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696" r:id="rId2"/>
  </p:sldMasterIdLst>
  <p:notesMasterIdLst>
    <p:notesMasterId r:id="rId34"/>
  </p:notesMasterIdLst>
  <p:sldIdLst>
    <p:sldId id="294" r:id="rId3"/>
    <p:sldId id="296" r:id="rId4"/>
    <p:sldId id="368" r:id="rId5"/>
    <p:sldId id="299" r:id="rId6"/>
    <p:sldId id="300" r:id="rId7"/>
    <p:sldId id="379" r:id="rId8"/>
    <p:sldId id="380" r:id="rId9"/>
    <p:sldId id="381" r:id="rId10"/>
    <p:sldId id="302" r:id="rId11"/>
    <p:sldId id="378" r:id="rId12"/>
    <p:sldId id="303" r:id="rId13"/>
    <p:sldId id="304" r:id="rId14"/>
    <p:sldId id="306" r:id="rId15"/>
    <p:sldId id="307" r:id="rId16"/>
    <p:sldId id="370" r:id="rId17"/>
    <p:sldId id="371" r:id="rId18"/>
    <p:sldId id="372" r:id="rId19"/>
    <p:sldId id="369" r:id="rId20"/>
    <p:sldId id="309" r:id="rId21"/>
    <p:sldId id="310" r:id="rId22"/>
    <p:sldId id="373" r:id="rId23"/>
    <p:sldId id="374" r:id="rId24"/>
    <p:sldId id="375" r:id="rId25"/>
    <p:sldId id="376" r:id="rId26"/>
    <p:sldId id="315" r:id="rId27"/>
    <p:sldId id="316" r:id="rId28"/>
    <p:sldId id="317" r:id="rId29"/>
    <p:sldId id="318" r:id="rId30"/>
    <p:sldId id="319" r:id="rId31"/>
    <p:sldId id="320" r:id="rId32"/>
    <p:sldId id="340" r:id="rId33"/>
  </p:sldIdLst>
  <p:sldSz cx="9144000" cy="6858000" type="screen4x3"/>
  <p:notesSz cx="6735763" cy="986948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D96D"/>
    <a:srgbClr val="96F898"/>
    <a:srgbClr val="30F035"/>
    <a:srgbClr val="CED5E8"/>
    <a:srgbClr val="003BB0"/>
    <a:srgbClr val="301F83"/>
    <a:srgbClr val="7D3EA4"/>
    <a:srgbClr val="5C38A4"/>
    <a:srgbClr val="3B7D3D"/>
    <a:srgbClr val="50A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99223" autoAdjust="0"/>
  </p:normalViewPr>
  <p:slideViewPr>
    <p:cSldViewPr>
      <p:cViewPr>
        <p:scale>
          <a:sx n="100" d="100"/>
          <a:sy n="100" d="100"/>
        </p:scale>
        <p:origin x="-2148" y="-1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3">
  <dgm:title val=""/>
  <dgm:desc val=""/>
  <dgm:catLst>
    <dgm:cat type="accent2" pri="11300"/>
  </dgm:catLst>
  <dgm:styleLbl name="node0">
    <dgm:fillClrLst meth="repeat">
      <a:schemeClr val="accent2">
        <a:shade val="80000"/>
      </a:schemeClr>
    </dgm:fillClrLst>
    <dgm:linClrLst meth="repeat">
      <a:schemeClr val="lt1"/>
    </dgm:linClrLst>
    <dgm:effectClrLst/>
    <dgm:txLinClrLst/>
    <dgm:txFillClrLst/>
    <dgm:txEffectClrLst/>
  </dgm:styleLbl>
  <dgm:styleLbl name="node1">
    <dgm:fillClrLst>
      <a:schemeClr val="accent2">
        <a:shade val="80000"/>
      </a:schemeClr>
      <a:schemeClr val="accent2">
        <a:tint val="70000"/>
      </a:schemeClr>
    </dgm:fillClrLst>
    <dgm:linClrLst meth="repeat">
      <a:schemeClr val="lt1"/>
    </dgm:linClrLst>
    <dgm:effectClrLst/>
    <dgm:txLinClrLst/>
    <dgm:txFillClrLst/>
    <dgm:txEffectClrLst/>
  </dgm:styleLbl>
  <dgm:styleLbl name="alignNode1">
    <dgm:fillClrLst>
      <a:schemeClr val="accent2">
        <a:shade val="80000"/>
      </a:schemeClr>
      <a:schemeClr val="accent2">
        <a:tint val="70000"/>
      </a:schemeClr>
    </dgm:fillClrLst>
    <dgm:linClrLst>
      <a:schemeClr val="accent2">
        <a:shade val="80000"/>
      </a:schemeClr>
      <a:schemeClr val="accent2">
        <a:tint val="70000"/>
      </a:schemeClr>
    </dgm:linClrLst>
    <dgm:effectClrLst/>
    <dgm:txLinClrLst/>
    <dgm:txFillClrLst/>
    <dgm:txEffectClrLst/>
  </dgm:styleLbl>
  <dgm:styleLbl name="lnNode1">
    <dgm:fillClrLst>
      <a:schemeClr val="accent2">
        <a:shade val="80000"/>
      </a:schemeClr>
      <a:schemeClr val="accent2">
        <a:tint val="7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tint val="70000"/>
        <a:alpha val="50000"/>
      </a:schemeClr>
    </dgm:fillClrLst>
    <dgm:linClrLst meth="repeat">
      <a:schemeClr val="lt1"/>
    </dgm:linClrLst>
    <dgm:effectClrLst/>
    <dgm:txLinClrLst/>
    <dgm:txFillClrLst/>
    <dgm:txEffectClrLst/>
  </dgm:styleLbl>
  <dgm:styleLbl name="node2">
    <dgm:fillClrLst>
      <a:schemeClr val="accent2">
        <a:tint val="99000"/>
      </a:schemeClr>
    </dgm:fillClrLst>
    <dgm:linClrLst meth="repeat">
      <a:schemeClr val="lt1"/>
    </dgm:linClrLst>
    <dgm:effectClrLst/>
    <dgm:txLinClrLst/>
    <dgm:txFillClrLst/>
    <dgm:txEffectClrLst/>
  </dgm:styleLbl>
  <dgm:styleLbl name="node3">
    <dgm:fillClrLst>
      <a:schemeClr val="accent2">
        <a:tint val="80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dgm:txEffectClrLst/>
  </dgm:styleLbl>
  <dgm:styleLbl name="f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bgSibTrans2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lt1"/>
    </dgm:txFillClrLst>
    <dgm:txEffectClrLst/>
  </dgm:styleLbl>
  <dgm:styleLbl name="sibTrans1D1">
    <dgm:fillClrLst>
      <a:schemeClr val="accent2">
        <a:shade val="90000"/>
      </a:schemeClr>
      <a:schemeClr val="accent2">
        <a:tint val="70000"/>
      </a:schemeClr>
    </dgm:fillClrLst>
    <dgm:linClrLst>
      <a:schemeClr val="accent2">
        <a:shade val="90000"/>
      </a:schemeClr>
      <a:schemeClr val="accent2">
        <a:tint val="7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9000"/>
      </a:schemeClr>
    </dgm:fillClrLst>
    <dgm:linClrLst meth="repeat">
      <a:schemeClr val="lt1"/>
    </dgm:linClrLst>
    <dgm:effectClrLst/>
    <dgm:txLinClrLst/>
    <dgm:txFillClrLst/>
    <dgm:txEffectClrLst/>
  </dgm:styleLbl>
  <dgm:styleLbl name="asst3">
    <dgm:fillClrLst>
      <a:schemeClr val="accent2">
        <a:tint val="80000"/>
      </a:schemeClr>
    </dgm:fillClrLst>
    <dgm:linClrLst meth="repeat">
      <a:schemeClr val="lt1"/>
    </dgm:linClrLst>
    <dgm:effectClrLst/>
    <dgm:txLinClrLst/>
    <dgm:txFillClrLst/>
    <dgm:txEffectClrLst/>
  </dgm:styleLbl>
  <dgm:styleLbl name="asst4">
    <dgm:fillClrLst>
      <a:schemeClr val="accent2">
        <a:tint val="7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lt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9000"/>
      </a:schemeClr>
    </dgm:fillClrLst>
    <dgm:linClrLst meth="repeat">
      <a:schemeClr val="accent2">
        <a:tint val="99000"/>
      </a:schemeClr>
    </dgm:linClrLst>
    <dgm:effectClrLst/>
    <dgm:txLinClrLst/>
    <dgm:txFillClrLst meth="repeat">
      <a:schemeClr val="tx1"/>
    </dgm:txFillClrLst>
    <dgm:txEffectClrLst/>
  </dgm:styleLbl>
  <dgm:styleLbl name="parChTrans1D3">
    <dgm:fillClrLst meth="repeat">
      <a:schemeClr val="accent2">
        <a:tint val="80000"/>
      </a:schemeClr>
    </dgm:fillClrLst>
    <dgm:linClrLst meth="repeat">
      <a:schemeClr val="accent2">
        <a:tint val="80000"/>
      </a:schemeClr>
    </dgm:linClrLst>
    <dgm:effectClrLst/>
    <dgm:txLinClrLst/>
    <dgm:txFillClrLst meth="repeat">
      <a:schemeClr val="tx1"/>
    </dgm:txFillClrLst>
    <dgm:txEffectClrLst/>
  </dgm:styleLbl>
  <dgm:styleLbl name="parChTrans1D4">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2">
        <a:shade val="80000"/>
      </a:schemeClr>
      <a:schemeClr val="accent2">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59D96C-E7C2-4F1F-A6F6-320D9CE3E8E0}" type="doc">
      <dgm:prSet loTypeId="urn:microsoft.com/office/officeart/2005/8/layout/cycle6" loCatId="cycle" qsTypeId="urn:microsoft.com/office/officeart/2005/8/quickstyle/simple1" qsCatId="simple" csTypeId="urn:microsoft.com/office/officeart/2005/8/colors/colorful1#1" csCatId="colorful" phldr="1"/>
      <dgm:spPr/>
      <dgm:t>
        <a:bodyPr/>
        <a:lstStyle/>
        <a:p>
          <a:endParaRPr lang="ru-RU"/>
        </a:p>
      </dgm:t>
    </dgm:pt>
    <dgm:pt modelId="{C6A48542-1CFE-4170-A26F-EA6972A7B7D9}">
      <dgm:prSet phldrT="[Текст]" custT="1"/>
      <dgm:spPr/>
      <dgm:t>
        <a:bodyPr/>
        <a:lstStyle/>
        <a:p>
          <a:r>
            <a:rPr lang="ru-RU" sz="1800" dirty="0" smtClean="0">
              <a:latin typeface="Times New Roman" pitchFamily="18" charset="0"/>
              <a:cs typeface="Times New Roman" pitchFamily="18" charset="0"/>
            </a:rPr>
            <a:t>Инструктаж по охране труда</a:t>
          </a:r>
          <a:endParaRPr lang="ru-RU" sz="1800" dirty="0">
            <a:latin typeface="Times New Roman" pitchFamily="18" charset="0"/>
            <a:cs typeface="Times New Roman" pitchFamily="18" charset="0"/>
          </a:endParaRPr>
        </a:p>
      </dgm:t>
    </dgm:pt>
    <dgm:pt modelId="{2E99405A-2BEA-4A2F-8E56-894A30D7C30A}" type="parTrans" cxnId="{A93D6BF7-501D-4BD5-905E-71803CE0F973}">
      <dgm:prSet/>
      <dgm:spPr/>
      <dgm:t>
        <a:bodyPr/>
        <a:lstStyle/>
        <a:p>
          <a:endParaRPr lang="ru-RU"/>
        </a:p>
      </dgm:t>
    </dgm:pt>
    <dgm:pt modelId="{5DB9AB9F-AEF3-4643-990C-70C24EFFBE6B}" type="sibTrans" cxnId="{A93D6BF7-501D-4BD5-905E-71803CE0F973}">
      <dgm:prSet/>
      <dgm:spPr/>
      <dgm:t>
        <a:bodyPr/>
        <a:lstStyle/>
        <a:p>
          <a:endParaRPr lang="ru-RU"/>
        </a:p>
      </dgm:t>
    </dgm:pt>
    <dgm:pt modelId="{8CE4786A-05BC-4B97-83F2-C77AD023F2D7}">
      <dgm:prSet phldrT="[Текст]" custT="1"/>
      <dgm:spPr/>
      <dgm:t>
        <a:bodyPr/>
        <a:lstStyle/>
        <a:p>
          <a:r>
            <a:rPr lang="ru-RU" sz="1800" dirty="0" smtClean="0">
              <a:latin typeface="Times New Roman" pitchFamily="18" charset="0"/>
              <a:cs typeface="Times New Roman" pitchFamily="18" charset="0"/>
            </a:rPr>
            <a:t>Подготовка по вопросам охраны труда в обучающих организациях, аккредитованных в установленном порядке</a:t>
          </a:r>
          <a:endParaRPr lang="ru-RU" sz="1800" dirty="0">
            <a:latin typeface="Times New Roman" pitchFamily="18" charset="0"/>
            <a:cs typeface="Times New Roman" pitchFamily="18" charset="0"/>
          </a:endParaRPr>
        </a:p>
      </dgm:t>
    </dgm:pt>
    <dgm:pt modelId="{3C5D1603-8756-46C8-94FF-E8CDA6999833}" type="parTrans" cxnId="{EBC0377F-B4A7-4A46-BF97-8363944DA4FF}">
      <dgm:prSet/>
      <dgm:spPr/>
      <dgm:t>
        <a:bodyPr/>
        <a:lstStyle/>
        <a:p>
          <a:endParaRPr lang="ru-RU"/>
        </a:p>
      </dgm:t>
    </dgm:pt>
    <dgm:pt modelId="{C9B4D472-14F3-4CE7-99F1-E9DE92F6F657}" type="sibTrans" cxnId="{EBC0377F-B4A7-4A46-BF97-8363944DA4FF}">
      <dgm:prSet/>
      <dgm:spPr/>
      <dgm:t>
        <a:bodyPr/>
        <a:lstStyle/>
        <a:p>
          <a:endParaRPr lang="ru-RU"/>
        </a:p>
      </dgm:t>
    </dgm:pt>
    <dgm:pt modelId="{6DC8EA70-0BC1-4EFD-9935-F85125D41777}">
      <dgm:prSet phldrT="[Текст]" custT="1"/>
      <dgm:spPr/>
      <dgm:t>
        <a:bodyPr/>
        <a:lstStyle/>
        <a:p>
          <a:r>
            <a:rPr lang="ru-RU" sz="1800" dirty="0" smtClean="0">
              <a:latin typeface="Times New Roman" pitchFamily="18" charset="0"/>
              <a:cs typeface="Times New Roman" pitchFamily="18" charset="0"/>
            </a:rPr>
            <a:t>Подготовка по вопросам охраны труда у работодателя</a:t>
          </a:r>
          <a:endParaRPr lang="ru-RU" sz="1800" dirty="0">
            <a:latin typeface="Times New Roman" pitchFamily="18" charset="0"/>
            <a:cs typeface="Times New Roman" pitchFamily="18" charset="0"/>
          </a:endParaRPr>
        </a:p>
      </dgm:t>
    </dgm:pt>
    <dgm:pt modelId="{27178F93-92DE-46F5-A1A8-038B11265FC0}" type="parTrans" cxnId="{6E2D930B-BD72-4D3B-B070-397D6286D07B}">
      <dgm:prSet/>
      <dgm:spPr/>
      <dgm:t>
        <a:bodyPr/>
        <a:lstStyle/>
        <a:p>
          <a:endParaRPr lang="ru-RU"/>
        </a:p>
      </dgm:t>
    </dgm:pt>
    <dgm:pt modelId="{AA4FFF57-E762-4B74-BFAA-BDEF85680867}" type="sibTrans" cxnId="{6E2D930B-BD72-4D3B-B070-397D6286D07B}">
      <dgm:prSet/>
      <dgm:spPr/>
      <dgm:t>
        <a:bodyPr/>
        <a:lstStyle/>
        <a:p>
          <a:endParaRPr lang="ru-RU"/>
        </a:p>
      </dgm:t>
    </dgm:pt>
    <dgm:pt modelId="{6215476F-7CFD-4A1B-88F6-927C4FB331EA}">
      <dgm:prSet phldrT="[Текст]" custT="1"/>
      <dgm:spPr/>
      <dgm:t>
        <a:bodyPr/>
        <a:lstStyle/>
        <a:p>
          <a:r>
            <a:rPr lang="ru-RU" sz="1800" dirty="0" smtClean="0">
              <a:latin typeface="Times New Roman" pitchFamily="18" charset="0"/>
              <a:cs typeface="Times New Roman" pitchFamily="18" charset="0"/>
            </a:rPr>
            <a:t>Подготовка по вопросам оказания первой помощи пострадавшим</a:t>
          </a:r>
          <a:endParaRPr lang="ru-RU" sz="1800" dirty="0">
            <a:latin typeface="Times New Roman" pitchFamily="18" charset="0"/>
            <a:cs typeface="Times New Roman" pitchFamily="18" charset="0"/>
          </a:endParaRPr>
        </a:p>
      </dgm:t>
    </dgm:pt>
    <dgm:pt modelId="{91BEC4F9-F18D-44D4-A631-2001BE7A64EA}" type="parTrans" cxnId="{BBF445D7-2665-43A5-B249-9525BA6BF3E0}">
      <dgm:prSet/>
      <dgm:spPr/>
      <dgm:t>
        <a:bodyPr/>
        <a:lstStyle/>
        <a:p>
          <a:endParaRPr lang="ru-RU"/>
        </a:p>
      </dgm:t>
    </dgm:pt>
    <dgm:pt modelId="{88A61EE0-AED1-4BFE-8E31-7EA4D7D7CF24}" type="sibTrans" cxnId="{BBF445D7-2665-43A5-B249-9525BA6BF3E0}">
      <dgm:prSet/>
      <dgm:spPr/>
      <dgm:t>
        <a:bodyPr/>
        <a:lstStyle/>
        <a:p>
          <a:endParaRPr lang="ru-RU"/>
        </a:p>
      </dgm:t>
    </dgm:pt>
    <dgm:pt modelId="{8620B197-40FF-4765-A423-D8A3862593A9}">
      <dgm:prSet phldrT="[Текст]" custT="1"/>
      <dgm:spPr/>
      <dgm:t>
        <a:bodyPr/>
        <a:lstStyle/>
        <a:p>
          <a:r>
            <a:rPr lang="ru-RU" sz="1800" dirty="0" smtClean="0">
              <a:latin typeface="Times New Roman" pitchFamily="18" charset="0"/>
              <a:cs typeface="Times New Roman" pitchFamily="18" charset="0"/>
            </a:rPr>
            <a:t>Стажировка на рабочем месте</a:t>
          </a:r>
          <a:endParaRPr lang="ru-RU" sz="1800" dirty="0">
            <a:latin typeface="Times New Roman" pitchFamily="18" charset="0"/>
            <a:cs typeface="Times New Roman" pitchFamily="18" charset="0"/>
          </a:endParaRPr>
        </a:p>
      </dgm:t>
    </dgm:pt>
    <dgm:pt modelId="{5B39C798-36D6-4C1A-8547-E3B013ADDA69}" type="parTrans" cxnId="{BC9B4402-525E-4295-A7B9-5D6900C296A3}">
      <dgm:prSet/>
      <dgm:spPr/>
      <dgm:t>
        <a:bodyPr/>
        <a:lstStyle/>
        <a:p>
          <a:endParaRPr lang="ru-RU"/>
        </a:p>
      </dgm:t>
    </dgm:pt>
    <dgm:pt modelId="{02DCEED8-E9F4-48EF-B5E4-66B43332AF9A}" type="sibTrans" cxnId="{BC9B4402-525E-4295-A7B9-5D6900C296A3}">
      <dgm:prSet/>
      <dgm:spPr/>
      <dgm:t>
        <a:bodyPr/>
        <a:lstStyle/>
        <a:p>
          <a:endParaRPr lang="ru-RU"/>
        </a:p>
      </dgm:t>
    </dgm:pt>
    <dgm:pt modelId="{FB095ED5-F72E-4B27-9140-57B4BF793AC2}" type="pres">
      <dgm:prSet presAssocID="{AA59D96C-E7C2-4F1F-A6F6-320D9CE3E8E0}" presName="cycle" presStyleCnt="0">
        <dgm:presLayoutVars>
          <dgm:dir/>
          <dgm:resizeHandles val="exact"/>
        </dgm:presLayoutVars>
      </dgm:prSet>
      <dgm:spPr/>
      <dgm:t>
        <a:bodyPr/>
        <a:lstStyle/>
        <a:p>
          <a:endParaRPr lang="ru-RU"/>
        </a:p>
      </dgm:t>
    </dgm:pt>
    <dgm:pt modelId="{EFACFAFE-6BE0-4E05-9980-6290D792635C}" type="pres">
      <dgm:prSet presAssocID="{C6A48542-1CFE-4170-A26F-EA6972A7B7D9}" presName="node" presStyleLbl="node1" presStyleIdx="0" presStyleCnt="5" custScaleX="118945" custScaleY="123932">
        <dgm:presLayoutVars>
          <dgm:bulletEnabled val="1"/>
        </dgm:presLayoutVars>
      </dgm:prSet>
      <dgm:spPr/>
      <dgm:t>
        <a:bodyPr/>
        <a:lstStyle/>
        <a:p>
          <a:endParaRPr lang="ru-RU"/>
        </a:p>
      </dgm:t>
    </dgm:pt>
    <dgm:pt modelId="{565C1A1E-C8BC-4742-960E-8DDF0AC3F431}" type="pres">
      <dgm:prSet presAssocID="{C6A48542-1CFE-4170-A26F-EA6972A7B7D9}" presName="spNode" presStyleCnt="0"/>
      <dgm:spPr/>
    </dgm:pt>
    <dgm:pt modelId="{BEF0F1DA-6873-40E4-A2FF-4D0F4CDC3FFE}" type="pres">
      <dgm:prSet presAssocID="{5DB9AB9F-AEF3-4643-990C-70C24EFFBE6B}" presName="sibTrans" presStyleLbl="sibTrans1D1" presStyleIdx="0" presStyleCnt="5"/>
      <dgm:spPr/>
      <dgm:t>
        <a:bodyPr/>
        <a:lstStyle/>
        <a:p>
          <a:endParaRPr lang="ru-RU"/>
        </a:p>
      </dgm:t>
    </dgm:pt>
    <dgm:pt modelId="{FF55D683-EAE6-4D53-8575-D12EE6ED7E03}" type="pres">
      <dgm:prSet presAssocID="{8CE4786A-05BC-4B97-83F2-C77AD023F2D7}" presName="node" presStyleLbl="node1" presStyleIdx="1" presStyleCnt="5" custScaleX="156475" custScaleY="191617" custRadScaleRad="105879" custRadScaleInc="19729">
        <dgm:presLayoutVars>
          <dgm:bulletEnabled val="1"/>
        </dgm:presLayoutVars>
      </dgm:prSet>
      <dgm:spPr/>
      <dgm:t>
        <a:bodyPr/>
        <a:lstStyle/>
        <a:p>
          <a:endParaRPr lang="ru-RU"/>
        </a:p>
      </dgm:t>
    </dgm:pt>
    <dgm:pt modelId="{91416CB9-C51F-4798-9D81-F99046A538E6}" type="pres">
      <dgm:prSet presAssocID="{8CE4786A-05BC-4B97-83F2-C77AD023F2D7}" presName="spNode" presStyleCnt="0"/>
      <dgm:spPr/>
    </dgm:pt>
    <dgm:pt modelId="{DAA2F8B1-4158-487F-AE72-722C3682F88E}" type="pres">
      <dgm:prSet presAssocID="{C9B4D472-14F3-4CE7-99F1-E9DE92F6F657}" presName="sibTrans" presStyleLbl="sibTrans1D1" presStyleIdx="1" presStyleCnt="5"/>
      <dgm:spPr/>
      <dgm:t>
        <a:bodyPr/>
        <a:lstStyle/>
        <a:p>
          <a:endParaRPr lang="ru-RU"/>
        </a:p>
      </dgm:t>
    </dgm:pt>
    <dgm:pt modelId="{60CCF26C-A8B7-40FD-923D-8AB96E8760F5}" type="pres">
      <dgm:prSet presAssocID="{6DC8EA70-0BC1-4EFD-9935-F85125D41777}" presName="node" presStyleLbl="node1" presStyleIdx="2" presStyleCnt="5" custScaleX="122056" custScaleY="129863">
        <dgm:presLayoutVars>
          <dgm:bulletEnabled val="1"/>
        </dgm:presLayoutVars>
      </dgm:prSet>
      <dgm:spPr/>
      <dgm:t>
        <a:bodyPr/>
        <a:lstStyle/>
        <a:p>
          <a:endParaRPr lang="ru-RU"/>
        </a:p>
      </dgm:t>
    </dgm:pt>
    <dgm:pt modelId="{1110C094-DFCB-4E10-92BB-3075AD7E94E5}" type="pres">
      <dgm:prSet presAssocID="{6DC8EA70-0BC1-4EFD-9935-F85125D41777}" presName="spNode" presStyleCnt="0"/>
      <dgm:spPr/>
    </dgm:pt>
    <dgm:pt modelId="{2E80BDFC-D69D-4ACE-A4BF-987DEB8E2CD8}" type="pres">
      <dgm:prSet presAssocID="{AA4FFF57-E762-4B74-BFAA-BDEF85680867}" presName="sibTrans" presStyleLbl="sibTrans1D1" presStyleIdx="2" presStyleCnt="5"/>
      <dgm:spPr/>
      <dgm:t>
        <a:bodyPr/>
        <a:lstStyle/>
        <a:p>
          <a:endParaRPr lang="ru-RU"/>
        </a:p>
      </dgm:t>
    </dgm:pt>
    <dgm:pt modelId="{B4A169E9-0378-4107-963D-56381D22CFD2}" type="pres">
      <dgm:prSet presAssocID="{6215476F-7CFD-4A1B-88F6-927C4FB331EA}" presName="node" presStyleLbl="node1" presStyleIdx="3" presStyleCnt="5" custScaleX="157377" custScaleY="137543">
        <dgm:presLayoutVars>
          <dgm:bulletEnabled val="1"/>
        </dgm:presLayoutVars>
      </dgm:prSet>
      <dgm:spPr/>
      <dgm:t>
        <a:bodyPr/>
        <a:lstStyle/>
        <a:p>
          <a:endParaRPr lang="ru-RU"/>
        </a:p>
      </dgm:t>
    </dgm:pt>
    <dgm:pt modelId="{729CFCCC-C32A-4533-AEDE-FEFB44C3733F}" type="pres">
      <dgm:prSet presAssocID="{6215476F-7CFD-4A1B-88F6-927C4FB331EA}" presName="spNode" presStyleCnt="0"/>
      <dgm:spPr/>
    </dgm:pt>
    <dgm:pt modelId="{1AB098E5-D87A-4C40-B903-B2E858EA2FEE}" type="pres">
      <dgm:prSet presAssocID="{88A61EE0-AED1-4BFE-8E31-7EA4D7D7CF24}" presName="sibTrans" presStyleLbl="sibTrans1D1" presStyleIdx="3" presStyleCnt="5"/>
      <dgm:spPr/>
      <dgm:t>
        <a:bodyPr/>
        <a:lstStyle/>
        <a:p>
          <a:endParaRPr lang="ru-RU"/>
        </a:p>
      </dgm:t>
    </dgm:pt>
    <dgm:pt modelId="{AAB51156-79EC-41AC-B5FC-32E6AA2E6C8F}" type="pres">
      <dgm:prSet presAssocID="{8620B197-40FF-4765-A423-D8A3862593A9}" presName="node" presStyleLbl="node1" presStyleIdx="4" presStyleCnt="5" custScaleX="122981" custScaleY="136549">
        <dgm:presLayoutVars>
          <dgm:bulletEnabled val="1"/>
        </dgm:presLayoutVars>
      </dgm:prSet>
      <dgm:spPr/>
      <dgm:t>
        <a:bodyPr/>
        <a:lstStyle/>
        <a:p>
          <a:endParaRPr lang="ru-RU"/>
        </a:p>
      </dgm:t>
    </dgm:pt>
    <dgm:pt modelId="{77AEF876-534D-4AFA-8869-9FEC669CFC14}" type="pres">
      <dgm:prSet presAssocID="{8620B197-40FF-4765-A423-D8A3862593A9}" presName="spNode" presStyleCnt="0"/>
      <dgm:spPr/>
    </dgm:pt>
    <dgm:pt modelId="{52E2CA7A-4EE3-44FC-8340-E065CAB185C4}" type="pres">
      <dgm:prSet presAssocID="{02DCEED8-E9F4-48EF-B5E4-66B43332AF9A}" presName="sibTrans" presStyleLbl="sibTrans1D1" presStyleIdx="4" presStyleCnt="5"/>
      <dgm:spPr/>
      <dgm:t>
        <a:bodyPr/>
        <a:lstStyle/>
        <a:p>
          <a:endParaRPr lang="ru-RU"/>
        </a:p>
      </dgm:t>
    </dgm:pt>
  </dgm:ptLst>
  <dgm:cxnLst>
    <dgm:cxn modelId="{A93D6BF7-501D-4BD5-905E-71803CE0F973}" srcId="{AA59D96C-E7C2-4F1F-A6F6-320D9CE3E8E0}" destId="{C6A48542-1CFE-4170-A26F-EA6972A7B7D9}" srcOrd="0" destOrd="0" parTransId="{2E99405A-2BEA-4A2F-8E56-894A30D7C30A}" sibTransId="{5DB9AB9F-AEF3-4643-990C-70C24EFFBE6B}"/>
    <dgm:cxn modelId="{68F77AAF-FB30-42E3-9640-AF3A1D25F803}" type="presOf" srcId="{AA59D96C-E7C2-4F1F-A6F6-320D9CE3E8E0}" destId="{FB095ED5-F72E-4B27-9140-57B4BF793AC2}" srcOrd="0" destOrd="0" presId="urn:microsoft.com/office/officeart/2005/8/layout/cycle6"/>
    <dgm:cxn modelId="{6FFDFC80-D485-4E88-9121-4EB094C24A72}" type="presOf" srcId="{AA4FFF57-E762-4B74-BFAA-BDEF85680867}" destId="{2E80BDFC-D69D-4ACE-A4BF-987DEB8E2CD8}" srcOrd="0" destOrd="0" presId="urn:microsoft.com/office/officeart/2005/8/layout/cycle6"/>
    <dgm:cxn modelId="{6E2D930B-BD72-4D3B-B070-397D6286D07B}" srcId="{AA59D96C-E7C2-4F1F-A6F6-320D9CE3E8E0}" destId="{6DC8EA70-0BC1-4EFD-9935-F85125D41777}" srcOrd="2" destOrd="0" parTransId="{27178F93-92DE-46F5-A1A8-038B11265FC0}" sibTransId="{AA4FFF57-E762-4B74-BFAA-BDEF85680867}"/>
    <dgm:cxn modelId="{6ABA29EE-FEFB-4B20-AA54-21B2E12130B8}" type="presOf" srcId="{8CE4786A-05BC-4B97-83F2-C77AD023F2D7}" destId="{FF55D683-EAE6-4D53-8575-D12EE6ED7E03}" srcOrd="0" destOrd="0" presId="urn:microsoft.com/office/officeart/2005/8/layout/cycle6"/>
    <dgm:cxn modelId="{BC9B4402-525E-4295-A7B9-5D6900C296A3}" srcId="{AA59D96C-E7C2-4F1F-A6F6-320D9CE3E8E0}" destId="{8620B197-40FF-4765-A423-D8A3862593A9}" srcOrd="4" destOrd="0" parTransId="{5B39C798-36D6-4C1A-8547-E3B013ADDA69}" sibTransId="{02DCEED8-E9F4-48EF-B5E4-66B43332AF9A}"/>
    <dgm:cxn modelId="{971E9E82-0589-4E43-B331-0A7A4AEFEDEA}" type="presOf" srcId="{88A61EE0-AED1-4BFE-8E31-7EA4D7D7CF24}" destId="{1AB098E5-D87A-4C40-B903-B2E858EA2FEE}" srcOrd="0" destOrd="0" presId="urn:microsoft.com/office/officeart/2005/8/layout/cycle6"/>
    <dgm:cxn modelId="{EBC0377F-B4A7-4A46-BF97-8363944DA4FF}" srcId="{AA59D96C-E7C2-4F1F-A6F6-320D9CE3E8E0}" destId="{8CE4786A-05BC-4B97-83F2-C77AD023F2D7}" srcOrd="1" destOrd="0" parTransId="{3C5D1603-8756-46C8-94FF-E8CDA6999833}" sibTransId="{C9B4D472-14F3-4CE7-99F1-E9DE92F6F657}"/>
    <dgm:cxn modelId="{13079D26-DE17-4BC4-8D06-1B32B30C9B56}" type="presOf" srcId="{6DC8EA70-0BC1-4EFD-9935-F85125D41777}" destId="{60CCF26C-A8B7-40FD-923D-8AB96E8760F5}" srcOrd="0" destOrd="0" presId="urn:microsoft.com/office/officeart/2005/8/layout/cycle6"/>
    <dgm:cxn modelId="{BBF445D7-2665-43A5-B249-9525BA6BF3E0}" srcId="{AA59D96C-E7C2-4F1F-A6F6-320D9CE3E8E0}" destId="{6215476F-7CFD-4A1B-88F6-927C4FB331EA}" srcOrd="3" destOrd="0" parTransId="{91BEC4F9-F18D-44D4-A631-2001BE7A64EA}" sibTransId="{88A61EE0-AED1-4BFE-8E31-7EA4D7D7CF24}"/>
    <dgm:cxn modelId="{A3434B8E-6087-4CEF-BBE1-13515A47FA4A}" type="presOf" srcId="{C9B4D472-14F3-4CE7-99F1-E9DE92F6F657}" destId="{DAA2F8B1-4158-487F-AE72-722C3682F88E}" srcOrd="0" destOrd="0" presId="urn:microsoft.com/office/officeart/2005/8/layout/cycle6"/>
    <dgm:cxn modelId="{771848D7-3F31-46A9-9057-73100478EDFE}" type="presOf" srcId="{02DCEED8-E9F4-48EF-B5E4-66B43332AF9A}" destId="{52E2CA7A-4EE3-44FC-8340-E065CAB185C4}" srcOrd="0" destOrd="0" presId="urn:microsoft.com/office/officeart/2005/8/layout/cycle6"/>
    <dgm:cxn modelId="{648BC9F9-D818-455C-B717-7D710D034DE7}" type="presOf" srcId="{8620B197-40FF-4765-A423-D8A3862593A9}" destId="{AAB51156-79EC-41AC-B5FC-32E6AA2E6C8F}" srcOrd="0" destOrd="0" presId="urn:microsoft.com/office/officeart/2005/8/layout/cycle6"/>
    <dgm:cxn modelId="{F1D6BEC5-0656-448A-8F5B-7EE4C7779D0D}" type="presOf" srcId="{C6A48542-1CFE-4170-A26F-EA6972A7B7D9}" destId="{EFACFAFE-6BE0-4E05-9980-6290D792635C}" srcOrd="0" destOrd="0" presId="urn:microsoft.com/office/officeart/2005/8/layout/cycle6"/>
    <dgm:cxn modelId="{F3EC1D95-D884-424F-A410-ACBD3270A6DA}" type="presOf" srcId="{5DB9AB9F-AEF3-4643-990C-70C24EFFBE6B}" destId="{BEF0F1DA-6873-40E4-A2FF-4D0F4CDC3FFE}" srcOrd="0" destOrd="0" presId="urn:microsoft.com/office/officeart/2005/8/layout/cycle6"/>
    <dgm:cxn modelId="{3B6CD0ED-4F16-4224-8A60-BFDE03FF5D6C}" type="presOf" srcId="{6215476F-7CFD-4A1B-88F6-927C4FB331EA}" destId="{B4A169E9-0378-4107-963D-56381D22CFD2}" srcOrd="0" destOrd="0" presId="urn:microsoft.com/office/officeart/2005/8/layout/cycle6"/>
    <dgm:cxn modelId="{1783B9D1-228E-4323-9016-B5A6E2B9064C}" type="presParOf" srcId="{FB095ED5-F72E-4B27-9140-57B4BF793AC2}" destId="{EFACFAFE-6BE0-4E05-9980-6290D792635C}" srcOrd="0" destOrd="0" presId="urn:microsoft.com/office/officeart/2005/8/layout/cycle6"/>
    <dgm:cxn modelId="{6DD263AD-70CE-4E7A-9389-E96B9D9D8B74}" type="presParOf" srcId="{FB095ED5-F72E-4B27-9140-57B4BF793AC2}" destId="{565C1A1E-C8BC-4742-960E-8DDF0AC3F431}" srcOrd="1" destOrd="0" presId="urn:microsoft.com/office/officeart/2005/8/layout/cycle6"/>
    <dgm:cxn modelId="{07560182-18D9-4823-A9C4-C7391FBFBA06}" type="presParOf" srcId="{FB095ED5-F72E-4B27-9140-57B4BF793AC2}" destId="{BEF0F1DA-6873-40E4-A2FF-4D0F4CDC3FFE}" srcOrd="2" destOrd="0" presId="urn:microsoft.com/office/officeart/2005/8/layout/cycle6"/>
    <dgm:cxn modelId="{F4CCA4C7-D245-4693-BDEA-C055D68A2FC1}" type="presParOf" srcId="{FB095ED5-F72E-4B27-9140-57B4BF793AC2}" destId="{FF55D683-EAE6-4D53-8575-D12EE6ED7E03}" srcOrd="3" destOrd="0" presId="urn:microsoft.com/office/officeart/2005/8/layout/cycle6"/>
    <dgm:cxn modelId="{5D763FF0-CB53-40D5-AB76-84C26A3C601E}" type="presParOf" srcId="{FB095ED5-F72E-4B27-9140-57B4BF793AC2}" destId="{91416CB9-C51F-4798-9D81-F99046A538E6}" srcOrd="4" destOrd="0" presId="urn:microsoft.com/office/officeart/2005/8/layout/cycle6"/>
    <dgm:cxn modelId="{137DE78A-F25F-4C30-842B-0BA627163611}" type="presParOf" srcId="{FB095ED5-F72E-4B27-9140-57B4BF793AC2}" destId="{DAA2F8B1-4158-487F-AE72-722C3682F88E}" srcOrd="5" destOrd="0" presId="urn:microsoft.com/office/officeart/2005/8/layout/cycle6"/>
    <dgm:cxn modelId="{ED52E5EB-2C7E-4CA4-B9E6-578042DD4622}" type="presParOf" srcId="{FB095ED5-F72E-4B27-9140-57B4BF793AC2}" destId="{60CCF26C-A8B7-40FD-923D-8AB96E8760F5}" srcOrd="6" destOrd="0" presId="urn:microsoft.com/office/officeart/2005/8/layout/cycle6"/>
    <dgm:cxn modelId="{649E08F4-2FFC-4F4E-A254-A7AF3945D44A}" type="presParOf" srcId="{FB095ED5-F72E-4B27-9140-57B4BF793AC2}" destId="{1110C094-DFCB-4E10-92BB-3075AD7E94E5}" srcOrd="7" destOrd="0" presId="urn:microsoft.com/office/officeart/2005/8/layout/cycle6"/>
    <dgm:cxn modelId="{69D2FF4B-5EB3-4D9A-8711-E5A3DE2EEC23}" type="presParOf" srcId="{FB095ED5-F72E-4B27-9140-57B4BF793AC2}" destId="{2E80BDFC-D69D-4ACE-A4BF-987DEB8E2CD8}" srcOrd="8" destOrd="0" presId="urn:microsoft.com/office/officeart/2005/8/layout/cycle6"/>
    <dgm:cxn modelId="{F5C02950-3A6B-4B2C-A5CC-2BD90E183E2F}" type="presParOf" srcId="{FB095ED5-F72E-4B27-9140-57B4BF793AC2}" destId="{B4A169E9-0378-4107-963D-56381D22CFD2}" srcOrd="9" destOrd="0" presId="urn:microsoft.com/office/officeart/2005/8/layout/cycle6"/>
    <dgm:cxn modelId="{F9C96955-7FA6-4E2D-8FAF-46FCDD3F86BC}" type="presParOf" srcId="{FB095ED5-F72E-4B27-9140-57B4BF793AC2}" destId="{729CFCCC-C32A-4533-AEDE-FEFB44C3733F}" srcOrd="10" destOrd="0" presId="urn:microsoft.com/office/officeart/2005/8/layout/cycle6"/>
    <dgm:cxn modelId="{540A1664-01DC-4A4C-90AC-845128323BFD}" type="presParOf" srcId="{FB095ED5-F72E-4B27-9140-57B4BF793AC2}" destId="{1AB098E5-D87A-4C40-B903-B2E858EA2FEE}" srcOrd="11" destOrd="0" presId="urn:microsoft.com/office/officeart/2005/8/layout/cycle6"/>
    <dgm:cxn modelId="{29AF7921-C54B-4B66-89EA-6C231CD099A5}" type="presParOf" srcId="{FB095ED5-F72E-4B27-9140-57B4BF793AC2}" destId="{AAB51156-79EC-41AC-B5FC-32E6AA2E6C8F}" srcOrd="12" destOrd="0" presId="urn:microsoft.com/office/officeart/2005/8/layout/cycle6"/>
    <dgm:cxn modelId="{E9E72A1A-272F-4C7E-A309-D6B8C269F038}" type="presParOf" srcId="{FB095ED5-F72E-4B27-9140-57B4BF793AC2}" destId="{77AEF876-534D-4AFA-8869-9FEC669CFC14}" srcOrd="13" destOrd="0" presId="urn:microsoft.com/office/officeart/2005/8/layout/cycle6"/>
    <dgm:cxn modelId="{D5690239-C8D7-43C7-90F3-A68C9E82616F}" type="presParOf" srcId="{FB095ED5-F72E-4B27-9140-57B4BF793AC2}" destId="{52E2CA7A-4EE3-44FC-8340-E065CAB185C4}"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603AD7-933B-45BC-8BD8-57A0CC5A3F1F}"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ru-RU"/>
        </a:p>
      </dgm:t>
    </dgm:pt>
    <dgm:pt modelId="{679EB5C9-69F7-4D14-A296-FB1A5953A59E}">
      <dgm:prSet phldrT="[Текст]" custT="1"/>
      <dgm:spPr>
        <a:solidFill>
          <a:srgbClr val="CED5E8"/>
        </a:solidFill>
        <a:ln>
          <a:solidFill>
            <a:srgbClr val="FFC000"/>
          </a:solidFill>
        </a:ln>
      </dgm:spPr>
      <dgm:t>
        <a:bodyPr/>
        <a:lstStyle/>
        <a:p>
          <a:pPr rtl="0"/>
          <a:r>
            <a:rPr kumimoji="0" lang="ru-RU" sz="1400" b="0" i="0" u="none" strike="noStrike" cap="none" normalizeH="0" baseline="0" dirty="0" smtClean="0">
              <a:ln/>
              <a:solidFill>
                <a:schemeClr val="tx1"/>
              </a:solidFill>
              <a:effectLst/>
              <a:latin typeface="Arial" pitchFamily="34" charset="0"/>
              <a:ea typeface="Times New Roman" pitchFamily="18" charset="0"/>
              <a:cs typeface="Arial" pitchFamily="34" charset="0"/>
            </a:rPr>
            <a:t>государственные нормативные требования охраны труда и обеспечения безопасных условий труда работников, содержащиеся в федеральных законах и иных нормативных правовых актах Российской Федерации и нормативных актах субъекта Российской Федерации</a:t>
          </a:r>
          <a:endParaRPr lang="ru-RU" sz="1400" dirty="0">
            <a:solidFill>
              <a:schemeClr val="tx1"/>
            </a:solidFill>
          </a:endParaRPr>
        </a:p>
      </dgm:t>
    </dgm:pt>
    <dgm:pt modelId="{2294CEC5-CEAC-44EF-8413-03B0234B0ED5}" type="parTrans" cxnId="{6C11BF61-EB64-4B79-8ABF-82467C011970}">
      <dgm:prSet/>
      <dgm:spPr/>
      <dgm:t>
        <a:bodyPr/>
        <a:lstStyle/>
        <a:p>
          <a:endParaRPr lang="ru-RU"/>
        </a:p>
      </dgm:t>
    </dgm:pt>
    <dgm:pt modelId="{19CD1941-FCDA-43F6-BCBC-65FA1F319FEE}" type="sibTrans" cxnId="{6C11BF61-EB64-4B79-8ABF-82467C011970}">
      <dgm:prSet/>
      <dgm:spPr/>
      <dgm:t>
        <a:bodyPr/>
        <a:lstStyle/>
        <a:p>
          <a:endParaRPr lang="ru-RU"/>
        </a:p>
      </dgm:t>
    </dgm:pt>
    <dgm:pt modelId="{B2272064-2C76-44AE-B2A9-5F77A4EDE85D}">
      <dgm:prSet phldrT="[Текст]" custT="1"/>
      <dgm:spPr>
        <a:solidFill>
          <a:srgbClr val="CED5E8"/>
        </a:solidFill>
        <a:ln>
          <a:solidFill>
            <a:srgbClr val="FFC000"/>
          </a:solidFill>
        </a:ln>
      </dgm:spPr>
      <dgm:t>
        <a:bodyPr/>
        <a:lstStyle/>
        <a:p>
          <a:pPr rtl="0"/>
          <a:r>
            <a:rPr kumimoji="0" lang="ru-RU" sz="1400" b="0" i="0" u="none" strike="noStrike" cap="none" normalizeH="0" baseline="0" dirty="0" smtClean="0">
              <a:ln/>
              <a:solidFill>
                <a:schemeClr val="tx1"/>
              </a:solidFill>
              <a:effectLst/>
              <a:latin typeface="Arial" pitchFamily="34" charset="0"/>
              <a:ea typeface="Times New Roman" pitchFamily="18" charset="0"/>
              <a:cs typeface="Arial" pitchFamily="34" charset="0"/>
            </a:rPr>
            <a:t>обязанности работодателя в области охраны труда</a:t>
          </a:r>
          <a:endParaRPr kumimoji="0" lang="ru-RU" sz="1400" b="0" i="0" u="none" strike="noStrike" cap="none" normalizeH="0" baseline="0" dirty="0">
            <a:ln/>
            <a:solidFill>
              <a:schemeClr val="tx1"/>
            </a:solidFill>
            <a:effectLst/>
            <a:latin typeface="Arial" pitchFamily="34" charset="0"/>
            <a:ea typeface="Times New Roman" pitchFamily="18" charset="0"/>
            <a:cs typeface="Arial" pitchFamily="34" charset="0"/>
          </a:endParaRPr>
        </a:p>
      </dgm:t>
    </dgm:pt>
    <dgm:pt modelId="{82ED449F-A4B7-44FE-90AF-C9F9791B0F69}" type="parTrans" cxnId="{74459F16-76A7-4BBC-8FC9-13CC1F3E121C}">
      <dgm:prSet/>
      <dgm:spPr/>
      <dgm:t>
        <a:bodyPr/>
        <a:lstStyle/>
        <a:p>
          <a:endParaRPr lang="ru-RU"/>
        </a:p>
      </dgm:t>
    </dgm:pt>
    <dgm:pt modelId="{F6B53169-7931-476A-9182-733768EE37B4}" type="sibTrans" cxnId="{74459F16-76A7-4BBC-8FC9-13CC1F3E121C}">
      <dgm:prSet/>
      <dgm:spPr/>
      <dgm:t>
        <a:bodyPr/>
        <a:lstStyle/>
        <a:p>
          <a:endParaRPr lang="ru-RU"/>
        </a:p>
      </dgm:t>
    </dgm:pt>
    <dgm:pt modelId="{939B9A62-5D97-452B-89DA-FA12F78DEB69}">
      <dgm:prSet phldrT="[Текст]" custT="1"/>
      <dgm:spPr>
        <a:solidFill>
          <a:srgbClr val="CED5E8"/>
        </a:solidFill>
        <a:ln>
          <a:solidFill>
            <a:srgbClr val="FFC000"/>
          </a:solidFill>
        </a:ln>
      </dgm:spPr>
      <dgm:t>
        <a:bodyPr/>
        <a:lstStyle/>
        <a:p>
          <a:pPr rtl="0"/>
          <a:r>
            <a:rPr kumimoji="0" lang="ru-RU" sz="1400" b="0" i="0" u="none" strike="noStrike" cap="none" normalizeH="0" baseline="0" dirty="0" smtClean="0">
              <a:ln/>
              <a:solidFill>
                <a:schemeClr val="tx1"/>
              </a:solidFill>
              <a:effectLst/>
              <a:latin typeface="Arial" pitchFamily="34" charset="0"/>
              <a:ea typeface="Times New Roman" pitchFamily="18" charset="0"/>
              <a:cs typeface="Arial" pitchFamily="34" charset="0"/>
            </a:rPr>
            <a:t>обязанности работника в области охраны труда </a:t>
          </a:r>
          <a:endParaRPr kumimoji="0" lang="ru-RU" sz="1400" b="0" i="0" u="none" strike="noStrike" cap="none" normalizeH="0" baseline="0" dirty="0">
            <a:ln/>
            <a:solidFill>
              <a:schemeClr val="tx1"/>
            </a:solidFill>
            <a:effectLst/>
            <a:latin typeface="Arial" pitchFamily="34" charset="0"/>
            <a:ea typeface="Times New Roman" pitchFamily="18" charset="0"/>
            <a:cs typeface="Arial" pitchFamily="34" charset="0"/>
          </a:endParaRPr>
        </a:p>
      </dgm:t>
    </dgm:pt>
    <dgm:pt modelId="{49F8392B-BECC-43E7-AA1F-A8CEAD3218D0}" type="parTrans" cxnId="{CDA30F46-3992-4C9B-9FA1-7D1208DC6CB4}">
      <dgm:prSet/>
      <dgm:spPr/>
      <dgm:t>
        <a:bodyPr/>
        <a:lstStyle/>
        <a:p>
          <a:endParaRPr lang="ru-RU"/>
        </a:p>
      </dgm:t>
    </dgm:pt>
    <dgm:pt modelId="{BF17BFC8-735F-4986-A0BD-4E165BE60AC9}" type="sibTrans" cxnId="{CDA30F46-3992-4C9B-9FA1-7D1208DC6CB4}">
      <dgm:prSet/>
      <dgm:spPr/>
      <dgm:t>
        <a:bodyPr/>
        <a:lstStyle/>
        <a:p>
          <a:endParaRPr lang="ru-RU"/>
        </a:p>
      </dgm:t>
    </dgm:pt>
    <dgm:pt modelId="{FF8DC207-B1FC-4629-86F0-32AD79F7DAB9}">
      <dgm:prSet phldrT="[Текст]" custT="1"/>
      <dgm:spPr>
        <a:solidFill>
          <a:srgbClr val="CED5E8"/>
        </a:solidFill>
        <a:ln>
          <a:solidFill>
            <a:srgbClr val="FFC000"/>
          </a:solidFill>
        </a:ln>
      </dgm:spPr>
      <dgm:t>
        <a:bodyPr/>
        <a:lstStyle/>
        <a:p>
          <a:pPr rtl="0"/>
          <a:r>
            <a:rPr kumimoji="0" lang="ru-RU" sz="1400" b="0" i="0" u="none" strike="noStrike" cap="none" normalizeH="0" baseline="0" dirty="0" smtClean="0">
              <a:ln/>
              <a:solidFill>
                <a:schemeClr val="tx1"/>
              </a:solidFill>
              <a:effectLst/>
              <a:latin typeface="Arial" pitchFamily="34" charset="0"/>
              <a:ea typeface="Times New Roman" pitchFamily="18" charset="0"/>
              <a:cs typeface="Arial" pitchFamily="34" charset="0"/>
            </a:rPr>
            <a:t>ответственность за нарушение трудового законодательства и иных нормативных правовых актов, содержащих нормы трудового права</a:t>
          </a:r>
          <a:endParaRPr kumimoji="0" lang="ru-RU" sz="1400" b="0" i="0" u="none" strike="noStrike" cap="none" normalizeH="0" baseline="0" dirty="0">
            <a:ln/>
            <a:solidFill>
              <a:schemeClr val="tx1"/>
            </a:solidFill>
            <a:effectLst/>
            <a:latin typeface="Arial" pitchFamily="34" charset="0"/>
            <a:ea typeface="Times New Roman" pitchFamily="18" charset="0"/>
            <a:cs typeface="Arial" pitchFamily="34" charset="0"/>
          </a:endParaRPr>
        </a:p>
      </dgm:t>
    </dgm:pt>
    <dgm:pt modelId="{FCE0786D-171F-4971-8D2B-1EB74F083A51}" type="parTrans" cxnId="{013E29AB-2C95-4584-8CA2-B18DA8364470}">
      <dgm:prSet/>
      <dgm:spPr/>
      <dgm:t>
        <a:bodyPr/>
        <a:lstStyle/>
        <a:p>
          <a:endParaRPr lang="ru-RU"/>
        </a:p>
      </dgm:t>
    </dgm:pt>
    <dgm:pt modelId="{6792AC51-D2E7-4718-9400-FFA508373AA7}" type="sibTrans" cxnId="{013E29AB-2C95-4584-8CA2-B18DA8364470}">
      <dgm:prSet/>
      <dgm:spPr/>
      <dgm:t>
        <a:bodyPr/>
        <a:lstStyle/>
        <a:p>
          <a:endParaRPr lang="ru-RU"/>
        </a:p>
      </dgm:t>
    </dgm:pt>
    <dgm:pt modelId="{1B5668CA-7E73-4A64-A832-39772317EA6E}">
      <dgm:prSet phldrT="[Текст]" custT="1"/>
      <dgm:spPr>
        <a:solidFill>
          <a:srgbClr val="CED5E8"/>
        </a:solidFill>
        <a:ln>
          <a:solidFill>
            <a:srgbClr val="FFC000"/>
          </a:solidFill>
        </a:ln>
      </dgm:spPr>
      <dgm:t>
        <a:bodyPr/>
        <a:lstStyle/>
        <a:p>
          <a:pPr rtl="0"/>
          <a:r>
            <a:rPr kumimoji="0" lang="ru-RU" sz="1400" b="0" i="0" u="none" strike="noStrike" cap="none" normalizeH="0" baseline="0" dirty="0" smtClean="0">
              <a:ln/>
              <a:solidFill>
                <a:schemeClr val="tx1"/>
              </a:solidFill>
              <a:effectLst/>
              <a:latin typeface="Arial" pitchFamily="34" charset="0"/>
              <a:ea typeface="Times New Roman" pitchFamily="18" charset="0"/>
              <a:cs typeface="Arial" pitchFamily="34" charset="0"/>
            </a:rPr>
            <a:t>организация и проведение расследования несчастных случаев на производстве и профессиональных заболеваний</a:t>
          </a:r>
          <a:endParaRPr kumimoji="0" lang="ru-RU" sz="1400" b="0" i="0" u="none" strike="noStrike" cap="none" normalizeH="0" baseline="0" dirty="0">
            <a:ln/>
            <a:solidFill>
              <a:schemeClr val="tx1"/>
            </a:solidFill>
            <a:effectLst/>
            <a:latin typeface="Arial" pitchFamily="34" charset="0"/>
            <a:ea typeface="Times New Roman" pitchFamily="18" charset="0"/>
            <a:cs typeface="Arial" pitchFamily="34" charset="0"/>
          </a:endParaRPr>
        </a:p>
      </dgm:t>
    </dgm:pt>
    <dgm:pt modelId="{FCCEE13E-9E30-48F1-8D39-7B4244615627}" type="parTrans" cxnId="{41E1D494-F9E3-401F-A7DF-7028E71ED48B}">
      <dgm:prSet/>
      <dgm:spPr/>
      <dgm:t>
        <a:bodyPr/>
        <a:lstStyle/>
        <a:p>
          <a:endParaRPr lang="ru-RU"/>
        </a:p>
      </dgm:t>
    </dgm:pt>
    <dgm:pt modelId="{8DF4D5FD-E2BB-4F78-BBAD-89A62F050476}" type="sibTrans" cxnId="{41E1D494-F9E3-401F-A7DF-7028E71ED48B}">
      <dgm:prSet/>
      <dgm:spPr/>
      <dgm:t>
        <a:bodyPr/>
        <a:lstStyle/>
        <a:p>
          <a:endParaRPr lang="ru-RU"/>
        </a:p>
      </dgm:t>
    </dgm:pt>
    <dgm:pt modelId="{DDE0AEC7-D0A5-4122-891B-A3364B88B8B3}" type="pres">
      <dgm:prSet presAssocID="{27603AD7-933B-45BC-8BD8-57A0CC5A3F1F}" presName="linear" presStyleCnt="0">
        <dgm:presLayoutVars>
          <dgm:dir/>
          <dgm:animLvl val="lvl"/>
          <dgm:resizeHandles val="exact"/>
        </dgm:presLayoutVars>
      </dgm:prSet>
      <dgm:spPr/>
      <dgm:t>
        <a:bodyPr/>
        <a:lstStyle/>
        <a:p>
          <a:endParaRPr lang="ru-RU"/>
        </a:p>
      </dgm:t>
    </dgm:pt>
    <dgm:pt modelId="{330F74A6-58F0-473F-A6AC-4D88A0178F21}" type="pres">
      <dgm:prSet presAssocID="{679EB5C9-69F7-4D14-A296-FB1A5953A59E}" presName="parentLin" presStyleCnt="0"/>
      <dgm:spPr/>
    </dgm:pt>
    <dgm:pt modelId="{978E0AB4-3822-4B55-BCE6-F6E989B7F5F1}" type="pres">
      <dgm:prSet presAssocID="{679EB5C9-69F7-4D14-A296-FB1A5953A59E}" presName="parentLeftMargin" presStyleLbl="node1" presStyleIdx="0" presStyleCnt="5"/>
      <dgm:spPr/>
      <dgm:t>
        <a:bodyPr/>
        <a:lstStyle/>
        <a:p>
          <a:endParaRPr lang="ru-RU"/>
        </a:p>
      </dgm:t>
    </dgm:pt>
    <dgm:pt modelId="{8CF363D9-F0E0-409A-A4F6-4953B4EDFB57}" type="pres">
      <dgm:prSet presAssocID="{679EB5C9-69F7-4D14-A296-FB1A5953A59E}" presName="parentText" presStyleLbl="node1" presStyleIdx="0" presStyleCnt="5" custScaleX="129304" custScaleY="148315" custLinFactNeighborX="2564" custLinFactNeighborY="4224">
        <dgm:presLayoutVars>
          <dgm:chMax val="0"/>
          <dgm:bulletEnabled val="1"/>
        </dgm:presLayoutVars>
      </dgm:prSet>
      <dgm:spPr/>
      <dgm:t>
        <a:bodyPr/>
        <a:lstStyle/>
        <a:p>
          <a:endParaRPr lang="ru-RU"/>
        </a:p>
      </dgm:t>
    </dgm:pt>
    <dgm:pt modelId="{487A2B3A-789B-4D48-9E75-340B4F7F2400}" type="pres">
      <dgm:prSet presAssocID="{679EB5C9-69F7-4D14-A296-FB1A5953A59E}" presName="negativeSpace" presStyleCnt="0"/>
      <dgm:spPr/>
    </dgm:pt>
    <dgm:pt modelId="{F6C53B6C-3196-4687-91D4-5E41EF65AAC7}" type="pres">
      <dgm:prSet presAssocID="{679EB5C9-69F7-4D14-A296-FB1A5953A59E}" presName="childText" presStyleLbl="conFgAcc1" presStyleIdx="0" presStyleCnt="5" custLinFactNeighborY="-6371">
        <dgm:presLayoutVars>
          <dgm:bulletEnabled val="1"/>
        </dgm:presLayoutVars>
      </dgm:prSet>
      <dgm:spPr>
        <a:solidFill>
          <a:schemeClr val="accent3">
            <a:lumMod val="20000"/>
            <a:lumOff val="80000"/>
            <a:alpha val="90000"/>
          </a:schemeClr>
        </a:solidFill>
        <a:ln>
          <a:solidFill>
            <a:schemeClr val="accent3">
              <a:lumMod val="50000"/>
            </a:schemeClr>
          </a:solidFill>
        </a:ln>
      </dgm:spPr>
      <dgm:t>
        <a:bodyPr/>
        <a:lstStyle/>
        <a:p>
          <a:endParaRPr lang="ru-RU"/>
        </a:p>
      </dgm:t>
    </dgm:pt>
    <dgm:pt modelId="{71610630-928A-4CC6-8210-51957F5C2430}" type="pres">
      <dgm:prSet presAssocID="{19CD1941-FCDA-43F6-BCBC-65FA1F319FEE}" presName="spaceBetweenRectangles" presStyleCnt="0"/>
      <dgm:spPr/>
    </dgm:pt>
    <dgm:pt modelId="{00DE567F-492A-4E99-A812-0EAF1110C5DF}" type="pres">
      <dgm:prSet presAssocID="{B2272064-2C76-44AE-B2A9-5F77A4EDE85D}" presName="parentLin" presStyleCnt="0"/>
      <dgm:spPr/>
    </dgm:pt>
    <dgm:pt modelId="{0F3629DC-410A-4805-86E9-C15135837975}" type="pres">
      <dgm:prSet presAssocID="{B2272064-2C76-44AE-B2A9-5F77A4EDE85D}" presName="parentLeftMargin" presStyleLbl="node1" presStyleIdx="0" presStyleCnt="5"/>
      <dgm:spPr/>
      <dgm:t>
        <a:bodyPr/>
        <a:lstStyle/>
        <a:p>
          <a:endParaRPr lang="ru-RU"/>
        </a:p>
      </dgm:t>
    </dgm:pt>
    <dgm:pt modelId="{3221FCC8-3267-45A8-A777-B51D4FAFFA03}" type="pres">
      <dgm:prSet presAssocID="{B2272064-2C76-44AE-B2A9-5F77A4EDE85D}" presName="parentText" presStyleLbl="node1" presStyleIdx="1" presStyleCnt="5">
        <dgm:presLayoutVars>
          <dgm:chMax val="0"/>
          <dgm:bulletEnabled val="1"/>
        </dgm:presLayoutVars>
      </dgm:prSet>
      <dgm:spPr/>
      <dgm:t>
        <a:bodyPr/>
        <a:lstStyle/>
        <a:p>
          <a:endParaRPr lang="ru-RU"/>
        </a:p>
      </dgm:t>
    </dgm:pt>
    <dgm:pt modelId="{97E09471-0751-4427-8E61-DD954653F2E1}" type="pres">
      <dgm:prSet presAssocID="{B2272064-2C76-44AE-B2A9-5F77A4EDE85D}" presName="negativeSpace" presStyleCnt="0"/>
      <dgm:spPr/>
    </dgm:pt>
    <dgm:pt modelId="{6B6C8286-1D38-4DC1-B868-6A31250202AC}" type="pres">
      <dgm:prSet presAssocID="{B2272064-2C76-44AE-B2A9-5F77A4EDE85D}" presName="childText" presStyleLbl="conFgAcc1" presStyleIdx="1" presStyleCnt="5">
        <dgm:presLayoutVars>
          <dgm:bulletEnabled val="1"/>
        </dgm:presLayoutVars>
      </dgm:prSet>
      <dgm:spPr>
        <a:solidFill>
          <a:schemeClr val="accent3">
            <a:lumMod val="20000"/>
            <a:lumOff val="80000"/>
            <a:alpha val="90000"/>
          </a:schemeClr>
        </a:solidFill>
        <a:ln>
          <a:solidFill>
            <a:schemeClr val="accent3">
              <a:lumMod val="50000"/>
            </a:schemeClr>
          </a:solidFill>
        </a:ln>
      </dgm:spPr>
      <dgm:t>
        <a:bodyPr/>
        <a:lstStyle/>
        <a:p>
          <a:endParaRPr lang="ru-RU"/>
        </a:p>
      </dgm:t>
    </dgm:pt>
    <dgm:pt modelId="{E602E997-7862-4D9C-8BCF-577DED7B5BF2}" type="pres">
      <dgm:prSet presAssocID="{F6B53169-7931-476A-9182-733768EE37B4}" presName="spaceBetweenRectangles" presStyleCnt="0"/>
      <dgm:spPr/>
    </dgm:pt>
    <dgm:pt modelId="{B734042D-8778-4212-A37B-E037E3F4B2AA}" type="pres">
      <dgm:prSet presAssocID="{939B9A62-5D97-452B-89DA-FA12F78DEB69}" presName="parentLin" presStyleCnt="0"/>
      <dgm:spPr/>
    </dgm:pt>
    <dgm:pt modelId="{77C4685C-FDA7-4676-8798-F8CBD7B5E83E}" type="pres">
      <dgm:prSet presAssocID="{939B9A62-5D97-452B-89DA-FA12F78DEB69}" presName="parentLeftMargin" presStyleLbl="node1" presStyleIdx="1" presStyleCnt="5"/>
      <dgm:spPr/>
      <dgm:t>
        <a:bodyPr/>
        <a:lstStyle/>
        <a:p>
          <a:endParaRPr lang="ru-RU"/>
        </a:p>
      </dgm:t>
    </dgm:pt>
    <dgm:pt modelId="{AE8C3697-A4D9-4B3C-B4AA-C606BDB2005A}" type="pres">
      <dgm:prSet presAssocID="{939B9A62-5D97-452B-89DA-FA12F78DEB69}" presName="parentText" presStyleLbl="node1" presStyleIdx="2" presStyleCnt="5">
        <dgm:presLayoutVars>
          <dgm:chMax val="0"/>
          <dgm:bulletEnabled val="1"/>
        </dgm:presLayoutVars>
      </dgm:prSet>
      <dgm:spPr/>
      <dgm:t>
        <a:bodyPr/>
        <a:lstStyle/>
        <a:p>
          <a:endParaRPr lang="ru-RU"/>
        </a:p>
      </dgm:t>
    </dgm:pt>
    <dgm:pt modelId="{B28E40B6-0C03-4E06-893C-548110EDA423}" type="pres">
      <dgm:prSet presAssocID="{939B9A62-5D97-452B-89DA-FA12F78DEB69}" presName="negativeSpace" presStyleCnt="0"/>
      <dgm:spPr/>
    </dgm:pt>
    <dgm:pt modelId="{DFAEA97C-7061-4C06-831E-8EDCA254580A}" type="pres">
      <dgm:prSet presAssocID="{939B9A62-5D97-452B-89DA-FA12F78DEB69}" presName="childText" presStyleLbl="conFgAcc1" presStyleIdx="2" presStyleCnt="5" custLinFactNeighborY="28105">
        <dgm:presLayoutVars>
          <dgm:bulletEnabled val="1"/>
        </dgm:presLayoutVars>
      </dgm:prSet>
      <dgm:spPr>
        <a:solidFill>
          <a:schemeClr val="accent3">
            <a:lumMod val="20000"/>
            <a:lumOff val="80000"/>
            <a:alpha val="90000"/>
          </a:schemeClr>
        </a:solidFill>
        <a:ln>
          <a:solidFill>
            <a:schemeClr val="accent3">
              <a:lumMod val="50000"/>
            </a:schemeClr>
          </a:solidFill>
        </a:ln>
      </dgm:spPr>
      <dgm:t>
        <a:bodyPr/>
        <a:lstStyle/>
        <a:p>
          <a:endParaRPr lang="ru-RU"/>
        </a:p>
      </dgm:t>
    </dgm:pt>
    <dgm:pt modelId="{26D4667E-9C3E-47DB-B36A-5979FC9E1641}" type="pres">
      <dgm:prSet presAssocID="{BF17BFC8-735F-4986-A0BD-4E165BE60AC9}" presName="spaceBetweenRectangles" presStyleCnt="0"/>
      <dgm:spPr/>
    </dgm:pt>
    <dgm:pt modelId="{99030AB1-318C-4ECF-83C3-3E2C4A8D1CF9}" type="pres">
      <dgm:prSet presAssocID="{FF8DC207-B1FC-4629-86F0-32AD79F7DAB9}" presName="parentLin" presStyleCnt="0"/>
      <dgm:spPr/>
    </dgm:pt>
    <dgm:pt modelId="{EBF75147-DD1B-4773-B78B-DA3CA48A4B62}" type="pres">
      <dgm:prSet presAssocID="{FF8DC207-B1FC-4629-86F0-32AD79F7DAB9}" presName="parentLeftMargin" presStyleLbl="node1" presStyleIdx="2" presStyleCnt="5"/>
      <dgm:spPr/>
      <dgm:t>
        <a:bodyPr/>
        <a:lstStyle/>
        <a:p>
          <a:endParaRPr lang="ru-RU"/>
        </a:p>
      </dgm:t>
    </dgm:pt>
    <dgm:pt modelId="{1BA56DD4-4E80-40F0-ADEF-B6C75EA9528B}" type="pres">
      <dgm:prSet presAssocID="{FF8DC207-B1FC-4629-86F0-32AD79F7DAB9}" presName="parentText" presStyleLbl="node1" presStyleIdx="3" presStyleCnt="5">
        <dgm:presLayoutVars>
          <dgm:chMax val="0"/>
          <dgm:bulletEnabled val="1"/>
        </dgm:presLayoutVars>
      </dgm:prSet>
      <dgm:spPr/>
      <dgm:t>
        <a:bodyPr/>
        <a:lstStyle/>
        <a:p>
          <a:endParaRPr lang="ru-RU"/>
        </a:p>
      </dgm:t>
    </dgm:pt>
    <dgm:pt modelId="{6FFB4EBE-CA34-46EE-BCF1-AFE97841780A}" type="pres">
      <dgm:prSet presAssocID="{FF8DC207-B1FC-4629-86F0-32AD79F7DAB9}" presName="negativeSpace" presStyleCnt="0"/>
      <dgm:spPr/>
    </dgm:pt>
    <dgm:pt modelId="{5F76E304-929F-47DE-B11F-BB4D397AE07A}" type="pres">
      <dgm:prSet presAssocID="{FF8DC207-B1FC-4629-86F0-32AD79F7DAB9}" presName="childText" presStyleLbl="conFgAcc1" presStyleIdx="3" presStyleCnt="5">
        <dgm:presLayoutVars>
          <dgm:bulletEnabled val="1"/>
        </dgm:presLayoutVars>
      </dgm:prSet>
      <dgm:spPr>
        <a:solidFill>
          <a:schemeClr val="accent3">
            <a:lumMod val="20000"/>
            <a:lumOff val="80000"/>
            <a:alpha val="90000"/>
          </a:schemeClr>
        </a:solidFill>
        <a:ln>
          <a:solidFill>
            <a:schemeClr val="accent3">
              <a:lumMod val="50000"/>
            </a:schemeClr>
          </a:solidFill>
        </a:ln>
      </dgm:spPr>
      <dgm:t>
        <a:bodyPr/>
        <a:lstStyle/>
        <a:p>
          <a:endParaRPr lang="ru-RU"/>
        </a:p>
      </dgm:t>
    </dgm:pt>
    <dgm:pt modelId="{E2F71C16-210F-482E-B9A5-5BE65353FE8F}" type="pres">
      <dgm:prSet presAssocID="{6792AC51-D2E7-4718-9400-FFA508373AA7}" presName="spaceBetweenRectangles" presStyleCnt="0"/>
      <dgm:spPr/>
    </dgm:pt>
    <dgm:pt modelId="{A90C2408-0A40-4BC8-89F0-B03781C32089}" type="pres">
      <dgm:prSet presAssocID="{1B5668CA-7E73-4A64-A832-39772317EA6E}" presName="parentLin" presStyleCnt="0"/>
      <dgm:spPr/>
    </dgm:pt>
    <dgm:pt modelId="{F2DEB84D-D420-44EB-96EF-65B5977C5484}" type="pres">
      <dgm:prSet presAssocID="{1B5668CA-7E73-4A64-A832-39772317EA6E}" presName="parentLeftMargin" presStyleLbl="node1" presStyleIdx="3" presStyleCnt="5"/>
      <dgm:spPr/>
      <dgm:t>
        <a:bodyPr/>
        <a:lstStyle/>
        <a:p>
          <a:endParaRPr lang="ru-RU"/>
        </a:p>
      </dgm:t>
    </dgm:pt>
    <dgm:pt modelId="{15C4226F-7AE3-4BD2-9CB2-34B0CDD43B3A}" type="pres">
      <dgm:prSet presAssocID="{1B5668CA-7E73-4A64-A832-39772317EA6E}" presName="parentText" presStyleLbl="node1" presStyleIdx="4" presStyleCnt="5">
        <dgm:presLayoutVars>
          <dgm:chMax val="0"/>
          <dgm:bulletEnabled val="1"/>
        </dgm:presLayoutVars>
      </dgm:prSet>
      <dgm:spPr/>
      <dgm:t>
        <a:bodyPr/>
        <a:lstStyle/>
        <a:p>
          <a:endParaRPr lang="ru-RU"/>
        </a:p>
      </dgm:t>
    </dgm:pt>
    <dgm:pt modelId="{4B8D52CB-424C-48D1-A25F-03FFF21BAC0B}" type="pres">
      <dgm:prSet presAssocID="{1B5668CA-7E73-4A64-A832-39772317EA6E}" presName="negativeSpace" presStyleCnt="0"/>
      <dgm:spPr/>
    </dgm:pt>
    <dgm:pt modelId="{0E85A299-CAD6-46F3-A587-BC7CA304386E}" type="pres">
      <dgm:prSet presAssocID="{1B5668CA-7E73-4A64-A832-39772317EA6E}" presName="childText" presStyleLbl="conFgAcc1" presStyleIdx="4" presStyleCnt="5">
        <dgm:presLayoutVars>
          <dgm:bulletEnabled val="1"/>
        </dgm:presLayoutVars>
      </dgm:prSet>
      <dgm:spPr>
        <a:solidFill>
          <a:schemeClr val="accent3">
            <a:lumMod val="20000"/>
            <a:lumOff val="80000"/>
            <a:alpha val="90000"/>
          </a:schemeClr>
        </a:solidFill>
        <a:ln>
          <a:solidFill>
            <a:schemeClr val="accent3">
              <a:lumMod val="50000"/>
            </a:schemeClr>
          </a:solidFill>
        </a:ln>
      </dgm:spPr>
      <dgm:t>
        <a:bodyPr/>
        <a:lstStyle/>
        <a:p>
          <a:endParaRPr lang="ru-RU"/>
        </a:p>
      </dgm:t>
    </dgm:pt>
  </dgm:ptLst>
  <dgm:cxnLst>
    <dgm:cxn modelId="{3516EA4F-D3BD-4C57-85A8-2F47F4F81368}" type="presOf" srcId="{27603AD7-933B-45BC-8BD8-57A0CC5A3F1F}" destId="{DDE0AEC7-D0A5-4122-891B-A3364B88B8B3}" srcOrd="0" destOrd="0" presId="urn:microsoft.com/office/officeart/2005/8/layout/list1"/>
    <dgm:cxn modelId="{E9A6F443-425D-4F30-8D93-5E81F2B889B3}" type="presOf" srcId="{939B9A62-5D97-452B-89DA-FA12F78DEB69}" destId="{AE8C3697-A4D9-4B3C-B4AA-C606BDB2005A}" srcOrd="1" destOrd="0" presId="urn:microsoft.com/office/officeart/2005/8/layout/list1"/>
    <dgm:cxn modelId="{41E1D494-F9E3-401F-A7DF-7028E71ED48B}" srcId="{27603AD7-933B-45BC-8BD8-57A0CC5A3F1F}" destId="{1B5668CA-7E73-4A64-A832-39772317EA6E}" srcOrd="4" destOrd="0" parTransId="{FCCEE13E-9E30-48F1-8D39-7B4244615627}" sibTransId="{8DF4D5FD-E2BB-4F78-BBAD-89A62F050476}"/>
    <dgm:cxn modelId="{0F3AA2A5-CC8F-4E79-801C-F88291DD45B2}" type="presOf" srcId="{FF8DC207-B1FC-4629-86F0-32AD79F7DAB9}" destId="{1BA56DD4-4E80-40F0-ADEF-B6C75EA9528B}" srcOrd="1" destOrd="0" presId="urn:microsoft.com/office/officeart/2005/8/layout/list1"/>
    <dgm:cxn modelId="{B7079550-B980-44B6-B211-4CC34065F001}" type="presOf" srcId="{FF8DC207-B1FC-4629-86F0-32AD79F7DAB9}" destId="{EBF75147-DD1B-4773-B78B-DA3CA48A4B62}" srcOrd="0" destOrd="0" presId="urn:microsoft.com/office/officeart/2005/8/layout/list1"/>
    <dgm:cxn modelId="{74FF1E20-3C6A-4E79-84C2-8843C2941EEE}" type="presOf" srcId="{679EB5C9-69F7-4D14-A296-FB1A5953A59E}" destId="{978E0AB4-3822-4B55-BCE6-F6E989B7F5F1}" srcOrd="0" destOrd="0" presId="urn:microsoft.com/office/officeart/2005/8/layout/list1"/>
    <dgm:cxn modelId="{DEDCFBFA-2284-4E23-A2F6-86541EC2B420}" type="presOf" srcId="{1B5668CA-7E73-4A64-A832-39772317EA6E}" destId="{F2DEB84D-D420-44EB-96EF-65B5977C5484}" srcOrd="0" destOrd="0" presId="urn:microsoft.com/office/officeart/2005/8/layout/list1"/>
    <dgm:cxn modelId="{D635288D-8980-4716-BB2F-F18C54227EE8}" type="presOf" srcId="{939B9A62-5D97-452B-89DA-FA12F78DEB69}" destId="{77C4685C-FDA7-4676-8798-F8CBD7B5E83E}" srcOrd="0" destOrd="0" presId="urn:microsoft.com/office/officeart/2005/8/layout/list1"/>
    <dgm:cxn modelId="{74459F16-76A7-4BBC-8FC9-13CC1F3E121C}" srcId="{27603AD7-933B-45BC-8BD8-57A0CC5A3F1F}" destId="{B2272064-2C76-44AE-B2A9-5F77A4EDE85D}" srcOrd="1" destOrd="0" parTransId="{82ED449F-A4B7-44FE-90AF-C9F9791B0F69}" sibTransId="{F6B53169-7931-476A-9182-733768EE37B4}"/>
    <dgm:cxn modelId="{CDA30F46-3992-4C9B-9FA1-7D1208DC6CB4}" srcId="{27603AD7-933B-45BC-8BD8-57A0CC5A3F1F}" destId="{939B9A62-5D97-452B-89DA-FA12F78DEB69}" srcOrd="2" destOrd="0" parTransId="{49F8392B-BECC-43E7-AA1F-A8CEAD3218D0}" sibTransId="{BF17BFC8-735F-4986-A0BD-4E165BE60AC9}"/>
    <dgm:cxn modelId="{013E29AB-2C95-4584-8CA2-B18DA8364470}" srcId="{27603AD7-933B-45BC-8BD8-57A0CC5A3F1F}" destId="{FF8DC207-B1FC-4629-86F0-32AD79F7DAB9}" srcOrd="3" destOrd="0" parTransId="{FCE0786D-171F-4971-8D2B-1EB74F083A51}" sibTransId="{6792AC51-D2E7-4718-9400-FFA508373AA7}"/>
    <dgm:cxn modelId="{BA1F880E-F2B7-4BAD-BDC7-8471B1451E04}" type="presOf" srcId="{B2272064-2C76-44AE-B2A9-5F77A4EDE85D}" destId="{3221FCC8-3267-45A8-A777-B51D4FAFFA03}" srcOrd="1" destOrd="0" presId="urn:microsoft.com/office/officeart/2005/8/layout/list1"/>
    <dgm:cxn modelId="{4EEC2036-F0F9-4391-BB22-102C12AC2CD4}" type="presOf" srcId="{B2272064-2C76-44AE-B2A9-5F77A4EDE85D}" destId="{0F3629DC-410A-4805-86E9-C15135837975}" srcOrd="0" destOrd="0" presId="urn:microsoft.com/office/officeart/2005/8/layout/list1"/>
    <dgm:cxn modelId="{C0F9FB21-5073-49B0-B99C-8379092F731C}" type="presOf" srcId="{1B5668CA-7E73-4A64-A832-39772317EA6E}" destId="{15C4226F-7AE3-4BD2-9CB2-34B0CDD43B3A}" srcOrd="1" destOrd="0" presId="urn:microsoft.com/office/officeart/2005/8/layout/list1"/>
    <dgm:cxn modelId="{D4E55E4F-202B-4006-B5C4-AB4B508CA687}" type="presOf" srcId="{679EB5C9-69F7-4D14-A296-FB1A5953A59E}" destId="{8CF363D9-F0E0-409A-A4F6-4953B4EDFB57}" srcOrd="1" destOrd="0" presId="urn:microsoft.com/office/officeart/2005/8/layout/list1"/>
    <dgm:cxn modelId="{6C11BF61-EB64-4B79-8ABF-82467C011970}" srcId="{27603AD7-933B-45BC-8BD8-57A0CC5A3F1F}" destId="{679EB5C9-69F7-4D14-A296-FB1A5953A59E}" srcOrd="0" destOrd="0" parTransId="{2294CEC5-CEAC-44EF-8413-03B0234B0ED5}" sibTransId="{19CD1941-FCDA-43F6-BCBC-65FA1F319FEE}"/>
    <dgm:cxn modelId="{D93A064D-EAC0-44A1-AA18-FF518A9A5733}" type="presParOf" srcId="{DDE0AEC7-D0A5-4122-891B-A3364B88B8B3}" destId="{330F74A6-58F0-473F-A6AC-4D88A0178F21}" srcOrd="0" destOrd="0" presId="urn:microsoft.com/office/officeart/2005/8/layout/list1"/>
    <dgm:cxn modelId="{1887B6E7-7DA9-4E3C-B512-03389AC1E3BF}" type="presParOf" srcId="{330F74A6-58F0-473F-A6AC-4D88A0178F21}" destId="{978E0AB4-3822-4B55-BCE6-F6E989B7F5F1}" srcOrd="0" destOrd="0" presId="urn:microsoft.com/office/officeart/2005/8/layout/list1"/>
    <dgm:cxn modelId="{B7FFA8C3-C429-407D-8772-58DB4C80621F}" type="presParOf" srcId="{330F74A6-58F0-473F-A6AC-4D88A0178F21}" destId="{8CF363D9-F0E0-409A-A4F6-4953B4EDFB57}" srcOrd="1" destOrd="0" presId="urn:microsoft.com/office/officeart/2005/8/layout/list1"/>
    <dgm:cxn modelId="{C10E51BB-F1D2-438C-A50A-795C5F61D51A}" type="presParOf" srcId="{DDE0AEC7-D0A5-4122-891B-A3364B88B8B3}" destId="{487A2B3A-789B-4D48-9E75-340B4F7F2400}" srcOrd="1" destOrd="0" presId="urn:microsoft.com/office/officeart/2005/8/layout/list1"/>
    <dgm:cxn modelId="{6B438AA7-D15B-466E-B3E1-72161FAE181D}" type="presParOf" srcId="{DDE0AEC7-D0A5-4122-891B-A3364B88B8B3}" destId="{F6C53B6C-3196-4687-91D4-5E41EF65AAC7}" srcOrd="2" destOrd="0" presId="urn:microsoft.com/office/officeart/2005/8/layout/list1"/>
    <dgm:cxn modelId="{8F490A20-B486-450A-9FE5-03A90E755EFF}" type="presParOf" srcId="{DDE0AEC7-D0A5-4122-891B-A3364B88B8B3}" destId="{71610630-928A-4CC6-8210-51957F5C2430}" srcOrd="3" destOrd="0" presId="urn:microsoft.com/office/officeart/2005/8/layout/list1"/>
    <dgm:cxn modelId="{46DD4590-3A03-4C9E-8A3F-0136E65859EC}" type="presParOf" srcId="{DDE0AEC7-D0A5-4122-891B-A3364B88B8B3}" destId="{00DE567F-492A-4E99-A812-0EAF1110C5DF}" srcOrd="4" destOrd="0" presId="urn:microsoft.com/office/officeart/2005/8/layout/list1"/>
    <dgm:cxn modelId="{453CFC27-03BE-4897-A38A-4DF330416861}" type="presParOf" srcId="{00DE567F-492A-4E99-A812-0EAF1110C5DF}" destId="{0F3629DC-410A-4805-86E9-C15135837975}" srcOrd="0" destOrd="0" presId="urn:microsoft.com/office/officeart/2005/8/layout/list1"/>
    <dgm:cxn modelId="{8B580153-706C-4E2A-BB96-D9CA78305A07}" type="presParOf" srcId="{00DE567F-492A-4E99-A812-0EAF1110C5DF}" destId="{3221FCC8-3267-45A8-A777-B51D4FAFFA03}" srcOrd="1" destOrd="0" presId="urn:microsoft.com/office/officeart/2005/8/layout/list1"/>
    <dgm:cxn modelId="{15C06F2D-0367-465A-A17E-31A705648D0C}" type="presParOf" srcId="{DDE0AEC7-D0A5-4122-891B-A3364B88B8B3}" destId="{97E09471-0751-4427-8E61-DD954653F2E1}" srcOrd="5" destOrd="0" presId="urn:microsoft.com/office/officeart/2005/8/layout/list1"/>
    <dgm:cxn modelId="{BDA018A0-E0F3-4704-A36C-82FCEF21882A}" type="presParOf" srcId="{DDE0AEC7-D0A5-4122-891B-A3364B88B8B3}" destId="{6B6C8286-1D38-4DC1-B868-6A31250202AC}" srcOrd="6" destOrd="0" presId="urn:microsoft.com/office/officeart/2005/8/layout/list1"/>
    <dgm:cxn modelId="{0BF17E83-764A-42AE-9991-36AA74C06046}" type="presParOf" srcId="{DDE0AEC7-D0A5-4122-891B-A3364B88B8B3}" destId="{E602E997-7862-4D9C-8BCF-577DED7B5BF2}" srcOrd="7" destOrd="0" presId="urn:microsoft.com/office/officeart/2005/8/layout/list1"/>
    <dgm:cxn modelId="{5B4884D2-4898-4D41-A421-E7F9654F0D5E}" type="presParOf" srcId="{DDE0AEC7-D0A5-4122-891B-A3364B88B8B3}" destId="{B734042D-8778-4212-A37B-E037E3F4B2AA}" srcOrd="8" destOrd="0" presId="urn:microsoft.com/office/officeart/2005/8/layout/list1"/>
    <dgm:cxn modelId="{D72FA7A2-D444-4284-BC67-4A0BDFB33087}" type="presParOf" srcId="{B734042D-8778-4212-A37B-E037E3F4B2AA}" destId="{77C4685C-FDA7-4676-8798-F8CBD7B5E83E}" srcOrd="0" destOrd="0" presId="urn:microsoft.com/office/officeart/2005/8/layout/list1"/>
    <dgm:cxn modelId="{9E57D14F-F2D6-4B72-BD66-2D79A383DCE6}" type="presParOf" srcId="{B734042D-8778-4212-A37B-E037E3F4B2AA}" destId="{AE8C3697-A4D9-4B3C-B4AA-C606BDB2005A}" srcOrd="1" destOrd="0" presId="urn:microsoft.com/office/officeart/2005/8/layout/list1"/>
    <dgm:cxn modelId="{0B055AB0-48D0-457D-947E-4EE7CFE556CC}" type="presParOf" srcId="{DDE0AEC7-D0A5-4122-891B-A3364B88B8B3}" destId="{B28E40B6-0C03-4E06-893C-548110EDA423}" srcOrd="9" destOrd="0" presId="urn:microsoft.com/office/officeart/2005/8/layout/list1"/>
    <dgm:cxn modelId="{03613301-5ADD-40C3-AE62-85235D81A9B3}" type="presParOf" srcId="{DDE0AEC7-D0A5-4122-891B-A3364B88B8B3}" destId="{DFAEA97C-7061-4C06-831E-8EDCA254580A}" srcOrd="10" destOrd="0" presId="urn:microsoft.com/office/officeart/2005/8/layout/list1"/>
    <dgm:cxn modelId="{8835E477-A2FA-4164-BF98-9E5CD2DAA58D}" type="presParOf" srcId="{DDE0AEC7-D0A5-4122-891B-A3364B88B8B3}" destId="{26D4667E-9C3E-47DB-B36A-5979FC9E1641}" srcOrd="11" destOrd="0" presId="urn:microsoft.com/office/officeart/2005/8/layout/list1"/>
    <dgm:cxn modelId="{5FF8200B-674E-4BDD-9867-ADC3CF47AC3A}" type="presParOf" srcId="{DDE0AEC7-D0A5-4122-891B-A3364B88B8B3}" destId="{99030AB1-318C-4ECF-83C3-3E2C4A8D1CF9}" srcOrd="12" destOrd="0" presId="urn:microsoft.com/office/officeart/2005/8/layout/list1"/>
    <dgm:cxn modelId="{DE9F1338-1CBF-4BE1-8A42-F923E0628931}" type="presParOf" srcId="{99030AB1-318C-4ECF-83C3-3E2C4A8D1CF9}" destId="{EBF75147-DD1B-4773-B78B-DA3CA48A4B62}" srcOrd="0" destOrd="0" presId="urn:microsoft.com/office/officeart/2005/8/layout/list1"/>
    <dgm:cxn modelId="{3F91B2FA-127A-4411-A808-E206E5C25D4C}" type="presParOf" srcId="{99030AB1-318C-4ECF-83C3-3E2C4A8D1CF9}" destId="{1BA56DD4-4E80-40F0-ADEF-B6C75EA9528B}" srcOrd="1" destOrd="0" presId="urn:microsoft.com/office/officeart/2005/8/layout/list1"/>
    <dgm:cxn modelId="{290CF361-0AC4-4A45-BE60-DD250C9687E2}" type="presParOf" srcId="{DDE0AEC7-D0A5-4122-891B-A3364B88B8B3}" destId="{6FFB4EBE-CA34-46EE-BCF1-AFE97841780A}" srcOrd="13" destOrd="0" presId="urn:microsoft.com/office/officeart/2005/8/layout/list1"/>
    <dgm:cxn modelId="{111F3560-3C7A-4019-88A9-389FA4E06FD2}" type="presParOf" srcId="{DDE0AEC7-D0A5-4122-891B-A3364B88B8B3}" destId="{5F76E304-929F-47DE-B11F-BB4D397AE07A}" srcOrd="14" destOrd="0" presId="urn:microsoft.com/office/officeart/2005/8/layout/list1"/>
    <dgm:cxn modelId="{82277567-BB3C-4205-B6D2-887CAFF8D3D7}" type="presParOf" srcId="{DDE0AEC7-D0A5-4122-891B-A3364B88B8B3}" destId="{E2F71C16-210F-482E-B9A5-5BE65353FE8F}" srcOrd="15" destOrd="0" presId="urn:microsoft.com/office/officeart/2005/8/layout/list1"/>
    <dgm:cxn modelId="{1A61BBCD-EA63-4023-AA9F-FF962CEDDC08}" type="presParOf" srcId="{DDE0AEC7-D0A5-4122-891B-A3364B88B8B3}" destId="{A90C2408-0A40-4BC8-89F0-B03781C32089}" srcOrd="16" destOrd="0" presId="urn:microsoft.com/office/officeart/2005/8/layout/list1"/>
    <dgm:cxn modelId="{FD9DE14A-3D7F-47A4-A8D4-AD804F641D02}" type="presParOf" srcId="{A90C2408-0A40-4BC8-89F0-B03781C32089}" destId="{F2DEB84D-D420-44EB-96EF-65B5977C5484}" srcOrd="0" destOrd="0" presId="urn:microsoft.com/office/officeart/2005/8/layout/list1"/>
    <dgm:cxn modelId="{1184F8D9-6193-4EE4-A96C-B8DE34D90D95}" type="presParOf" srcId="{A90C2408-0A40-4BC8-89F0-B03781C32089}" destId="{15C4226F-7AE3-4BD2-9CB2-34B0CDD43B3A}" srcOrd="1" destOrd="0" presId="urn:microsoft.com/office/officeart/2005/8/layout/list1"/>
    <dgm:cxn modelId="{A55F45FC-EEEF-42C8-AB97-BFF26991D23E}" type="presParOf" srcId="{DDE0AEC7-D0A5-4122-891B-A3364B88B8B3}" destId="{4B8D52CB-424C-48D1-A25F-03FFF21BAC0B}" srcOrd="17" destOrd="0" presId="urn:microsoft.com/office/officeart/2005/8/layout/list1"/>
    <dgm:cxn modelId="{3157BC0D-D783-42EE-84A5-AFAFB333C5F6}" type="presParOf" srcId="{DDE0AEC7-D0A5-4122-891B-A3364B88B8B3}" destId="{0E85A299-CAD6-46F3-A587-BC7CA304386E}"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5331632-5F38-4F32-85D1-D8A0D61D3177}"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ru-RU"/>
        </a:p>
      </dgm:t>
    </dgm:pt>
    <dgm:pt modelId="{733DAC24-9C20-4FED-ACF4-170D199D74C7}">
      <dgm:prSet phldrT="[Текст]" custT="1"/>
      <dgm:spPr>
        <a:gradFill flip="none" rotWithShape="0">
          <a:gsLst>
            <a:gs pos="0">
              <a:schemeClr val="accent2">
                <a:shade val="80000"/>
                <a:hueOff val="0"/>
                <a:satOff val="0"/>
                <a:lumOff val="0"/>
                <a:shade val="30000"/>
                <a:satMod val="115000"/>
              </a:schemeClr>
            </a:gs>
            <a:gs pos="50000">
              <a:schemeClr val="accent2">
                <a:shade val="80000"/>
                <a:hueOff val="0"/>
                <a:satOff val="0"/>
                <a:lumOff val="0"/>
                <a:shade val="67500"/>
                <a:satMod val="115000"/>
              </a:schemeClr>
            </a:gs>
            <a:gs pos="100000">
              <a:schemeClr val="accent2">
                <a:shade val="80000"/>
                <a:hueOff val="0"/>
                <a:satOff val="0"/>
                <a:lumOff val="0"/>
                <a:shade val="100000"/>
                <a:satMod val="115000"/>
              </a:schemeClr>
            </a:gs>
          </a:gsLst>
          <a:path path="circle">
            <a:fillToRect l="50000" t="50000" r="50000" b="50000"/>
          </a:path>
          <a:tileRect/>
        </a:gradFill>
      </dgm:spPr>
      <dgm:t>
        <a:bodyPr/>
        <a:lstStyle/>
        <a:p>
          <a:r>
            <a:rPr lang="ru-RU" sz="1800" dirty="0" smtClean="0">
              <a:latin typeface="Times New Roman" pitchFamily="18" charset="0"/>
              <a:cs typeface="Times New Roman" pitchFamily="18" charset="0"/>
            </a:rPr>
            <a:t>Вводный инструктаж по охране труда</a:t>
          </a:r>
          <a:endParaRPr lang="ru-RU" sz="1800" dirty="0">
            <a:latin typeface="Times New Roman" pitchFamily="18" charset="0"/>
            <a:cs typeface="Times New Roman" pitchFamily="18" charset="0"/>
          </a:endParaRPr>
        </a:p>
      </dgm:t>
    </dgm:pt>
    <dgm:pt modelId="{8DC01183-E7BA-42D4-A024-CF657CAD505F}" type="parTrans" cxnId="{035775C3-5EF9-4412-9106-4DD087C4618D}">
      <dgm:prSet/>
      <dgm:spPr/>
      <dgm:t>
        <a:bodyPr/>
        <a:lstStyle/>
        <a:p>
          <a:endParaRPr lang="ru-RU" sz="1800">
            <a:latin typeface="Times New Roman" pitchFamily="18" charset="0"/>
            <a:cs typeface="Times New Roman" pitchFamily="18" charset="0"/>
          </a:endParaRPr>
        </a:p>
      </dgm:t>
    </dgm:pt>
    <dgm:pt modelId="{F18672C1-9B1C-458E-B5DA-AD319153E336}" type="sibTrans" cxnId="{035775C3-5EF9-4412-9106-4DD087C4618D}">
      <dgm:prSet/>
      <dgm:spPr/>
      <dgm:t>
        <a:bodyPr/>
        <a:lstStyle/>
        <a:p>
          <a:endParaRPr lang="ru-RU" sz="1800">
            <a:latin typeface="Times New Roman" pitchFamily="18" charset="0"/>
            <a:cs typeface="Times New Roman" pitchFamily="18" charset="0"/>
          </a:endParaRPr>
        </a:p>
      </dgm:t>
    </dgm:pt>
    <dgm:pt modelId="{FABF1865-585D-492F-8FB8-E349900FB4E7}">
      <dgm:prSet phldrT="[Текст]" custT="1"/>
      <dgm:spPr/>
      <dgm:t>
        <a:bodyPr/>
        <a:lstStyle/>
        <a:p>
          <a:r>
            <a:rPr lang="ru-RU" sz="1600" dirty="0" smtClean="0">
              <a:latin typeface="Times New Roman" pitchFamily="18" charset="0"/>
              <a:cs typeface="Times New Roman" pitchFamily="18" charset="0"/>
            </a:rPr>
            <a:t>проводится со всеми принятыми на работу  и другими лицами, участвующими в производственной деятельности работодателя и находящимися на подконтрольной ему территории</a:t>
          </a:r>
          <a:endParaRPr lang="ru-RU" sz="1600" dirty="0">
            <a:latin typeface="Times New Roman" pitchFamily="18" charset="0"/>
            <a:cs typeface="Times New Roman" pitchFamily="18" charset="0"/>
          </a:endParaRPr>
        </a:p>
      </dgm:t>
    </dgm:pt>
    <dgm:pt modelId="{EE70CA52-6BA4-4976-B864-54A3E4D64508}" type="parTrans" cxnId="{48D5EF8C-F682-4EA1-9BC3-AF84044C16CA}">
      <dgm:prSet/>
      <dgm:spPr/>
      <dgm:t>
        <a:bodyPr/>
        <a:lstStyle/>
        <a:p>
          <a:endParaRPr lang="ru-RU" sz="1800">
            <a:latin typeface="Times New Roman" pitchFamily="18" charset="0"/>
            <a:cs typeface="Times New Roman" pitchFamily="18" charset="0"/>
          </a:endParaRPr>
        </a:p>
      </dgm:t>
    </dgm:pt>
    <dgm:pt modelId="{1D1E6FC6-87A1-4A36-9701-F47C6D29C039}" type="sibTrans" cxnId="{48D5EF8C-F682-4EA1-9BC3-AF84044C16CA}">
      <dgm:prSet/>
      <dgm:spPr/>
      <dgm:t>
        <a:bodyPr/>
        <a:lstStyle/>
        <a:p>
          <a:endParaRPr lang="ru-RU" sz="1800">
            <a:latin typeface="Times New Roman" pitchFamily="18" charset="0"/>
            <a:cs typeface="Times New Roman" pitchFamily="18" charset="0"/>
          </a:endParaRPr>
        </a:p>
      </dgm:t>
    </dgm:pt>
    <dgm:pt modelId="{662C00B6-7F85-4004-BC09-2A386D937E6C}" type="pres">
      <dgm:prSet presAssocID="{75331632-5F38-4F32-85D1-D8A0D61D3177}" presName="Name0" presStyleCnt="0">
        <dgm:presLayoutVars>
          <dgm:dir/>
          <dgm:animLvl val="lvl"/>
          <dgm:resizeHandles/>
        </dgm:presLayoutVars>
      </dgm:prSet>
      <dgm:spPr/>
      <dgm:t>
        <a:bodyPr/>
        <a:lstStyle/>
        <a:p>
          <a:endParaRPr lang="ru-RU"/>
        </a:p>
      </dgm:t>
    </dgm:pt>
    <dgm:pt modelId="{7EA2FD07-BFA1-44E7-BFA2-AEF1A18F7D4C}" type="pres">
      <dgm:prSet presAssocID="{733DAC24-9C20-4FED-ACF4-170D199D74C7}" presName="linNode" presStyleCnt="0"/>
      <dgm:spPr/>
    </dgm:pt>
    <dgm:pt modelId="{2AA8C00F-858C-43A6-A699-C4E0D6B418DE}" type="pres">
      <dgm:prSet presAssocID="{733DAC24-9C20-4FED-ACF4-170D199D74C7}" presName="parentShp" presStyleLbl="node1" presStyleIdx="0" presStyleCnt="1" custScaleX="79104" custLinFactNeighborX="-6965" custLinFactNeighborY="-49">
        <dgm:presLayoutVars>
          <dgm:bulletEnabled val="1"/>
        </dgm:presLayoutVars>
      </dgm:prSet>
      <dgm:spPr/>
      <dgm:t>
        <a:bodyPr/>
        <a:lstStyle/>
        <a:p>
          <a:endParaRPr lang="ru-RU"/>
        </a:p>
      </dgm:t>
    </dgm:pt>
    <dgm:pt modelId="{D25A1AAA-61BA-468B-8149-446C7EAE3DA6}" type="pres">
      <dgm:prSet presAssocID="{733DAC24-9C20-4FED-ACF4-170D199D74C7}" presName="childShp" presStyleLbl="bgAccFollowNode1" presStyleIdx="0" presStyleCnt="1" custScaleX="114925" custScaleY="100196">
        <dgm:presLayoutVars>
          <dgm:bulletEnabled val="1"/>
        </dgm:presLayoutVars>
      </dgm:prSet>
      <dgm:spPr/>
      <dgm:t>
        <a:bodyPr/>
        <a:lstStyle/>
        <a:p>
          <a:endParaRPr lang="ru-RU"/>
        </a:p>
      </dgm:t>
    </dgm:pt>
  </dgm:ptLst>
  <dgm:cxnLst>
    <dgm:cxn modelId="{035775C3-5EF9-4412-9106-4DD087C4618D}" srcId="{75331632-5F38-4F32-85D1-D8A0D61D3177}" destId="{733DAC24-9C20-4FED-ACF4-170D199D74C7}" srcOrd="0" destOrd="0" parTransId="{8DC01183-E7BA-42D4-A024-CF657CAD505F}" sibTransId="{F18672C1-9B1C-458E-B5DA-AD319153E336}"/>
    <dgm:cxn modelId="{2BDE2E41-FFC0-4C86-ADB2-D2CD078555E1}" type="presOf" srcId="{75331632-5F38-4F32-85D1-D8A0D61D3177}" destId="{662C00B6-7F85-4004-BC09-2A386D937E6C}" srcOrd="0" destOrd="0" presId="urn:microsoft.com/office/officeart/2005/8/layout/vList6"/>
    <dgm:cxn modelId="{48D5EF8C-F682-4EA1-9BC3-AF84044C16CA}" srcId="{733DAC24-9C20-4FED-ACF4-170D199D74C7}" destId="{FABF1865-585D-492F-8FB8-E349900FB4E7}" srcOrd="0" destOrd="0" parTransId="{EE70CA52-6BA4-4976-B864-54A3E4D64508}" sibTransId="{1D1E6FC6-87A1-4A36-9701-F47C6D29C039}"/>
    <dgm:cxn modelId="{AF584524-187D-4A19-ABB9-30EB0AEBE99B}" type="presOf" srcId="{733DAC24-9C20-4FED-ACF4-170D199D74C7}" destId="{2AA8C00F-858C-43A6-A699-C4E0D6B418DE}" srcOrd="0" destOrd="0" presId="urn:microsoft.com/office/officeart/2005/8/layout/vList6"/>
    <dgm:cxn modelId="{875BAF90-E425-4A86-AE44-62044C03A0B1}" type="presOf" srcId="{FABF1865-585D-492F-8FB8-E349900FB4E7}" destId="{D25A1AAA-61BA-468B-8149-446C7EAE3DA6}" srcOrd="0" destOrd="0" presId="urn:microsoft.com/office/officeart/2005/8/layout/vList6"/>
    <dgm:cxn modelId="{420B285E-8C60-4944-8128-87AA6E25A5CD}" type="presParOf" srcId="{662C00B6-7F85-4004-BC09-2A386D937E6C}" destId="{7EA2FD07-BFA1-44E7-BFA2-AEF1A18F7D4C}" srcOrd="0" destOrd="0" presId="urn:microsoft.com/office/officeart/2005/8/layout/vList6"/>
    <dgm:cxn modelId="{986CC092-D054-4DC5-8B99-9004577A1AC5}" type="presParOf" srcId="{7EA2FD07-BFA1-44E7-BFA2-AEF1A18F7D4C}" destId="{2AA8C00F-858C-43A6-A699-C4E0D6B418DE}" srcOrd="0" destOrd="0" presId="urn:microsoft.com/office/officeart/2005/8/layout/vList6"/>
    <dgm:cxn modelId="{DB1A4AEB-CBF1-4A27-9C7D-51F9D1E128A2}" type="presParOf" srcId="{7EA2FD07-BFA1-44E7-BFA2-AEF1A18F7D4C}" destId="{D25A1AAA-61BA-468B-8149-446C7EAE3DA6}"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5331632-5F38-4F32-85D1-D8A0D61D3177}"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ru-RU"/>
        </a:p>
      </dgm:t>
    </dgm:pt>
    <dgm:pt modelId="{733DAC24-9C20-4FED-ACF4-170D199D74C7}">
      <dgm:prSet phldrT="[Текст]" custT="1"/>
      <dgm:spPr/>
      <dgm:t>
        <a:bodyPr/>
        <a:lstStyle/>
        <a:p>
          <a:r>
            <a:rPr lang="ru-RU" sz="1800" dirty="0" smtClean="0">
              <a:latin typeface="Times New Roman" pitchFamily="18" charset="0"/>
              <a:cs typeface="Times New Roman" pitchFamily="18" charset="0"/>
            </a:rPr>
            <a:t>Инструктаж по охране труда на рабочем месте</a:t>
          </a:r>
          <a:endParaRPr lang="ru-RU" sz="1800" dirty="0">
            <a:latin typeface="Times New Roman" pitchFamily="18" charset="0"/>
            <a:cs typeface="Times New Roman" pitchFamily="18" charset="0"/>
          </a:endParaRPr>
        </a:p>
      </dgm:t>
    </dgm:pt>
    <dgm:pt modelId="{8DC01183-E7BA-42D4-A024-CF657CAD505F}" type="parTrans" cxnId="{035775C3-5EF9-4412-9106-4DD087C4618D}">
      <dgm:prSet/>
      <dgm:spPr/>
      <dgm:t>
        <a:bodyPr/>
        <a:lstStyle/>
        <a:p>
          <a:endParaRPr lang="ru-RU" sz="1800">
            <a:latin typeface="Times New Roman" pitchFamily="18" charset="0"/>
            <a:cs typeface="Times New Roman" pitchFamily="18" charset="0"/>
          </a:endParaRPr>
        </a:p>
      </dgm:t>
    </dgm:pt>
    <dgm:pt modelId="{F18672C1-9B1C-458E-B5DA-AD319153E336}" type="sibTrans" cxnId="{035775C3-5EF9-4412-9106-4DD087C4618D}">
      <dgm:prSet/>
      <dgm:spPr/>
      <dgm:t>
        <a:bodyPr/>
        <a:lstStyle/>
        <a:p>
          <a:endParaRPr lang="ru-RU" sz="1800">
            <a:latin typeface="Times New Roman" pitchFamily="18" charset="0"/>
            <a:cs typeface="Times New Roman" pitchFamily="18" charset="0"/>
          </a:endParaRPr>
        </a:p>
      </dgm:t>
    </dgm:pt>
    <dgm:pt modelId="{FABF1865-585D-492F-8FB8-E349900FB4E7}">
      <dgm:prSet phldrT="[Текст]" custT="1"/>
      <dgm:spPr/>
      <dgm:t>
        <a:bodyPr/>
        <a:lstStyle/>
        <a:p>
          <a:r>
            <a:rPr lang="ru-RU" sz="1600" dirty="0" smtClean="0">
              <a:latin typeface="Times New Roman" pitchFamily="18" charset="0"/>
              <a:cs typeface="Times New Roman" pitchFamily="18" charset="0"/>
            </a:rPr>
            <a:t>с работниками, трудовая функция которых предусматривает работу с оборудованием </a:t>
          </a:r>
        </a:p>
      </dgm:t>
    </dgm:pt>
    <dgm:pt modelId="{1D1E6FC6-87A1-4A36-9701-F47C6D29C039}" type="sibTrans" cxnId="{48D5EF8C-F682-4EA1-9BC3-AF84044C16CA}">
      <dgm:prSet/>
      <dgm:spPr/>
      <dgm:t>
        <a:bodyPr/>
        <a:lstStyle/>
        <a:p>
          <a:endParaRPr lang="ru-RU" sz="1800">
            <a:latin typeface="Times New Roman" pitchFamily="18" charset="0"/>
            <a:cs typeface="Times New Roman" pitchFamily="18" charset="0"/>
          </a:endParaRPr>
        </a:p>
      </dgm:t>
    </dgm:pt>
    <dgm:pt modelId="{EE70CA52-6BA4-4976-B864-54A3E4D64508}" type="parTrans" cxnId="{48D5EF8C-F682-4EA1-9BC3-AF84044C16CA}">
      <dgm:prSet/>
      <dgm:spPr/>
      <dgm:t>
        <a:bodyPr/>
        <a:lstStyle/>
        <a:p>
          <a:endParaRPr lang="ru-RU" sz="1800">
            <a:latin typeface="Times New Roman" pitchFamily="18" charset="0"/>
            <a:cs typeface="Times New Roman" pitchFamily="18" charset="0"/>
          </a:endParaRPr>
        </a:p>
      </dgm:t>
    </dgm:pt>
    <dgm:pt modelId="{6EE56EC9-7678-4212-A5C1-7C161AF0DDE8}">
      <dgm:prSet phldrT="[Текст]" custT="1"/>
      <dgm:spPr/>
      <dgm:t>
        <a:bodyPr/>
        <a:lstStyle/>
        <a:p>
          <a:endParaRPr lang="ru-RU" sz="1400" dirty="0" smtClean="0">
            <a:latin typeface="Times New Roman" pitchFamily="18" charset="0"/>
            <a:cs typeface="Times New Roman" pitchFamily="18" charset="0"/>
          </a:endParaRPr>
        </a:p>
      </dgm:t>
    </dgm:pt>
    <dgm:pt modelId="{011CA56A-5043-412F-BF75-F869CC18EB3A}" type="parTrans" cxnId="{ED2C16E9-08B8-4F95-BEFC-332096071355}">
      <dgm:prSet/>
      <dgm:spPr/>
      <dgm:t>
        <a:bodyPr/>
        <a:lstStyle/>
        <a:p>
          <a:endParaRPr lang="ru-RU"/>
        </a:p>
      </dgm:t>
    </dgm:pt>
    <dgm:pt modelId="{71BEAA2E-2897-45BF-A5B2-235872AA5093}" type="sibTrans" cxnId="{ED2C16E9-08B8-4F95-BEFC-332096071355}">
      <dgm:prSet/>
      <dgm:spPr/>
      <dgm:t>
        <a:bodyPr/>
        <a:lstStyle/>
        <a:p>
          <a:endParaRPr lang="ru-RU"/>
        </a:p>
      </dgm:t>
    </dgm:pt>
    <dgm:pt modelId="{662C00B6-7F85-4004-BC09-2A386D937E6C}" type="pres">
      <dgm:prSet presAssocID="{75331632-5F38-4F32-85D1-D8A0D61D3177}" presName="Name0" presStyleCnt="0">
        <dgm:presLayoutVars>
          <dgm:dir/>
          <dgm:animLvl val="lvl"/>
          <dgm:resizeHandles/>
        </dgm:presLayoutVars>
      </dgm:prSet>
      <dgm:spPr/>
      <dgm:t>
        <a:bodyPr/>
        <a:lstStyle/>
        <a:p>
          <a:endParaRPr lang="ru-RU"/>
        </a:p>
      </dgm:t>
    </dgm:pt>
    <dgm:pt modelId="{7EA2FD07-BFA1-44E7-BFA2-AEF1A18F7D4C}" type="pres">
      <dgm:prSet presAssocID="{733DAC24-9C20-4FED-ACF4-170D199D74C7}" presName="linNode" presStyleCnt="0"/>
      <dgm:spPr/>
    </dgm:pt>
    <dgm:pt modelId="{2AA8C00F-858C-43A6-A699-C4E0D6B418DE}" type="pres">
      <dgm:prSet presAssocID="{733DAC24-9C20-4FED-ACF4-170D199D74C7}" presName="parentShp" presStyleLbl="node1" presStyleIdx="0" presStyleCnt="1" custLinFactNeighborX="-15981" custLinFactNeighborY="-32614">
        <dgm:presLayoutVars>
          <dgm:bulletEnabled val="1"/>
        </dgm:presLayoutVars>
      </dgm:prSet>
      <dgm:spPr/>
      <dgm:t>
        <a:bodyPr/>
        <a:lstStyle/>
        <a:p>
          <a:endParaRPr lang="ru-RU"/>
        </a:p>
      </dgm:t>
    </dgm:pt>
    <dgm:pt modelId="{D25A1AAA-61BA-468B-8149-446C7EAE3DA6}" type="pres">
      <dgm:prSet presAssocID="{733DAC24-9C20-4FED-ACF4-170D199D74C7}" presName="childShp" presStyleLbl="bgAccFollowNode1" presStyleIdx="0" presStyleCnt="1">
        <dgm:presLayoutVars>
          <dgm:bulletEnabled val="1"/>
        </dgm:presLayoutVars>
      </dgm:prSet>
      <dgm:spPr/>
      <dgm:t>
        <a:bodyPr/>
        <a:lstStyle/>
        <a:p>
          <a:endParaRPr lang="ru-RU"/>
        </a:p>
      </dgm:t>
    </dgm:pt>
  </dgm:ptLst>
  <dgm:cxnLst>
    <dgm:cxn modelId="{035775C3-5EF9-4412-9106-4DD087C4618D}" srcId="{75331632-5F38-4F32-85D1-D8A0D61D3177}" destId="{733DAC24-9C20-4FED-ACF4-170D199D74C7}" srcOrd="0" destOrd="0" parTransId="{8DC01183-E7BA-42D4-A024-CF657CAD505F}" sibTransId="{F18672C1-9B1C-458E-B5DA-AD319153E336}"/>
    <dgm:cxn modelId="{0FC54953-A053-4515-9275-D38E7E9F2D66}" type="presOf" srcId="{733DAC24-9C20-4FED-ACF4-170D199D74C7}" destId="{2AA8C00F-858C-43A6-A699-C4E0D6B418DE}" srcOrd="0" destOrd="0" presId="urn:microsoft.com/office/officeart/2005/8/layout/vList6"/>
    <dgm:cxn modelId="{ED2C16E9-08B8-4F95-BEFC-332096071355}" srcId="{733DAC24-9C20-4FED-ACF4-170D199D74C7}" destId="{6EE56EC9-7678-4212-A5C1-7C161AF0DDE8}" srcOrd="0" destOrd="0" parTransId="{011CA56A-5043-412F-BF75-F869CC18EB3A}" sibTransId="{71BEAA2E-2897-45BF-A5B2-235872AA5093}"/>
    <dgm:cxn modelId="{BE704864-1F68-41F6-8CAC-AF18F7A7EDDE}" type="presOf" srcId="{FABF1865-585D-492F-8FB8-E349900FB4E7}" destId="{D25A1AAA-61BA-468B-8149-446C7EAE3DA6}" srcOrd="0" destOrd="1" presId="urn:microsoft.com/office/officeart/2005/8/layout/vList6"/>
    <dgm:cxn modelId="{48D5EF8C-F682-4EA1-9BC3-AF84044C16CA}" srcId="{733DAC24-9C20-4FED-ACF4-170D199D74C7}" destId="{FABF1865-585D-492F-8FB8-E349900FB4E7}" srcOrd="1" destOrd="0" parTransId="{EE70CA52-6BA4-4976-B864-54A3E4D64508}" sibTransId="{1D1E6FC6-87A1-4A36-9701-F47C6D29C039}"/>
    <dgm:cxn modelId="{820A8A65-561A-4E0A-A624-30E2516C5451}" type="presOf" srcId="{6EE56EC9-7678-4212-A5C1-7C161AF0DDE8}" destId="{D25A1AAA-61BA-468B-8149-446C7EAE3DA6}" srcOrd="0" destOrd="0" presId="urn:microsoft.com/office/officeart/2005/8/layout/vList6"/>
    <dgm:cxn modelId="{E95B09F8-F882-4ECA-A112-380E2D5B5E1E}" type="presOf" srcId="{75331632-5F38-4F32-85D1-D8A0D61D3177}" destId="{662C00B6-7F85-4004-BC09-2A386D937E6C}" srcOrd="0" destOrd="0" presId="urn:microsoft.com/office/officeart/2005/8/layout/vList6"/>
    <dgm:cxn modelId="{5091AB2F-C115-4E97-BAFF-8D8174B24A1D}" type="presParOf" srcId="{662C00B6-7F85-4004-BC09-2A386D937E6C}" destId="{7EA2FD07-BFA1-44E7-BFA2-AEF1A18F7D4C}" srcOrd="0" destOrd="0" presId="urn:microsoft.com/office/officeart/2005/8/layout/vList6"/>
    <dgm:cxn modelId="{62B0CFC5-9707-4434-BD17-83A57C371C7A}" type="presParOf" srcId="{7EA2FD07-BFA1-44E7-BFA2-AEF1A18F7D4C}" destId="{2AA8C00F-858C-43A6-A699-C4E0D6B418DE}" srcOrd="0" destOrd="0" presId="urn:microsoft.com/office/officeart/2005/8/layout/vList6"/>
    <dgm:cxn modelId="{E442ED7C-4F80-4054-9D75-F0481B7B44C1}" type="presParOf" srcId="{7EA2FD07-BFA1-44E7-BFA2-AEF1A18F7D4C}" destId="{D25A1AAA-61BA-468B-8149-446C7EAE3DA6}" srcOrd="1" destOrd="0" presId="urn:microsoft.com/office/officeart/2005/8/layout/vList6"/>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5331632-5F38-4F32-85D1-D8A0D61D3177}" type="doc">
      <dgm:prSet loTypeId="urn:microsoft.com/office/officeart/2005/8/layout/vList6" loCatId="list" qsTypeId="urn:microsoft.com/office/officeart/2005/8/quickstyle/simple1" qsCatId="simple" csTypeId="urn:microsoft.com/office/officeart/2005/8/colors/accent2_3" csCatId="accent2" phldr="1"/>
      <dgm:spPr/>
      <dgm:t>
        <a:bodyPr/>
        <a:lstStyle/>
        <a:p>
          <a:endParaRPr lang="ru-RU"/>
        </a:p>
      </dgm:t>
    </dgm:pt>
    <dgm:pt modelId="{733DAC24-9C20-4FED-ACF4-170D199D74C7}">
      <dgm:prSet phldrT="[Текст]" custT="1"/>
      <dgm:spPr/>
      <dgm:t>
        <a:bodyPr/>
        <a:lstStyle/>
        <a:p>
          <a:r>
            <a:rPr lang="ru-RU" sz="1800" dirty="0" smtClean="0">
              <a:latin typeface="Times New Roman" pitchFamily="18" charset="0"/>
              <a:cs typeface="Times New Roman" pitchFamily="18" charset="0"/>
            </a:rPr>
            <a:t>Целевой инструктаж по охране труда</a:t>
          </a:r>
          <a:endParaRPr lang="ru-RU" sz="1800" dirty="0">
            <a:latin typeface="Times New Roman" pitchFamily="18" charset="0"/>
            <a:cs typeface="Times New Roman" pitchFamily="18" charset="0"/>
          </a:endParaRPr>
        </a:p>
      </dgm:t>
    </dgm:pt>
    <dgm:pt modelId="{8DC01183-E7BA-42D4-A024-CF657CAD505F}" type="parTrans" cxnId="{035775C3-5EF9-4412-9106-4DD087C4618D}">
      <dgm:prSet/>
      <dgm:spPr/>
      <dgm:t>
        <a:bodyPr/>
        <a:lstStyle/>
        <a:p>
          <a:endParaRPr lang="ru-RU" sz="1800">
            <a:latin typeface="Times New Roman" pitchFamily="18" charset="0"/>
            <a:cs typeface="Times New Roman" pitchFamily="18" charset="0"/>
          </a:endParaRPr>
        </a:p>
      </dgm:t>
    </dgm:pt>
    <dgm:pt modelId="{F18672C1-9B1C-458E-B5DA-AD319153E336}" type="sibTrans" cxnId="{035775C3-5EF9-4412-9106-4DD087C4618D}">
      <dgm:prSet/>
      <dgm:spPr/>
      <dgm:t>
        <a:bodyPr/>
        <a:lstStyle/>
        <a:p>
          <a:endParaRPr lang="ru-RU" sz="1800">
            <a:latin typeface="Times New Roman" pitchFamily="18" charset="0"/>
            <a:cs typeface="Times New Roman" pitchFamily="18" charset="0"/>
          </a:endParaRPr>
        </a:p>
      </dgm:t>
    </dgm:pt>
    <dgm:pt modelId="{FABF1865-585D-492F-8FB8-E349900FB4E7}">
      <dgm:prSet phldrT="[Текст]" custT="1"/>
      <dgm:spPr/>
      <dgm:t>
        <a:bodyPr/>
        <a:lstStyle/>
        <a:p>
          <a:r>
            <a:rPr lang="ru-RU" sz="1600" dirty="0" smtClean="0">
              <a:latin typeface="Times New Roman" pitchFamily="18" charset="0"/>
              <a:cs typeface="Times New Roman" pitchFamily="18" charset="0"/>
            </a:rPr>
            <a:t>проводится перед выполнением работ, на которые требуется оформление наряда-допуска, а также при выполнении разовых работ</a:t>
          </a:r>
        </a:p>
      </dgm:t>
    </dgm:pt>
    <dgm:pt modelId="{EE70CA52-6BA4-4976-B864-54A3E4D64508}" type="parTrans" cxnId="{48D5EF8C-F682-4EA1-9BC3-AF84044C16CA}">
      <dgm:prSet/>
      <dgm:spPr/>
      <dgm:t>
        <a:bodyPr/>
        <a:lstStyle/>
        <a:p>
          <a:endParaRPr lang="ru-RU" sz="1800">
            <a:latin typeface="Times New Roman" pitchFamily="18" charset="0"/>
            <a:cs typeface="Times New Roman" pitchFamily="18" charset="0"/>
          </a:endParaRPr>
        </a:p>
      </dgm:t>
    </dgm:pt>
    <dgm:pt modelId="{1D1E6FC6-87A1-4A36-9701-F47C6D29C039}" type="sibTrans" cxnId="{48D5EF8C-F682-4EA1-9BC3-AF84044C16CA}">
      <dgm:prSet/>
      <dgm:spPr/>
      <dgm:t>
        <a:bodyPr/>
        <a:lstStyle/>
        <a:p>
          <a:endParaRPr lang="ru-RU" sz="1800">
            <a:latin typeface="Times New Roman" pitchFamily="18" charset="0"/>
            <a:cs typeface="Times New Roman" pitchFamily="18" charset="0"/>
          </a:endParaRPr>
        </a:p>
      </dgm:t>
    </dgm:pt>
    <dgm:pt modelId="{662C00B6-7F85-4004-BC09-2A386D937E6C}" type="pres">
      <dgm:prSet presAssocID="{75331632-5F38-4F32-85D1-D8A0D61D3177}" presName="Name0" presStyleCnt="0">
        <dgm:presLayoutVars>
          <dgm:dir/>
          <dgm:animLvl val="lvl"/>
          <dgm:resizeHandles/>
        </dgm:presLayoutVars>
      </dgm:prSet>
      <dgm:spPr/>
      <dgm:t>
        <a:bodyPr/>
        <a:lstStyle/>
        <a:p>
          <a:endParaRPr lang="ru-RU"/>
        </a:p>
      </dgm:t>
    </dgm:pt>
    <dgm:pt modelId="{7EA2FD07-BFA1-44E7-BFA2-AEF1A18F7D4C}" type="pres">
      <dgm:prSet presAssocID="{733DAC24-9C20-4FED-ACF4-170D199D74C7}" presName="linNode" presStyleCnt="0"/>
      <dgm:spPr/>
    </dgm:pt>
    <dgm:pt modelId="{2AA8C00F-858C-43A6-A699-C4E0D6B418DE}" type="pres">
      <dgm:prSet presAssocID="{733DAC24-9C20-4FED-ACF4-170D199D74C7}" presName="parentShp" presStyleLbl="node1" presStyleIdx="0" presStyleCnt="1" custLinFactNeighborX="-15981" custLinFactNeighborY="-32614">
        <dgm:presLayoutVars>
          <dgm:bulletEnabled val="1"/>
        </dgm:presLayoutVars>
      </dgm:prSet>
      <dgm:spPr/>
      <dgm:t>
        <a:bodyPr/>
        <a:lstStyle/>
        <a:p>
          <a:endParaRPr lang="ru-RU"/>
        </a:p>
      </dgm:t>
    </dgm:pt>
    <dgm:pt modelId="{D25A1AAA-61BA-468B-8149-446C7EAE3DA6}" type="pres">
      <dgm:prSet presAssocID="{733DAC24-9C20-4FED-ACF4-170D199D74C7}" presName="childShp" presStyleLbl="bgAccFollowNode1" presStyleIdx="0" presStyleCnt="1" custLinFactNeighborX="1351" custLinFactNeighborY="4956">
        <dgm:presLayoutVars>
          <dgm:bulletEnabled val="1"/>
        </dgm:presLayoutVars>
      </dgm:prSet>
      <dgm:spPr/>
      <dgm:t>
        <a:bodyPr/>
        <a:lstStyle/>
        <a:p>
          <a:endParaRPr lang="ru-RU"/>
        </a:p>
      </dgm:t>
    </dgm:pt>
  </dgm:ptLst>
  <dgm:cxnLst>
    <dgm:cxn modelId="{035775C3-5EF9-4412-9106-4DD087C4618D}" srcId="{75331632-5F38-4F32-85D1-D8A0D61D3177}" destId="{733DAC24-9C20-4FED-ACF4-170D199D74C7}" srcOrd="0" destOrd="0" parTransId="{8DC01183-E7BA-42D4-A024-CF657CAD505F}" sibTransId="{F18672C1-9B1C-458E-B5DA-AD319153E336}"/>
    <dgm:cxn modelId="{C245F926-23F5-4AD1-8CDD-459BBAAC928E}" type="presOf" srcId="{733DAC24-9C20-4FED-ACF4-170D199D74C7}" destId="{2AA8C00F-858C-43A6-A699-C4E0D6B418DE}" srcOrd="0" destOrd="0" presId="urn:microsoft.com/office/officeart/2005/8/layout/vList6"/>
    <dgm:cxn modelId="{6735522F-F4CF-4773-97D7-AA27C655881B}" type="presOf" srcId="{FABF1865-585D-492F-8FB8-E349900FB4E7}" destId="{D25A1AAA-61BA-468B-8149-446C7EAE3DA6}" srcOrd="0" destOrd="0" presId="urn:microsoft.com/office/officeart/2005/8/layout/vList6"/>
    <dgm:cxn modelId="{48D5EF8C-F682-4EA1-9BC3-AF84044C16CA}" srcId="{733DAC24-9C20-4FED-ACF4-170D199D74C7}" destId="{FABF1865-585D-492F-8FB8-E349900FB4E7}" srcOrd="0" destOrd="0" parTransId="{EE70CA52-6BA4-4976-B864-54A3E4D64508}" sibTransId="{1D1E6FC6-87A1-4A36-9701-F47C6D29C039}"/>
    <dgm:cxn modelId="{A1F16311-5A69-4B23-8E60-0A6D6AE5B6FF}" type="presOf" srcId="{75331632-5F38-4F32-85D1-D8A0D61D3177}" destId="{662C00B6-7F85-4004-BC09-2A386D937E6C}" srcOrd="0" destOrd="0" presId="urn:microsoft.com/office/officeart/2005/8/layout/vList6"/>
    <dgm:cxn modelId="{55AD2550-ED78-4F0F-8332-5A144C7D84AC}" type="presParOf" srcId="{662C00B6-7F85-4004-BC09-2A386D937E6C}" destId="{7EA2FD07-BFA1-44E7-BFA2-AEF1A18F7D4C}" srcOrd="0" destOrd="0" presId="urn:microsoft.com/office/officeart/2005/8/layout/vList6"/>
    <dgm:cxn modelId="{0F1BEA4A-EE36-4914-80BC-9ED25628F99C}" type="presParOf" srcId="{7EA2FD07-BFA1-44E7-BFA2-AEF1A18F7D4C}" destId="{2AA8C00F-858C-43A6-A699-C4E0D6B418DE}" srcOrd="0" destOrd="0" presId="urn:microsoft.com/office/officeart/2005/8/layout/vList6"/>
    <dgm:cxn modelId="{AE443E21-36CB-4FA3-93D7-1BF35BC8E343}" type="presParOf" srcId="{7EA2FD07-BFA1-44E7-BFA2-AEF1A18F7D4C}" destId="{D25A1AAA-61BA-468B-8149-446C7EAE3DA6}" srcOrd="1" destOrd="0" presId="urn:microsoft.com/office/officeart/2005/8/layout/vList6"/>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97924CE-AC8E-4A9E-B8FD-75012D831CDE}" type="doc">
      <dgm:prSet loTypeId="urn:microsoft.com/office/officeart/2005/8/layout/hList1" loCatId="list" qsTypeId="urn:microsoft.com/office/officeart/2005/8/quickstyle/3d3" qsCatId="3D" csTypeId="urn:microsoft.com/office/officeart/2005/8/colors/colorful1#2" csCatId="colorful" phldr="1"/>
      <dgm:spPr/>
      <dgm:t>
        <a:bodyPr/>
        <a:lstStyle/>
        <a:p>
          <a:endParaRPr lang="ru-RU"/>
        </a:p>
      </dgm:t>
    </dgm:pt>
    <dgm:pt modelId="{0471E266-9A6B-4670-9D54-85381EF950FD}">
      <dgm:prSet phldrT="[Текст]" custT="1"/>
      <dgm:spPr>
        <a:solidFill>
          <a:schemeClr val="accent2">
            <a:lumMod val="75000"/>
          </a:schemeClr>
        </a:solidFill>
      </dgm:spPr>
      <dgm:t>
        <a:bodyPr/>
        <a:lstStyle/>
        <a:p>
          <a:r>
            <a:rPr lang="ru-RU" sz="1800" b="1" dirty="0" smtClean="0"/>
            <a:t>С кем проводится </a:t>
          </a:r>
          <a:endParaRPr lang="ru-RU" sz="1800" b="1" dirty="0"/>
        </a:p>
      </dgm:t>
    </dgm:pt>
    <dgm:pt modelId="{80E28DE3-71E4-4B40-B603-23E70C0FA745}" type="parTrans" cxnId="{873DEBBC-16A4-411E-938F-798688797679}">
      <dgm:prSet/>
      <dgm:spPr/>
      <dgm:t>
        <a:bodyPr/>
        <a:lstStyle/>
        <a:p>
          <a:endParaRPr lang="ru-RU" sz="2000"/>
        </a:p>
      </dgm:t>
    </dgm:pt>
    <dgm:pt modelId="{BF5C8F9F-C83F-45AC-A892-60F3E2591A51}" type="sibTrans" cxnId="{873DEBBC-16A4-411E-938F-798688797679}">
      <dgm:prSet/>
      <dgm:spPr/>
      <dgm:t>
        <a:bodyPr/>
        <a:lstStyle/>
        <a:p>
          <a:endParaRPr lang="ru-RU" sz="2000"/>
        </a:p>
      </dgm:t>
    </dgm:pt>
    <dgm:pt modelId="{5E8A4411-B7C9-4A16-A9E6-B3B83062D7E2}">
      <dgm:prSet phldrT="[Текст]" custT="1"/>
      <dgm:spPr>
        <a:gradFill flip="none" rotWithShape="0">
          <a:gsLst>
            <a:gs pos="0">
              <a:srgbClr val="CED5E8">
                <a:shade val="30000"/>
                <a:satMod val="115000"/>
                <a:alpha val="38000"/>
              </a:srgbClr>
            </a:gs>
            <a:gs pos="50000">
              <a:srgbClr val="CED5E8">
                <a:shade val="67500"/>
                <a:satMod val="115000"/>
              </a:srgbClr>
            </a:gs>
            <a:gs pos="100000">
              <a:srgbClr val="CED5E8">
                <a:shade val="100000"/>
                <a:satMod val="115000"/>
              </a:srgbClr>
            </a:gs>
          </a:gsLst>
          <a:lin ang="16200000" scaled="1"/>
          <a:tileRect/>
        </a:gradFill>
      </dgm:spPr>
      <dgm:t>
        <a:bodyPr/>
        <a:lstStyle/>
        <a:p>
          <a:pPr algn="l"/>
          <a:r>
            <a:rPr lang="ru-RU" sz="1600" dirty="0" smtClean="0"/>
            <a:t>со всеми принятыми на работу лицами</a:t>
          </a:r>
          <a:endParaRPr lang="ru-RU" sz="1600" dirty="0"/>
        </a:p>
      </dgm:t>
    </dgm:pt>
    <dgm:pt modelId="{3F7A57C3-3B41-4132-BA53-36AAA0C1CFA4}" type="parTrans" cxnId="{E78F2DDC-8973-4A32-9925-D9E103705BA9}">
      <dgm:prSet/>
      <dgm:spPr/>
      <dgm:t>
        <a:bodyPr/>
        <a:lstStyle/>
        <a:p>
          <a:endParaRPr lang="ru-RU" sz="2000"/>
        </a:p>
      </dgm:t>
    </dgm:pt>
    <dgm:pt modelId="{4D6E306A-E61E-42B5-9C47-997FADBDF0FB}" type="sibTrans" cxnId="{E78F2DDC-8973-4A32-9925-D9E103705BA9}">
      <dgm:prSet/>
      <dgm:spPr/>
      <dgm:t>
        <a:bodyPr/>
        <a:lstStyle/>
        <a:p>
          <a:endParaRPr lang="ru-RU" sz="2000"/>
        </a:p>
      </dgm:t>
    </dgm:pt>
    <dgm:pt modelId="{4925AED4-25EF-4A1A-9E79-004B49DCA80B}">
      <dgm:prSet phldrT="[Текст]" custT="1"/>
      <dgm:spPr>
        <a:gradFill flip="none" rotWithShape="0">
          <a:gsLst>
            <a:gs pos="0">
              <a:srgbClr val="CED5E8">
                <a:shade val="30000"/>
                <a:satMod val="115000"/>
                <a:alpha val="38000"/>
              </a:srgbClr>
            </a:gs>
            <a:gs pos="50000">
              <a:srgbClr val="CED5E8">
                <a:shade val="67500"/>
                <a:satMod val="115000"/>
              </a:srgbClr>
            </a:gs>
            <a:gs pos="100000">
              <a:srgbClr val="CED5E8">
                <a:shade val="100000"/>
                <a:satMod val="115000"/>
              </a:srgbClr>
            </a:gs>
          </a:gsLst>
          <a:lin ang="16200000" scaled="1"/>
          <a:tileRect/>
        </a:gradFill>
      </dgm:spPr>
      <dgm:t>
        <a:bodyPr/>
        <a:lstStyle/>
        <a:p>
          <a:pPr algn="l"/>
          <a:r>
            <a:rPr lang="ru-RU" sz="1600" dirty="0" smtClean="0"/>
            <a:t>лицами, командированными на работу в организацию</a:t>
          </a:r>
          <a:endParaRPr lang="ru-RU" sz="1600" dirty="0"/>
        </a:p>
      </dgm:t>
    </dgm:pt>
    <dgm:pt modelId="{CA27E9D0-FB6E-4934-BDA1-EBDDF34E5DA9}" type="parTrans" cxnId="{D4DDED73-CBBE-4E61-97AE-673D4BA56DF2}">
      <dgm:prSet/>
      <dgm:spPr/>
      <dgm:t>
        <a:bodyPr/>
        <a:lstStyle/>
        <a:p>
          <a:endParaRPr lang="ru-RU" sz="2000"/>
        </a:p>
      </dgm:t>
    </dgm:pt>
    <dgm:pt modelId="{5048C9F4-AD5A-4FA2-B4D6-56D9DCB83994}" type="sibTrans" cxnId="{D4DDED73-CBBE-4E61-97AE-673D4BA56DF2}">
      <dgm:prSet/>
      <dgm:spPr/>
      <dgm:t>
        <a:bodyPr/>
        <a:lstStyle/>
        <a:p>
          <a:endParaRPr lang="ru-RU" sz="2000"/>
        </a:p>
      </dgm:t>
    </dgm:pt>
    <dgm:pt modelId="{0F994E74-CA79-44C7-B8A2-EC5FFACD4335}">
      <dgm:prSet phldrT="[Текст]" custT="1"/>
      <dgm:spPr/>
      <dgm:t>
        <a:bodyPr/>
        <a:lstStyle/>
        <a:p>
          <a:r>
            <a:rPr lang="ru-RU" sz="1800" b="1" dirty="0" smtClean="0"/>
            <a:t>Кто проводит</a:t>
          </a:r>
          <a:endParaRPr lang="ru-RU" sz="1800" b="1" dirty="0"/>
        </a:p>
      </dgm:t>
    </dgm:pt>
    <dgm:pt modelId="{81F5F403-22EC-4DCF-A883-577435469FA2}" type="parTrans" cxnId="{3E233191-95BE-45F6-A9E9-CD67025472F6}">
      <dgm:prSet/>
      <dgm:spPr/>
      <dgm:t>
        <a:bodyPr/>
        <a:lstStyle/>
        <a:p>
          <a:endParaRPr lang="ru-RU" sz="2000"/>
        </a:p>
      </dgm:t>
    </dgm:pt>
    <dgm:pt modelId="{9480A305-F360-4F15-94EC-C1608D5DBD63}" type="sibTrans" cxnId="{3E233191-95BE-45F6-A9E9-CD67025472F6}">
      <dgm:prSet/>
      <dgm:spPr/>
      <dgm:t>
        <a:bodyPr/>
        <a:lstStyle/>
        <a:p>
          <a:endParaRPr lang="ru-RU" sz="2000"/>
        </a:p>
      </dgm:t>
    </dgm:pt>
    <dgm:pt modelId="{3358ED89-ED94-4D09-8AF9-18BCB9423D49}">
      <dgm:prSet phldrT="[Текст]" custT="1"/>
      <dgm:spPr>
        <a:gradFill flip="none" rotWithShape="0">
          <a:gsLst>
            <a:gs pos="0">
              <a:schemeClr val="accent3">
                <a:tint val="40000"/>
                <a:hueOff val="0"/>
                <a:satOff val="0"/>
                <a:lumOff val="0"/>
                <a:shade val="30000"/>
                <a:satMod val="115000"/>
              </a:schemeClr>
            </a:gs>
            <a:gs pos="50000">
              <a:schemeClr val="accent3">
                <a:tint val="40000"/>
                <a:hueOff val="0"/>
                <a:satOff val="0"/>
                <a:lumOff val="0"/>
                <a:shade val="67500"/>
                <a:satMod val="115000"/>
              </a:schemeClr>
            </a:gs>
            <a:gs pos="100000">
              <a:schemeClr val="accent3">
                <a:tint val="40000"/>
                <a:hueOff val="0"/>
                <a:satOff val="0"/>
                <a:lumOff val="0"/>
                <a:shade val="100000"/>
                <a:satMod val="115000"/>
              </a:schemeClr>
            </a:gs>
          </a:gsLst>
          <a:path path="circle">
            <a:fillToRect l="100000" t="100000"/>
          </a:path>
          <a:tileRect r="-100000" b="-100000"/>
        </a:gradFill>
      </dgm:spPr>
      <dgm:t>
        <a:bodyPr/>
        <a:lstStyle/>
        <a:p>
          <a:pPr algn="l"/>
          <a:r>
            <a:rPr lang="ru-RU" sz="1600" dirty="0" smtClean="0"/>
            <a:t>руководитель или специалист службы охраны труда</a:t>
          </a:r>
          <a:endParaRPr lang="ru-RU" sz="1600" dirty="0"/>
        </a:p>
      </dgm:t>
    </dgm:pt>
    <dgm:pt modelId="{BE2A4B63-85E5-417A-BFC1-BC1FDF42708A}" type="parTrans" cxnId="{E3B14198-E491-46D1-8A22-6EBEDBA1651D}">
      <dgm:prSet/>
      <dgm:spPr/>
      <dgm:t>
        <a:bodyPr/>
        <a:lstStyle/>
        <a:p>
          <a:endParaRPr lang="ru-RU" sz="2000"/>
        </a:p>
      </dgm:t>
    </dgm:pt>
    <dgm:pt modelId="{0A9441E2-0293-4E94-A613-7C6DC64FB8E1}" type="sibTrans" cxnId="{E3B14198-E491-46D1-8A22-6EBEDBA1651D}">
      <dgm:prSet/>
      <dgm:spPr/>
      <dgm:t>
        <a:bodyPr/>
        <a:lstStyle/>
        <a:p>
          <a:endParaRPr lang="ru-RU" sz="2000"/>
        </a:p>
      </dgm:t>
    </dgm:pt>
    <dgm:pt modelId="{0AB5DCD0-78B5-441D-AC8D-9E3C05DFB19C}">
      <dgm:prSet phldrT="[Текст]" custT="1"/>
      <dgm:spPr>
        <a:gradFill flip="none" rotWithShape="0">
          <a:gsLst>
            <a:gs pos="0">
              <a:schemeClr val="accent3">
                <a:tint val="40000"/>
                <a:hueOff val="0"/>
                <a:satOff val="0"/>
                <a:lumOff val="0"/>
                <a:shade val="30000"/>
                <a:satMod val="115000"/>
              </a:schemeClr>
            </a:gs>
            <a:gs pos="50000">
              <a:schemeClr val="accent3">
                <a:tint val="40000"/>
                <a:hueOff val="0"/>
                <a:satOff val="0"/>
                <a:lumOff val="0"/>
                <a:shade val="67500"/>
                <a:satMod val="115000"/>
              </a:schemeClr>
            </a:gs>
            <a:gs pos="100000">
              <a:schemeClr val="accent3">
                <a:tint val="40000"/>
                <a:hueOff val="0"/>
                <a:satOff val="0"/>
                <a:lumOff val="0"/>
                <a:shade val="100000"/>
                <a:satMod val="115000"/>
              </a:schemeClr>
            </a:gs>
          </a:gsLst>
          <a:path path="circle">
            <a:fillToRect l="100000" t="100000"/>
          </a:path>
          <a:tileRect r="-100000" b="-100000"/>
        </a:gradFill>
      </dgm:spPr>
      <dgm:t>
        <a:bodyPr/>
        <a:lstStyle/>
        <a:p>
          <a:pPr algn="l"/>
          <a:r>
            <a:rPr lang="ru-RU" sz="1600" dirty="0" smtClean="0"/>
            <a:t>уполномоченный работодателем работник, на которого приказом работодателя возложены функции специалиста по охране труда, либо организация, осуществляющая функции службы охраны труда работодателя</a:t>
          </a:r>
          <a:endParaRPr lang="ru-RU" sz="1600" dirty="0"/>
        </a:p>
      </dgm:t>
    </dgm:pt>
    <dgm:pt modelId="{5DCC7DAD-2693-49A8-A452-B61CB13F5386}" type="parTrans" cxnId="{4252151F-F270-4765-873D-68C55C22C5CE}">
      <dgm:prSet/>
      <dgm:spPr/>
      <dgm:t>
        <a:bodyPr/>
        <a:lstStyle/>
        <a:p>
          <a:endParaRPr lang="ru-RU" sz="2000"/>
        </a:p>
      </dgm:t>
    </dgm:pt>
    <dgm:pt modelId="{023F6F7A-A33A-4224-98F0-1083D0E097E8}" type="sibTrans" cxnId="{4252151F-F270-4765-873D-68C55C22C5CE}">
      <dgm:prSet/>
      <dgm:spPr/>
      <dgm:t>
        <a:bodyPr/>
        <a:lstStyle/>
        <a:p>
          <a:endParaRPr lang="ru-RU" sz="2000"/>
        </a:p>
      </dgm:t>
    </dgm:pt>
    <dgm:pt modelId="{50D3B6F4-234C-4B9D-AF2E-4857F4D0F5A0}">
      <dgm:prSet phldrT="[Текст]" custT="1"/>
      <dgm:spPr>
        <a:gradFill flip="none" rotWithShape="0">
          <a:gsLst>
            <a:gs pos="0">
              <a:srgbClr val="CED5E8">
                <a:shade val="30000"/>
                <a:satMod val="115000"/>
                <a:alpha val="38000"/>
              </a:srgbClr>
            </a:gs>
            <a:gs pos="50000">
              <a:srgbClr val="CED5E8">
                <a:shade val="67500"/>
                <a:satMod val="115000"/>
              </a:srgbClr>
            </a:gs>
            <a:gs pos="100000">
              <a:srgbClr val="CED5E8">
                <a:shade val="100000"/>
                <a:satMod val="115000"/>
              </a:srgbClr>
            </a:gs>
          </a:gsLst>
          <a:lin ang="16200000" scaled="1"/>
          <a:tileRect/>
        </a:gradFill>
      </dgm:spPr>
      <dgm:t>
        <a:bodyPr/>
        <a:lstStyle/>
        <a:p>
          <a:pPr algn="l"/>
          <a:r>
            <a:rPr lang="ru-RU" sz="1600" dirty="0" smtClean="0"/>
            <a:t>лицами, выполняющими подрядные (субподрядные) работы на подконтрольной работодателю территории</a:t>
          </a:r>
          <a:endParaRPr lang="ru-RU" sz="1600" dirty="0"/>
        </a:p>
      </dgm:t>
    </dgm:pt>
    <dgm:pt modelId="{6682F161-78FB-4576-B2BA-9484F10C05F9}" type="parTrans" cxnId="{0820E045-4E7A-4E9F-AD80-706607C31209}">
      <dgm:prSet/>
      <dgm:spPr/>
      <dgm:t>
        <a:bodyPr/>
        <a:lstStyle/>
        <a:p>
          <a:endParaRPr lang="ru-RU"/>
        </a:p>
      </dgm:t>
    </dgm:pt>
    <dgm:pt modelId="{C1DBC4F6-A472-4FFB-8CBB-F5229D8B676D}" type="sibTrans" cxnId="{0820E045-4E7A-4E9F-AD80-706607C31209}">
      <dgm:prSet/>
      <dgm:spPr/>
      <dgm:t>
        <a:bodyPr/>
        <a:lstStyle/>
        <a:p>
          <a:endParaRPr lang="ru-RU"/>
        </a:p>
      </dgm:t>
    </dgm:pt>
    <dgm:pt modelId="{ACD203D0-D91F-4893-B5CC-9B46CD37A915}">
      <dgm:prSet phldrT="[Текст]" custT="1"/>
      <dgm:spPr>
        <a:gradFill flip="none" rotWithShape="0">
          <a:gsLst>
            <a:gs pos="0">
              <a:srgbClr val="CED5E8">
                <a:shade val="30000"/>
                <a:satMod val="115000"/>
                <a:alpha val="38000"/>
              </a:srgbClr>
            </a:gs>
            <a:gs pos="50000">
              <a:srgbClr val="CED5E8">
                <a:shade val="67500"/>
                <a:satMod val="115000"/>
              </a:srgbClr>
            </a:gs>
            <a:gs pos="100000">
              <a:srgbClr val="CED5E8">
                <a:shade val="100000"/>
                <a:satMod val="115000"/>
              </a:srgbClr>
            </a:gs>
          </a:gsLst>
          <a:lin ang="16200000" scaled="1"/>
          <a:tileRect/>
        </a:gradFill>
      </dgm:spPr>
      <dgm:t>
        <a:bodyPr/>
        <a:lstStyle/>
        <a:p>
          <a:pPr algn="l"/>
          <a:r>
            <a:rPr lang="ru-RU" sz="1600" dirty="0" smtClean="0"/>
            <a:t>с обучающимися, воспитанниками образовательных учреждений всех уровней, проходящими в организации производственную практику</a:t>
          </a:r>
          <a:endParaRPr lang="ru-RU" sz="1600" dirty="0"/>
        </a:p>
      </dgm:t>
    </dgm:pt>
    <dgm:pt modelId="{58E91D06-A18E-4349-B5EC-2EE30E58DC71}" type="parTrans" cxnId="{622B102A-28F6-45C8-951F-F50C36FD234C}">
      <dgm:prSet/>
      <dgm:spPr/>
      <dgm:t>
        <a:bodyPr/>
        <a:lstStyle/>
        <a:p>
          <a:endParaRPr lang="ru-RU"/>
        </a:p>
      </dgm:t>
    </dgm:pt>
    <dgm:pt modelId="{6C014A87-ECEF-4C97-AFD7-4BB75833A302}" type="sibTrans" cxnId="{622B102A-28F6-45C8-951F-F50C36FD234C}">
      <dgm:prSet/>
      <dgm:spPr/>
      <dgm:t>
        <a:bodyPr/>
        <a:lstStyle/>
        <a:p>
          <a:endParaRPr lang="ru-RU"/>
        </a:p>
      </dgm:t>
    </dgm:pt>
    <dgm:pt modelId="{FE4452B7-53CA-4EB2-A3BA-2B223BDF1FE1}">
      <dgm:prSet phldrT="[Текст]" custT="1"/>
      <dgm:spPr>
        <a:gradFill flip="none" rotWithShape="0">
          <a:gsLst>
            <a:gs pos="0">
              <a:srgbClr val="CED5E8">
                <a:shade val="30000"/>
                <a:satMod val="115000"/>
                <a:alpha val="38000"/>
              </a:srgbClr>
            </a:gs>
            <a:gs pos="50000">
              <a:srgbClr val="CED5E8">
                <a:shade val="67500"/>
                <a:satMod val="115000"/>
              </a:srgbClr>
            </a:gs>
            <a:gs pos="100000">
              <a:srgbClr val="CED5E8">
                <a:shade val="100000"/>
                <a:satMod val="115000"/>
              </a:srgbClr>
            </a:gs>
          </a:gsLst>
          <a:lin ang="16200000" scaled="1"/>
          <a:tileRect/>
        </a:gradFill>
      </dgm:spPr>
      <dgm:t>
        <a:bodyPr/>
        <a:lstStyle/>
        <a:p>
          <a:pPr algn="l"/>
          <a:r>
            <a:rPr lang="ru-RU" sz="1600" dirty="0" smtClean="0"/>
            <a:t>другими лицами, участвующими в производственной деятельности работодателя и находящимися на подконтрольной ему территории</a:t>
          </a:r>
          <a:endParaRPr lang="ru-RU" sz="1600" dirty="0"/>
        </a:p>
      </dgm:t>
    </dgm:pt>
    <dgm:pt modelId="{E52B9CD4-506E-4000-A977-888D47EF79D4}" type="parTrans" cxnId="{710AE12E-9F6D-4BE5-8A71-39FACA4A27AB}">
      <dgm:prSet/>
      <dgm:spPr/>
      <dgm:t>
        <a:bodyPr/>
        <a:lstStyle/>
        <a:p>
          <a:endParaRPr lang="ru-RU"/>
        </a:p>
      </dgm:t>
    </dgm:pt>
    <dgm:pt modelId="{0418F3F4-2238-4BA0-9C05-79E98C050BA1}" type="sibTrans" cxnId="{710AE12E-9F6D-4BE5-8A71-39FACA4A27AB}">
      <dgm:prSet/>
      <dgm:spPr/>
      <dgm:t>
        <a:bodyPr/>
        <a:lstStyle/>
        <a:p>
          <a:endParaRPr lang="ru-RU"/>
        </a:p>
      </dgm:t>
    </dgm:pt>
    <dgm:pt modelId="{A51BB0D9-C60D-468E-BE18-880D6339A0A5}">
      <dgm:prSet phldrT="[Текст]" custT="1"/>
      <dgm:spPr>
        <a:gradFill flip="none" rotWithShape="0">
          <a:gsLst>
            <a:gs pos="0">
              <a:srgbClr val="CED5E8">
                <a:shade val="30000"/>
                <a:satMod val="115000"/>
                <a:alpha val="38000"/>
              </a:srgbClr>
            </a:gs>
            <a:gs pos="50000">
              <a:srgbClr val="CED5E8">
                <a:shade val="67500"/>
                <a:satMod val="115000"/>
              </a:srgbClr>
            </a:gs>
            <a:gs pos="100000">
              <a:srgbClr val="CED5E8">
                <a:shade val="100000"/>
                <a:satMod val="115000"/>
              </a:srgbClr>
            </a:gs>
          </a:gsLst>
          <a:lin ang="16200000" scaled="1"/>
          <a:tileRect/>
        </a:gradFill>
      </dgm:spPr>
      <dgm:t>
        <a:bodyPr/>
        <a:lstStyle/>
        <a:p>
          <a:pPr algn="l"/>
          <a:r>
            <a:rPr lang="ru-RU" sz="1600" dirty="0" smtClean="0"/>
            <a:t>с лицами, посещающими организацию в иных целях (по решению работодателя)</a:t>
          </a:r>
          <a:endParaRPr lang="ru-RU" sz="1600" dirty="0"/>
        </a:p>
      </dgm:t>
    </dgm:pt>
    <dgm:pt modelId="{C9B1C467-08A9-481F-B091-A53B09C23A61}" type="parTrans" cxnId="{932687D0-C459-4A28-9B56-3D557D806A6E}">
      <dgm:prSet/>
      <dgm:spPr/>
      <dgm:t>
        <a:bodyPr/>
        <a:lstStyle/>
        <a:p>
          <a:endParaRPr lang="ru-RU"/>
        </a:p>
      </dgm:t>
    </dgm:pt>
    <dgm:pt modelId="{AAB6F029-C910-4851-81D1-D91C292A90A8}" type="sibTrans" cxnId="{932687D0-C459-4A28-9B56-3D557D806A6E}">
      <dgm:prSet/>
      <dgm:spPr/>
      <dgm:t>
        <a:bodyPr/>
        <a:lstStyle/>
        <a:p>
          <a:endParaRPr lang="ru-RU"/>
        </a:p>
      </dgm:t>
    </dgm:pt>
    <dgm:pt modelId="{2D125D1C-A47F-4FDB-A98F-9D5307614620}" type="pres">
      <dgm:prSet presAssocID="{C97924CE-AC8E-4A9E-B8FD-75012D831CDE}" presName="Name0" presStyleCnt="0">
        <dgm:presLayoutVars>
          <dgm:dir/>
          <dgm:animLvl val="lvl"/>
          <dgm:resizeHandles val="exact"/>
        </dgm:presLayoutVars>
      </dgm:prSet>
      <dgm:spPr/>
      <dgm:t>
        <a:bodyPr/>
        <a:lstStyle/>
        <a:p>
          <a:endParaRPr lang="ru-RU"/>
        </a:p>
      </dgm:t>
    </dgm:pt>
    <dgm:pt modelId="{357A4D22-024F-476A-9256-CE17B1B0E54F}" type="pres">
      <dgm:prSet presAssocID="{0471E266-9A6B-4670-9D54-85381EF950FD}" presName="composite" presStyleCnt="0"/>
      <dgm:spPr/>
    </dgm:pt>
    <dgm:pt modelId="{99E69130-6B27-45DA-BB50-BA8E963D84D0}" type="pres">
      <dgm:prSet presAssocID="{0471E266-9A6B-4670-9D54-85381EF950FD}" presName="parTx" presStyleLbl="alignNode1" presStyleIdx="0" presStyleCnt="2" custScaleX="118840" custLinFactNeighborX="3697" custLinFactNeighborY="718">
        <dgm:presLayoutVars>
          <dgm:chMax val="0"/>
          <dgm:chPref val="0"/>
          <dgm:bulletEnabled val="1"/>
        </dgm:presLayoutVars>
      </dgm:prSet>
      <dgm:spPr/>
      <dgm:t>
        <a:bodyPr/>
        <a:lstStyle/>
        <a:p>
          <a:endParaRPr lang="ru-RU"/>
        </a:p>
      </dgm:t>
    </dgm:pt>
    <dgm:pt modelId="{9FC78EEB-F7BB-4BF0-80AC-6511CB42C7CD}" type="pres">
      <dgm:prSet presAssocID="{0471E266-9A6B-4670-9D54-85381EF950FD}" presName="desTx" presStyleLbl="alignAccFollowNode1" presStyleIdx="0" presStyleCnt="2" custScaleX="118410" custLinFactNeighborX="3707" custLinFactNeighborY="486">
        <dgm:presLayoutVars>
          <dgm:bulletEnabled val="1"/>
        </dgm:presLayoutVars>
      </dgm:prSet>
      <dgm:spPr/>
      <dgm:t>
        <a:bodyPr/>
        <a:lstStyle/>
        <a:p>
          <a:endParaRPr lang="ru-RU"/>
        </a:p>
      </dgm:t>
    </dgm:pt>
    <dgm:pt modelId="{1F0A3C75-88FC-48F2-AA1B-5F4E760BBE0E}" type="pres">
      <dgm:prSet presAssocID="{BF5C8F9F-C83F-45AC-A892-60F3E2591A51}" presName="space" presStyleCnt="0"/>
      <dgm:spPr/>
    </dgm:pt>
    <dgm:pt modelId="{2640F7FC-46B7-417E-B7B9-3AEC88A76321}" type="pres">
      <dgm:prSet presAssocID="{0F994E74-CA79-44C7-B8A2-EC5FFACD4335}" presName="composite" presStyleCnt="0"/>
      <dgm:spPr/>
    </dgm:pt>
    <dgm:pt modelId="{8D679885-DA08-40BF-909A-41E6F85A6624}" type="pres">
      <dgm:prSet presAssocID="{0F994E74-CA79-44C7-B8A2-EC5FFACD4335}" presName="parTx" presStyleLbl="alignNode1" presStyleIdx="1" presStyleCnt="2" custLinFactNeighborX="-3878">
        <dgm:presLayoutVars>
          <dgm:chMax val="0"/>
          <dgm:chPref val="0"/>
          <dgm:bulletEnabled val="1"/>
        </dgm:presLayoutVars>
      </dgm:prSet>
      <dgm:spPr/>
      <dgm:t>
        <a:bodyPr/>
        <a:lstStyle/>
        <a:p>
          <a:endParaRPr lang="ru-RU"/>
        </a:p>
      </dgm:t>
    </dgm:pt>
    <dgm:pt modelId="{FDBE2924-CFBA-4D26-86AF-2A7D745145CD}" type="pres">
      <dgm:prSet presAssocID="{0F994E74-CA79-44C7-B8A2-EC5FFACD4335}" presName="desTx" presStyleLbl="alignAccFollowNode1" presStyleIdx="1" presStyleCnt="2" custLinFactNeighborX="-3878" custLinFactNeighborY="-230">
        <dgm:presLayoutVars>
          <dgm:bulletEnabled val="1"/>
        </dgm:presLayoutVars>
      </dgm:prSet>
      <dgm:spPr/>
      <dgm:t>
        <a:bodyPr/>
        <a:lstStyle/>
        <a:p>
          <a:endParaRPr lang="ru-RU"/>
        </a:p>
      </dgm:t>
    </dgm:pt>
  </dgm:ptLst>
  <dgm:cxnLst>
    <dgm:cxn modelId="{622B102A-28F6-45C8-951F-F50C36FD234C}" srcId="{0471E266-9A6B-4670-9D54-85381EF950FD}" destId="{ACD203D0-D91F-4893-B5CC-9B46CD37A915}" srcOrd="3" destOrd="0" parTransId="{58E91D06-A18E-4349-B5EC-2EE30E58DC71}" sibTransId="{6C014A87-ECEF-4C97-AFD7-4BB75833A302}"/>
    <dgm:cxn modelId="{873DEBBC-16A4-411E-938F-798688797679}" srcId="{C97924CE-AC8E-4A9E-B8FD-75012D831CDE}" destId="{0471E266-9A6B-4670-9D54-85381EF950FD}" srcOrd="0" destOrd="0" parTransId="{80E28DE3-71E4-4B40-B603-23E70C0FA745}" sibTransId="{BF5C8F9F-C83F-45AC-A892-60F3E2591A51}"/>
    <dgm:cxn modelId="{4252151F-F270-4765-873D-68C55C22C5CE}" srcId="{0F994E74-CA79-44C7-B8A2-EC5FFACD4335}" destId="{0AB5DCD0-78B5-441D-AC8D-9E3C05DFB19C}" srcOrd="1" destOrd="0" parTransId="{5DCC7DAD-2693-49A8-A452-B61CB13F5386}" sibTransId="{023F6F7A-A33A-4224-98F0-1083D0E097E8}"/>
    <dgm:cxn modelId="{CAEB7B44-8ACE-4A88-A535-205D40007F55}" type="presOf" srcId="{4925AED4-25EF-4A1A-9E79-004B49DCA80B}" destId="{9FC78EEB-F7BB-4BF0-80AC-6511CB42C7CD}" srcOrd="0" destOrd="1" presId="urn:microsoft.com/office/officeart/2005/8/layout/hList1"/>
    <dgm:cxn modelId="{7E4F6B0A-801A-4D47-B2D1-6446C08BD071}" type="presOf" srcId="{5E8A4411-B7C9-4A16-A9E6-B3B83062D7E2}" destId="{9FC78EEB-F7BB-4BF0-80AC-6511CB42C7CD}" srcOrd="0" destOrd="0" presId="urn:microsoft.com/office/officeart/2005/8/layout/hList1"/>
    <dgm:cxn modelId="{D95C639C-FCC0-410A-B5D2-2F8FC0E4E385}" type="presOf" srcId="{50D3B6F4-234C-4B9D-AF2E-4857F4D0F5A0}" destId="{9FC78EEB-F7BB-4BF0-80AC-6511CB42C7CD}" srcOrd="0" destOrd="2" presId="urn:microsoft.com/office/officeart/2005/8/layout/hList1"/>
    <dgm:cxn modelId="{E29C4E67-EA47-472B-8EBC-E46AE3EFE1C9}" type="presOf" srcId="{0F994E74-CA79-44C7-B8A2-EC5FFACD4335}" destId="{8D679885-DA08-40BF-909A-41E6F85A6624}" srcOrd="0" destOrd="0" presId="urn:microsoft.com/office/officeart/2005/8/layout/hList1"/>
    <dgm:cxn modelId="{2A8E7FCD-BC91-411C-A208-AB56DD391A0B}" type="presOf" srcId="{C97924CE-AC8E-4A9E-B8FD-75012D831CDE}" destId="{2D125D1C-A47F-4FDB-A98F-9D5307614620}" srcOrd="0" destOrd="0" presId="urn:microsoft.com/office/officeart/2005/8/layout/hList1"/>
    <dgm:cxn modelId="{6E67371F-D737-46D1-876B-987C72130250}" type="presOf" srcId="{FE4452B7-53CA-4EB2-A3BA-2B223BDF1FE1}" destId="{9FC78EEB-F7BB-4BF0-80AC-6511CB42C7CD}" srcOrd="0" destOrd="4" presId="urn:microsoft.com/office/officeart/2005/8/layout/hList1"/>
    <dgm:cxn modelId="{9F8473D4-B041-4D26-BAD9-9EB8ACBA8AC7}" type="presOf" srcId="{ACD203D0-D91F-4893-B5CC-9B46CD37A915}" destId="{9FC78EEB-F7BB-4BF0-80AC-6511CB42C7CD}" srcOrd="0" destOrd="3" presId="urn:microsoft.com/office/officeart/2005/8/layout/hList1"/>
    <dgm:cxn modelId="{E78F2DDC-8973-4A32-9925-D9E103705BA9}" srcId="{0471E266-9A6B-4670-9D54-85381EF950FD}" destId="{5E8A4411-B7C9-4A16-A9E6-B3B83062D7E2}" srcOrd="0" destOrd="0" parTransId="{3F7A57C3-3B41-4132-BA53-36AAA0C1CFA4}" sibTransId="{4D6E306A-E61E-42B5-9C47-997FADBDF0FB}"/>
    <dgm:cxn modelId="{284B4808-E957-4640-BF06-99236F2A28B1}" type="presOf" srcId="{3358ED89-ED94-4D09-8AF9-18BCB9423D49}" destId="{FDBE2924-CFBA-4D26-86AF-2A7D745145CD}" srcOrd="0" destOrd="0" presId="urn:microsoft.com/office/officeart/2005/8/layout/hList1"/>
    <dgm:cxn modelId="{2060D795-B1EB-4B30-A975-C1A1E7A187E6}" type="presOf" srcId="{A51BB0D9-C60D-468E-BE18-880D6339A0A5}" destId="{9FC78EEB-F7BB-4BF0-80AC-6511CB42C7CD}" srcOrd="0" destOrd="5" presId="urn:microsoft.com/office/officeart/2005/8/layout/hList1"/>
    <dgm:cxn modelId="{18EC45DF-A26C-4F56-8B9E-6B333EEE768B}" type="presOf" srcId="{0AB5DCD0-78B5-441D-AC8D-9E3C05DFB19C}" destId="{FDBE2924-CFBA-4D26-86AF-2A7D745145CD}" srcOrd="0" destOrd="1" presId="urn:microsoft.com/office/officeart/2005/8/layout/hList1"/>
    <dgm:cxn modelId="{710AE12E-9F6D-4BE5-8A71-39FACA4A27AB}" srcId="{0471E266-9A6B-4670-9D54-85381EF950FD}" destId="{FE4452B7-53CA-4EB2-A3BA-2B223BDF1FE1}" srcOrd="4" destOrd="0" parTransId="{E52B9CD4-506E-4000-A977-888D47EF79D4}" sibTransId="{0418F3F4-2238-4BA0-9C05-79E98C050BA1}"/>
    <dgm:cxn modelId="{0820E045-4E7A-4E9F-AD80-706607C31209}" srcId="{0471E266-9A6B-4670-9D54-85381EF950FD}" destId="{50D3B6F4-234C-4B9D-AF2E-4857F4D0F5A0}" srcOrd="2" destOrd="0" parTransId="{6682F161-78FB-4576-B2BA-9484F10C05F9}" sibTransId="{C1DBC4F6-A472-4FFB-8CBB-F5229D8B676D}"/>
    <dgm:cxn modelId="{F8E2EB76-1D5F-4E97-BC36-D6B4F3C6A538}" type="presOf" srcId="{0471E266-9A6B-4670-9D54-85381EF950FD}" destId="{99E69130-6B27-45DA-BB50-BA8E963D84D0}" srcOrd="0" destOrd="0" presId="urn:microsoft.com/office/officeart/2005/8/layout/hList1"/>
    <dgm:cxn modelId="{932687D0-C459-4A28-9B56-3D557D806A6E}" srcId="{0471E266-9A6B-4670-9D54-85381EF950FD}" destId="{A51BB0D9-C60D-468E-BE18-880D6339A0A5}" srcOrd="5" destOrd="0" parTransId="{C9B1C467-08A9-481F-B091-A53B09C23A61}" sibTransId="{AAB6F029-C910-4851-81D1-D91C292A90A8}"/>
    <dgm:cxn modelId="{E3B14198-E491-46D1-8A22-6EBEDBA1651D}" srcId="{0F994E74-CA79-44C7-B8A2-EC5FFACD4335}" destId="{3358ED89-ED94-4D09-8AF9-18BCB9423D49}" srcOrd="0" destOrd="0" parTransId="{BE2A4B63-85E5-417A-BFC1-BC1FDF42708A}" sibTransId="{0A9441E2-0293-4E94-A613-7C6DC64FB8E1}"/>
    <dgm:cxn modelId="{D4DDED73-CBBE-4E61-97AE-673D4BA56DF2}" srcId="{0471E266-9A6B-4670-9D54-85381EF950FD}" destId="{4925AED4-25EF-4A1A-9E79-004B49DCA80B}" srcOrd="1" destOrd="0" parTransId="{CA27E9D0-FB6E-4934-BDA1-EBDDF34E5DA9}" sibTransId="{5048C9F4-AD5A-4FA2-B4D6-56D9DCB83994}"/>
    <dgm:cxn modelId="{3E233191-95BE-45F6-A9E9-CD67025472F6}" srcId="{C97924CE-AC8E-4A9E-B8FD-75012D831CDE}" destId="{0F994E74-CA79-44C7-B8A2-EC5FFACD4335}" srcOrd="1" destOrd="0" parTransId="{81F5F403-22EC-4DCF-A883-577435469FA2}" sibTransId="{9480A305-F360-4F15-94EC-C1608D5DBD63}"/>
    <dgm:cxn modelId="{73A561A5-4912-4A8B-AF8D-AA3A830684ED}" type="presParOf" srcId="{2D125D1C-A47F-4FDB-A98F-9D5307614620}" destId="{357A4D22-024F-476A-9256-CE17B1B0E54F}" srcOrd="0" destOrd="0" presId="urn:microsoft.com/office/officeart/2005/8/layout/hList1"/>
    <dgm:cxn modelId="{E68A9F8E-FF69-43C2-B146-2E4F9B35F8D6}" type="presParOf" srcId="{357A4D22-024F-476A-9256-CE17B1B0E54F}" destId="{99E69130-6B27-45DA-BB50-BA8E963D84D0}" srcOrd="0" destOrd="0" presId="urn:microsoft.com/office/officeart/2005/8/layout/hList1"/>
    <dgm:cxn modelId="{E02E897E-A222-4DAD-AAD3-346F73975080}" type="presParOf" srcId="{357A4D22-024F-476A-9256-CE17B1B0E54F}" destId="{9FC78EEB-F7BB-4BF0-80AC-6511CB42C7CD}" srcOrd="1" destOrd="0" presId="urn:microsoft.com/office/officeart/2005/8/layout/hList1"/>
    <dgm:cxn modelId="{F32CB974-E5C7-4E25-8AF4-5AF52CA11627}" type="presParOf" srcId="{2D125D1C-A47F-4FDB-A98F-9D5307614620}" destId="{1F0A3C75-88FC-48F2-AA1B-5F4E760BBE0E}" srcOrd="1" destOrd="0" presId="urn:microsoft.com/office/officeart/2005/8/layout/hList1"/>
    <dgm:cxn modelId="{1091EFDD-4427-40F3-B4C0-AB89F64C0742}" type="presParOf" srcId="{2D125D1C-A47F-4FDB-A98F-9D5307614620}" destId="{2640F7FC-46B7-417E-B7B9-3AEC88A76321}" srcOrd="2" destOrd="0" presId="urn:microsoft.com/office/officeart/2005/8/layout/hList1"/>
    <dgm:cxn modelId="{CBBCE459-6907-476B-946C-69396D48506D}" type="presParOf" srcId="{2640F7FC-46B7-417E-B7B9-3AEC88A76321}" destId="{8D679885-DA08-40BF-909A-41E6F85A6624}" srcOrd="0" destOrd="0" presId="urn:microsoft.com/office/officeart/2005/8/layout/hList1"/>
    <dgm:cxn modelId="{8B3BD5F6-B9DB-4C6A-A91E-D33CB4AC6F01}" type="presParOf" srcId="{2640F7FC-46B7-417E-B7B9-3AEC88A76321}" destId="{FDBE2924-CFBA-4D26-86AF-2A7D745145C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EED7556-D866-4F30-9F74-5A43D610F2D4}" type="doc">
      <dgm:prSet loTypeId="urn:microsoft.com/office/officeart/2005/8/layout/cycle6" loCatId="relationship" qsTypeId="urn:microsoft.com/office/officeart/2005/8/quickstyle/simple1" qsCatId="simple" csTypeId="urn:microsoft.com/office/officeart/2005/8/colors/accent6_2" csCatId="accent6" phldr="1"/>
      <dgm:spPr/>
      <dgm:t>
        <a:bodyPr/>
        <a:lstStyle/>
        <a:p>
          <a:endParaRPr lang="ru-RU"/>
        </a:p>
      </dgm:t>
    </dgm:pt>
    <dgm:pt modelId="{8F973CE6-6B5A-41C3-92AC-EF8C19318598}">
      <dgm:prSet phldrT="[Текст]" custT="1"/>
      <dgm:spPr>
        <a:solidFill>
          <a:schemeClr val="accent2">
            <a:lumMod val="20000"/>
            <a:lumOff val="80000"/>
          </a:schemeClr>
        </a:solidFill>
      </dgm:spPr>
      <dgm:t>
        <a:bodyPr/>
        <a:lstStyle/>
        <a:p>
          <a:r>
            <a:rPr lang="ru-RU" sz="1600" dirty="0" smtClean="0">
              <a:solidFill>
                <a:schemeClr val="accent2">
                  <a:lumMod val="50000"/>
                </a:schemeClr>
              </a:solidFill>
            </a:rPr>
            <a:t>с работниками, трудовая функция которых предусматривает работу с оборудованием </a:t>
          </a:r>
          <a:endParaRPr lang="ru-RU" sz="1600" dirty="0">
            <a:solidFill>
              <a:schemeClr val="accent2">
                <a:lumMod val="50000"/>
              </a:schemeClr>
            </a:solidFill>
          </a:endParaRPr>
        </a:p>
      </dgm:t>
    </dgm:pt>
    <dgm:pt modelId="{CF3813D3-897D-438F-B16E-2BA5B574CD31}" type="parTrans" cxnId="{7644FE53-17C0-4C4C-AD00-EFBCBF628C8E}">
      <dgm:prSet/>
      <dgm:spPr/>
      <dgm:t>
        <a:bodyPr/>
        <a:lstStyle/>
        <a:p>
          <a:endParaRPr lang="ru-RU"/>
        </a:p>
      </dgm:t>
    </dgm:pt>
    <dgm:pt modelId="{DA8E36EF-40D6-432D-BBFF-324CEE802690}" type="sibTrans" cxnId="{7644FE53-17C0-4C4C-AD00-EFBCBF628C8E}">
      <dgm:prSet/>
      <dgm:spPr/>
      <dgm:t>
        <a:bodyPr/>
        <a:lstStyle/>
        <a:p>
          <a:endParaRPr lang="ru-RU"/>
        </a:p>
      </dgm:t>
    </dgm:pt>
    <dgm:pt modelId="{C860808D-85EF-4033-B461-6F0CC0788952}">
      <dgm:prSet phldrT="[Текст]" custT="1"/>
      <dgm:spPr>
        <a:solidFill>
          <a:schemeClr val="accent2">
            <a:lumMod val="20000"/>
            <a:lumOff val="80000"/>
          </a:schemeClr>
        </a:solidFill>
      </dgm:spPr>
      <dgm:t>
        <a:bodyPr/>
        <a:lstStyle/>
        <a:p>
          <a:r>
            <a:rPr lang="ru-RU" sz="1600" dirty="0" smtClean="0">
              <a:solidFill>
                <a:schemeClr val="accent2">
                  <a:lumMod val="50000"/>
                </a:schemeClr>
              </a:solidFill>
            </a:rPr>
            <a:t>с работниками, трудовая функция которых связана с эксплуатацией, обслуживанием, испытанием, наладкой и ремонтом оборудования</a:t>
          </a:r>
          <a:endParaRPr lang="ru-RU" sz="1600" dirty="0">
            <a:solidFill>
              <a:schemeClr val="accent2">
                <a:lumMod val="50000"/>
              </a:schemeClr>
            </a:solidFill>
          </a:endParaRPr>
        </a:p>
      </dgm:t>
    </dgm:pt>
    <dgm:pt modelId="{59F55B16-116C-447C-B3B0-1EA1D392B98D}" type="parTrans" cxnId="{C28DE38F-6AD7-43F9-BE31-65F23508D672}">
      <dgm:prSet/>
      <dgm:spPr/>
      <dgm:t>
        <a:bodyPr/>
        <a:lstStyle/>
        <a:p>
          <a:endParaRPr lang="ru-RU"/>
        </a:p>
      </dgm:t>
    </dgm:pt>
    <dgm:pt modelId="{973644FD-6D29-4CEE-BA4A-09D3277D0AC6}" type="sibTrans" cxnId="{C28DE38F-6AD7-43F9-BE31-65F23508D672}">
      <dgm:prSet/>
      <dgm:spPr/>
      <dgm:t>
        <a:bodyPr/>
        <a:lstStyle/>
        <a:p>
          <a:endParaRPr lang="ru-RU"/>
        </a:p>
      </dgm:t>
    </dgm:pt>
    <dgm:pt modelId="{9938DD2F-27C5-4D65-A317-43534B541FE5}">
      <dgm:prSet phldrT="[Текст]" custT="1"/>
      <dgm:spPr>
        <a:solidFill>
          <a:schemeClr val="accent2">
            <a:lumMod val="20000"/>
            <a:lumOff val="80000"/>
          </a:schemeClr>
        </a:solidFill>
      </dgm:spPr>
      <dgm:t>
        <a:bodyPr/>
        <a:lstStyle/>
        <a:p>
          <a:r>
            <a:rPr lang="ru-RU" sz="1600" dirty="0" smtClean="0">
              <a:solidFill>
                <a:schemeClr val="accent2">
                  <a:lumMod val="50000"/>
                </a:schemeClr>
              </a:solidFill>
            </a:rPr>
            <a:t>с работниками, трудовая функция которых связана с использованием электрифицированного или иного механизированного ручного инструмента</a:t>
          </a:r>
          <a:endParaRPr lang="ru-RU" sz="1600" dirty="0">
            <a:solidFill>
              <a:schemeClr val="accent2">
                <a:lumMod val="50000"/>
              </a:schemeClr>
            </a:solidFill>
          </a:endParaRPr>
        </a:p>
      </dgm:t>
    </dgm:pt>
    <dgm:pt modelId="{831CCA0A-B89C-4BED-90D9-481EAEB42A39}" type="parTrans" cxnId="{61BACC78-DF92-4558-9838-49E1B51EFBD8}">
      <dgm:prSet/>
      <dgm:spPr/>
      <dgm:t>
        <a:bodyPr/>
        <a:lstStyle/>
        <a:p>
          <a:endParaRPr lang="ru-RU"/>
        </a:p>
      </dgm:t>
    </dgm:pt>
    <dgm:pt modelId="{392E8052-B9BA-4794-85BA-592AD3E92EF6}" type="sibTrans" cxnId="{61BACC78-DF92-4558-9838-49E1B51EFBD8}">
      <dgm:prSet/>
      <dgm:spPr/>
      <dgm:t>
        <a:bodyPr/>
        <a:lstStyle/>
        <a:p>
          <a:endParaRPr lang="ru-RU"/>
        </a:p>
      </dgm:t>
    </dgm:pt>
    <dgm:pt modelId="{2F4534BC-BD51-4CB1-8C15-C50131682430}">
      <dgm:prSet phldrT="[Текст]" custT="1"/>
      <dgm:spPr>
        <a:solidFill>
          <a:schemeClr val="accent2">
            <a:lumMod val="20000"/>
            <a:lumOff val="80000"/>
          </a:schemeClr>
        </a:solidFill>
      </dgm:spPr>
      <dgm:t>
        <a:bodyPr/>
        <a:lstStyle/>
        <a:p>
          <a:r>
            <a:rPr lang="ru-RU" sz="1600" dirty="0" smtClean="0">
              <a:solidFill>
                <a:schemeClr val="accent2">
                  <a:lumMod val="50000"/>
                </a:schemeClr>
              </a:solidFill>
            </a:rPr>
            <a:t>с работниками, трудовая функция которых связана с хранением и применением сырья и материалов</a:t>
          </a:r>
          <a:endParaRPr lang="ru-RU" sz="1600" dirty="0">
            <a:solidFill>
              <a:schemeClr val="accent2">
                <a:lumMod val="50000"/>
              </a:schemeClr>
            </a:solidFill>
          </a:endParaRPr>
        </a:p>
      </dgm:t>
    </dgm:pt>
    <dgm:pt modelId="{750C5F46-2366-4478-B377-CD71F0FECB17}" type="parTrans" cxnId="{4AD05CB0-65CB-4551-B276-FF66F3F38D10}">
      <dgm:prSet/>
      <dgm:spPr/>
      <dgm:t>
        <a:bodyPr/>
        <a:lstStyle/>
        <a:p>
          <a:endParaRPr lang="ru-RU"/>
        </a:p>
      </dgm:t>
    </dgm:pt>
    <dgm:pt modelId="{4735724D-42E5-4AE6-8FA2-1BFDC6B84243}" type="sibTrans" cxnId="{4AD05CB0-65CB-4551-B276-FF66F3F38D10}">
      <dgm:prSet/>
      <dgm:spPr/>
      <dgm:t>
        <a:bodyPr/>
        <a:lstStyle/>
        <a:p>
          <a:endParaRPr lang="ru-RU"/>
        </a:p>
      </dgm:t>
    </dgm:pt>
    <dgm:pt modelId="{2FC30862-7FBF-4D82-A47F-55B29FE16CA8}" type="pres">
      <dgm:prSet presAssocID="{4EED7556-D866-4F30-9F74-5A43D610F2D4}" presName="cycle" presStyleCnt="0">
        <dgm:presLayoutVars>
          <dgm:dir/>
          <dgm:resizeHandles val="exact"/>
        </dgm:presLayoutVars>
      </dgm:prSet>
      <dgm:spPr/>
      <dgm:t>
        <a:bodyPr/>
        <a:lstStyle/>
        <a:p>
          <a:endParaRPr lang="ru-RU"/>
        </a:p>
      </dgm:t>
    </dgm:pt>
    <dgm:pt modelId="{8D3BDC20-A0B8-4FF4-8549-983CC118F1D4}" type="pres">
      <dgm:prSet presAssocID="{8F973CE6-6B5A-41C3-92AC-EF8C19318598}" presName="node" presStyleLbl="node1" presStyleIdx="0" presStyleCnt="4" custScaleX="165929" custScaleY="104763" custRadScaleRad="90449" custRadScaleInc="-16634">
        <dgm:presLayoutVars>
          <dgm:bulletEnabled val="1"/>
        </dgm:presLayoutVars>
      </dgm:prSet>
      <dgm:spPr/>
      <dgm:t>
        <a:bodyPr/>
        <a:lstStyle/>
        <a:p>
          <a:endParaRPr lang="ru-RU"/>
        </a:p>
      </dgm:t>
    </dgm:pt>
    <dgm:pt modelId="{C9DAC42E-EC55-430E-BA91-EB52097B11EC}" type="pres">
      <dgm:prSet presAssocID="{8F973CE6-6B5A-41C3-92AC-EF8C19318598}" presName="spNode" presStyleCnt="0"/>
      <dgm:spPr/>
    </dgm:pt>
    <dgm:pt modelId="{7E8409CB-7337-4A10-B7A0-3C66D97E9E84}" type="pres">
      <dgm:prSet presAssocID="{DA8E36EF-40D6-432D-BBFF-324CEE802690}" presName="sibTrans" presStyleLbl="sibTrans1D1" presStyleIdx="0" presStyleCnt="4"/>
      <dgm:spPr/>
      <dgm:t>
        <a:bodyPr/>
        <a:lstStyle/>
        <a:p>
          <a:endParaRPr lang="ru-RU"/>
        </a:p>
      </dgm:t>
    </dgm:pt>
    <dgm:pt modelId="{93EFFD78-DEA9-496E-B4C6-E4FAF22DDA79}" type="pres">
      <dgm:prSet presAssocID="{C860808D-85EF-4033-B461-6F0CC0788952}" presName="node" presStyleLbl="node1" presStyleIdx="1" presStyleCnt="4" custScaleX="173511" custScaleY="188185" custRadScaleRad="150601" custRadScaleInc="-12593">
        <dgm:presLayoutVars>
          <dgm:bulletEnabled val="1"/>
        </dgm:presLayoutVars>
      </dgm:prSet>
      <dgm:spPr/>
      <dgm:t>
        <a:bodyPr/>
        <a:lstStyle/>
        <a:p>
          <a:endParaRPr lang="ru-RU"/>
        </a:p>
      </dgm:t>
    </dgm:pt>
    <dgm:pt modelId="{B3C89357-5669-4B66-A011-2521C1944D89}" type="pres">
      <dgm:prSet presAssocID="{C860808D-85EF-4033-B461-6F0CC0788952}" presName="spNode" presStyleCnt="0"/>
      <dgm:spPr/>
    </dgm:pt>
    <dgm:pt modelId="{437FD2DF-FDC3-4055-9F23-891D2DD175D9}" type="pres">
      <dgm:prSet presAssocID="{973644FD-6D29-4CEE-BA4A-09D3277D0AC6}" presName="sibTrans" presStyleLbl="sibTrans1D1" presStyleIdx="1" presStyleCnt="4"/>
      <dgm:spPr/>
      <dgm:t>
        <a:bodyPr/>
        <a:lstStyle/>
        <a:p>
          <a:endParaRPr lang="ru-RU"/>
        </a:p>
      </dgm:t>
    </dgm:pt>
    <dgm:pt modelId="{1642AEF6-7CD6-4C0B-A069-29C1FDE2F8B6}" type="pres">
      <dgm:prSet presAssocID="{9938DD2F-27C5-4D65-A317-43534B541FE5}" presName="node" presStyleLbl="node1" presStyleIdx="2" presStyleCnt="4" custScaleX="236959" custScaleY="135573" custRadScaleRad="87693" custRadScaleInc="2162">
        <dgm:presLayoutVars>
          <dgm:bulletEnabled val="1"/>
        </dgm:presLayoutVars>
      </dgm:prSet>
      <dgm:spPr/>
      <dgm:t>
        <a:bodyPr/>
        <a:lstStyle/>
        <a:p>
          <a:endParaRPr lang="ru-RU"/>
        </a:p>
      </dgm:t>
    </dgm:pt>
    <dgm:pt modelId="{A9A2C227-D670-465A-AA5E-10808F37634C}" type="pres">
      <dgm:prSet presAssocID="{9938DD2F-27C5-4D65-A317-43534B541FE5}" presName="spNode" presStyleCnt="0"/>
      <dgm:spPr/>
    </dgm:pt>
    <dgm:pt modelId="{AEDADB97-E956-47CB-B487-3FFFD264DFFE}" type="pres">
      <dgm:prSet presAssocID="{392E8052-B9BA-4794-85BA-592AD3E92EF6}" presName="sibTrans" presStyleLbl="sibTrans1D1" presStyleIdx="2" presStyleCnt="4"/>
      <dgm:spPr/>
      <dgm:t>
        <a:bodyPr/>
        <a:lstStyle/>
        <a:p>
          <a:endParaRPr lang="ru-RU"/>
        </a:p>
      </dgm:t>
    </dgm:pt>
    <dgm:pt modelId="{6283BFB3-E1A2-41BB-BE3A-D234556BB824}" type="pres">
      <dgm:prSet presAssocID="{2F4534BC-BD51-4CB1-8C15-C50131682430}" presName="node" presStyleLbl="node1" presStyleIdx="3" presStyleCnt="4" custScaleX="168774" custScaleY="150866" custRadScaleRad="147686" custRadScaleInc="9339">
        <dgm:presLayoutVars>
          <dgm:bulletEnabled val="1"/>
        </dgm:presLayoutVars>
      </dgm:prSet>
      <dgm:spPr/>
      <dgm:t>
        <a:bodyPr/>
        <a:lstStyle/>
        <a:p>
          <a:endParaRPr lang="ru-RU"/>
        </a:p>
      </dgm:t>
    </dgm:pt>
    <dgm:pt modelId="{1DB17399-2B48-46C0-B3CF-433722A771E0}" type="pres">
      <dgm:prSet presAssocID="{2F4534BC-BD51-4CB1-8C15-C50131682430}" presName="spNode" presStyleCnt="0"/>
      <dgm:spPr/>
    </dgm:pt>
    <dgm:pt modelId="{516D3B97-BF99-4D25-91A4-2B67C185A12E}" type="pres">
      <dgm:prSet presAssocID="{4735724D-42E5-4AE6-8FA2-1BFDC6B84243}" presName="sibTrans" presStyleLbl="sibTrans1D1" presStyleIdx="3" presStyleCnt="4"/>
      <dgm:spPr/>
      <dgm:t>
        <a:bodyPr/>
        <a:lstStyle/>
        <a:p>
          <a:endParaRPr lang="ru-RU"/>
        </a:p>
      </dgm:t>
    </dgm:pt>
  </dgm:ptLst>
  <dgm:cxnLst>
    <dgm:cxn modelId="{81A21450-1E94-4529-9C21-3CA498C4D3E5}" type="presOf" srcId="{973644FD-6D29-4CEE-BA4A-09D3277D0AC6}" destId="{437FD2DF-FDC3-4055-9F23-891D2DD175D9}" srcOrd="0" destOrd="0" presId="urn:microsoft.com/office/officeart/2005/8/layout/cycle6"/>
    <dgm:cxn modelId="{F6179F07-B28F-40BF-A00B-75FF4061286C}" type="presOf" srcId="{DA8E36EF-40D6-432D-BBFF-324CEE802690}" destId="{7E8409CB-7337-4A10-B7A0-3C66D97E9E84}" srcOrd="0" destOrd="0" presId="urn:microsoft.com/office/officeart/2005/8/layout/cycle6"/>
    <dgm:cxn modelId="{4135EDBB-2E75-48EA-B9D1-5EFAC37E8315}" type="presOf" srcId="{2F4534BC-BD51-4CB1-8C15-C50131682430}" destId="{6283BFB3-E1A2-41BB-BE3A-D234556BB824}" srcOrd="0" destOrd="0" presId="urn:microsoft.com/office/officeart/2005/8/layout/cycle6"/>
    <dgm:cxn modelId="{84B93C66-70EA-44E2-8112-C9C1207C48A1}" type="presOf" srcId="{4EED7556-D866-4F30-9F74-5A43D610F2D4}" destId="{2FC30862-7FBF-4D82-A47F-55B29FE16CA8}" srcOrd="0" destOrd="0" presId="urn:microsoft.com/office/officeart/2005/8/layout/cycle6"/>
    <dgm:cxn modelId="{D76E3617-0ABC-4E53-A557-B2012698C699}" type="presOf" srcId="{9938DD2F-27C5-4D65-A317-43534B541FE5}" destId="{1642AEF6-7CD6-4C0B-A069-29C1FDE2F8B6}" srcOrd="0" destOrd="0" presId="urn:microsoft.com/office/officeart/2005/8/layout/cycle6"/>
    <dgm:cxn modelId="{4AD05CB0-65CB-4551-B276-FF66F3F38D10}" srcId="{4EED7556-D866-4F30-9F74-5A43D610F2D4}" destId="{2F4534BC-BD51-4CB1-8C15-C50131682430}" srcOrd="3" destOrd="0" parTransId="{750C5F46-2366-4478-B377-CD71F0FECB17}" sibTransId="{4735724D-42E5-4AE6-8FA2-1BFDC6B84243}"/>
    <dgm:cxn modelId="{7644FE53-17C0-4C4C-AD00-EFBCBF628C8E}" srcId="{4EED7556-D866-4F30-9F74-5A43D610F2D4}" destId="{8F973CE6-6B5A-41C3-92AC-EF8C19318598}" srcOrd="0" destOrd="0" parTransId="{CF3813D3-897D-438F-B16E-2BA5B574CD31}" sibTransId="{DA8E36EF-40D6-432D-BBFF-324CEE802690}"/>
    <dgm:cxn modelId="{497D13E6-3124-425D-86DE-C08DF0468F80}" type="presOf" srcId="{392E8052-B9BA-4794-85BA-592AD3E92EF6}" destId="{AEDADB97-E956-47CB-B487-3FFFD264DFFE}" srcOrd="0" destOrd="0" presId="urn:microsoft.com/office/officeart/2005/8/layout/cycle6"/>
    <dgm:cxn modelId="{61BACC78-DF92-4558-9838-49E1B51EFBD8}" srcId="{4EED7556-D866-4F30-9F74-5A43D610F2D4}" destId="{9938DD2F-27C5-4D65-A317-43534B541FE5}" srcOrd="2" destOrd="0" parTransId="{831CCA0A-B89C-4BED-90D9-481EAEB42A39}" sibTransId="{392E8052-B9BA-4794-85BA-592AD3E92EF6}"/>
    <dgm:cxn modelId="{BEA256A7-D5C7-41AE-BE15-B324AC05BC45}" type="presOf" srcId="{4735724D-42E5-4AE6-8FA2-1BFDC6B84243}" destId="{516D3B97-BF99-4D25-91A4-2B67C185A12E}" srcOrd="0" destOrd="0" presId="urn:microsoft.com/office/officeart/2005/8/layout/cycle6"/>
    <dgm:cxn modelId="{8CD8FA36-0D3D-48ED-9033-60AE21CF38B1}" type="presOf" srcId="{8F973CE6-6B5A-41C3-92AC-EF8C19318598}" destId="{8D3BDC20-A0B8-4FF4-8549-983CC118F1D4}" srcOrd="0" destOrd="0" presId="urn:microsoft.com/office/officeart/2005/8/layout/cycle6"/>
    <dgm:cxn modelId="{C28DE38F-6AD7-43F9-BE31-65F23508D672}" srcId="{4EED7556-D866-4F30-9F74-5A43D610F2D4}" destId="{C860808D-85EF-4033-B461-6F0CC0788952}" srcOrd="1" destOrd="0" parTransId="{59F55B16-116C-447C-B3B0-1EA1D392B98D}" sibTransId="{973644FD-6D29-4CEE-BA4A-09D3277D0AC6}"/>
    <dgm:cxn modelId="{D2BE5BC2-FD47-45BB-93F5-1EF31BB6F666}" type="presOf" srcId="{C860808D-85EF-4033-B461-6F0CC0788952}" destId="{93EFFD78-DEA9-496E-B4C6-E4FAF22DDA79}" srcOrd="0" destOrd="0" presId="urn:microsoft.com/office/officeart/2005/8/layout/cycle6"/>
    <dgm:cxn modelId="{B2B8210C-08A5-440E-9B47-7B9D7278C830}" type="presParOf" srcId="{2FC30862-7FBF-4D82-A47F-55B29FE16CA8}" destId="{8D3BDC20-A0B8-4FF4-8549-983CC118F1D4}" srcOrd="0" destOrd="0" presId="urn:microsoft.com/office/officeart/2005/8/layout/cycle6"/>
    <dgm:cxn modelId="{B31BE92D-9DE4-4C8D-9D47-63FD1FCC61A4}" type="presParOf" srcId="{2FC30862-7FBF-4D82-A47F-55B29FE16CA8}" destId="{C9DAC42E-EC55-430E-BA91-EB52097B11EC}" srcOrd="1" destOrd="0" presId="urn:microsoft.com/office/officeart/2005/8/layout/cycle6"/>
    <dgm:cxn modelId="{EEC8AFDD-3B33-4D26-A16B-1DD489FEDB67}" type="presParOf" srcId="{2FC30862-7FBF-4D82-A47F-55B29FE16CA8}" destId="{7E8409CB-7337-4A10-B7A0-3C66D97E9E84}" srcOrd="2" destOrd="0" presId="urn:microsoft.com/office/officeart/2005/8/layout/cycle6"/>
    <dgm:cxn modelId="{10549E08-9E46-4E71-AAD6-FA847F713E6C}" type="presParOf" srcId="{2FC30862-7FBF-4D82-A47F-55B29FE16CA8}" destId="{93EFFD78-DEA9-496E-B4C6-E4FAF22DDA79}" srcOrd="3" destOrd="0" presId="urn:microsoft.com/office/officeart/2005/8/layout/cycle6"/>
    <dgm:cxn modelId="{AB28A9CB-2A9B-4D9B-8A8C-897F443B5781}" type="presParOf" srcId="{2FC30862-7FBF-4D82-A47F-55B29FE16CA8}" destId="{B3C89357-5669-4B66-A011-2521C1944D89}" srcOrd="4" destOrd="0" presId="urn:microsoft.com/office/officeart/2005/8/layout/cycle6"/>
    <dgm:cxn modelId="{13DC3439-492B-49DD-8590-BBA9D3B40D01}" type="presParOf" srcId="{2FC30862-7FBF-4D82-A47F-55B29FE16CA8}" destId="{437FD2DF-FDC3-4055-9F23-891D2DD175D9}" srcOrd="5" destOrd="0" presId="urn:microsoft.com/office/officeart/2005/8/layout/cycle6"/>
    <dgm:cxn modelId="{232AC77D-6EAB-4C6A-87F3-17ECAFC1BB52}" type="presParOf" srcId="{2FC30862-7FBF-4D82-A47F-55B29FE16CA8}" destId="{1642AEF6-7CD6-4C0B-A069-29C1FDE2F8B6}" srcOrd="6" destOrd="0" presId="urn:microsoft.com/office/officeart/2005/8/layout/cycle6"/>
    <dgm:cxn modelId="{F3750C59-133A-448A-9691-29FDEAD5D59F}" type="presParOf" srcId="{2FC30862-7FBF-4D82-A47F-55B29FE16CA8}" destId="{A9A2C227-D670-465A-AA5E-10808F37634C}" srcOrd="7" destOrd="0" presId="urn:microsoft.com/office/officeart/2005/8/layout/cycle6"/>
    <dgm:cxn modelId="{512C0893-0F8B-4F01-B952-4495FB979705}" type="presParOf" srcId="{2FC30862-7FBF-4D82-A47F-55B29FE16CA8}" destId="{AEDADB97-E956-47CB-B487-3FFFD264DFFE}" srcOrd="8" destOrd="0" presId="urn:microsoft.com/office/officeart/2005/8/layout/cycle6"/>
    <dgm:cxn modelId="{528C5E49-5D4E-4781-96AC-6857A679C02C}" type="presParOf" srcId="{2FC30862-7FBF-4D82-A47F-55B29FE16CA8}" destId="{6283BFB3-E1A2-41BB-BE3A-D234556BB824}" srcOrd="9" destOrd="0" presId="urn:microsoft.com/office/officeart/2005/8/layout/cycle6"/>
    <dgm:cxn modelId="{65BF07DA-BCB0-48A5-BCBA-3BA23B1E8770}" type="presParOf" srcId="{2FC30862-7FBF-4D82-A47F-55B29FE16CA8}" destId="{1DB17399-2B48-46C0-B3CF-433722A771E0}" srcOrd="10" destOrd="0" presId="urn:microsoft.com/office/officeart/2005/8/layout/cycle6"/>
    <dgm:cxn modelId="{D03477D9-DE32-463F-84D9-86AC3C731602}" type="presParOf" srcId="{2FC30862-7FBF-4D82-A47F-55B29FE16CA8}" destId="{516D3B97-BF99-4D25-91A4-2B67C185A12E}" srcOrd="11" destOrd="0" presId="urn:microsoft.com/office/officeart/2005/8/layout/cycle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1DAF39CE-BF39-4164-90BE-154E2B01DD43}" type="doc">
      <dgm:prSet loTypeId="urn:microsoft.com/office/officeart/2005/8/layout/radial5" loCatId="cycle" qsTypeId="urn:microsoft.com/office/officeart/2005/8/quickstyle/simple1" qsCatId="simple" csTypeId="urn:microsoft.com/office/officeart/2005/8/colors/colorful3" csCatId="colorful" phldr="1"/>
      <dgm:spPr/>
      <dgm:t>
        <a:bodyPr/>
        <a:lstStyle/>
        <a:p>
          <a:endParaRPr lang="ru-RU"/>
        </a:p>
      </dgm:t>
    </dgm:pt>
    <dgm:pt modelId="{5ADF7AE1-1EC0-46A2-AE7F-CCF74BDDD541}">
      <dgm:prSet phldrT="[Текст]" custT="1"/>
      <dgm:spPr/>
      <dgm:t>
        <a:bodyPr/>
        <a:lstStyle/>
        <a:p>
          <a:r>
            <a:rPr lang="ru-RU" sz="1800" dirty="0" smtClean="0"/>
            <a:t>В процессе стажировки работнику необходимо</a:t>
          </a:r>
          <a:endParaRPr lang="ru-RU" sz="1800" dirty="0"/>
        </a:p>
      </dgm:t>
    </dgm:pt>
    <dgm:pt modelId="{3061A758-D572-458B-A876-FE6855608E12}" type="parTrans" cxnId="{183DB16A-8416-4F1E-982E-E446C95717A1}">
      <dgm:prSet/>
      <dgm:spPr/>
      <dgm:t>
        <a:bodyPr/>
        <a:lstStyle/>
        <a:p>
          <a:endParaRPr lang="ru-RU"/>
        </a:p>
      </dgm:t>
    </dgm:pt>
    <dgm:pt modelId="{9A25D8E5-64B1-4D10-BB39-B83EC419138D}" type="sibTrans" cxnId="{183DB16A-8416-4F1E-982E-E446C95717A1}">
      <dgm:prSet/>
      <dgm:spPr/>
      <dgm:t>
        <a:bodyPr/>
        <a:lstStyle/>
        <a:p>
          <a:endParaRPr lang="ru-RU"/>
        </a:p>
      </dgm:t>
    </dgm:pt>
    <dgm:pt modelId="{D89E48AF-9E75-44C2-8933-9CACB8E00285}">
      <dgm:prSet phldrT="[Текст]" custT="1"/>
      <dgm:spPr>
        <a:solidFill>
          <a:srgbClr val="00B050"/>
        </a:solidFill>
      </dgm:spPr>
      <dgm:t>
        <a:bodyPr/>
        <a:lstStyle/>
        <a:p>
          <a:r>
            <a:rPr lang="ru-RU" sz="1500" dirty="0" smtClean="0"/>
            <a:t>изучить схемы, инструкции по эксплуатации и охране труда, знание которых обязательно для работы в данной профессии</a:t>
          </a:r>
          <a:endParaRPr lang="ru-RU" sz="1500" dirty="0"/>
        </a:p>
      </dgm:t>
    </dgm:pt>
    <dgm:pt modelId="{ACA858FC-3A38-4245-8505-335C5801A74C}" type="parTrans" cxnId="{1EABF88C-0D25-47B5-B5F4-125083D8BE22}">
      <dgm:prSet/>
      <dgm:spPr/>
      <dgm:t>
        <a:bodyPr/>
        <a:lstStyle/>
        <a:p>
          <a:endParaRPr lang="ru-RU"/>
        </a:p>
      </dgm:t>
    </dgm:pt>
    <dgm:pt modelId="{41F099CD-299F-4934-82D8-5DE6EC06FF4A}" type="sibTrans" cxnId="{1EABF88C-0D25-47B5-B5F4-125083D8BE22}">
      <dgm:prSet/>
      <dgm:spPr/>
      <dgm:t>
        <a:bodyPr/>
        <a:lstStyle/>
        <a:p>
          <a:endParaRPr lang="ru-RU"/>
        </a:p>
      </dgm:t>
    </dgm:pt>
    <dgm:pt modelId="{697EC3DB-66B8-483B-9DF6-9100884FA435}">
      <dgm:prSet phldrT="[Текст]" custT="1"/>
      <dgm:spPr>
        <a:solidFill>
          <a:srgbClr val="3B7D3D"/>
        </a:solidFill>
      </dgm:spPr>
      <dgm:t>
        <a:bodyPr/>
        <a:lstStyle/>
        <a:p>
          <a:r>
            <a:rPr lang="ru-RU" sz="1600" dirty="0" smtClean="0"/>
            <a:t>отработать четкое ориентирование на своем рабочем месте</a:t>
          </a:r>
          <a:endParaRPr lang="ru-RU" sz="1600" dirty="0"/>
        </a:p>
      </dgm:t>
    </dgm:pt>
    <dgm:pt modelId="{56C7DC8F-E260-4BE8-BCFC-2A86203D82D3}" type="parTrans" cxnId="{6A8B2D7D-A2E8-4421-A819-9C270ECF22EE}">
      <dgm:prSet/>
      <dgm:spPr/>
      <dgm:t>
        <a:bodyPr/>
        <a:lstStyle/>
        <a:p>
          <a:endParaRPr lang="ru-RU"/>
        </a:p>
      </dgm:t>
    </dgm:pt>
    <dgm:pt modelId="{AB985717-4D48-46FE-836E-B2F23DB8645A}" type="sibTrans" cxnId="{6A8B2D7D-A2E8-4421-A819-9C270ECF22EE}">
      <dgm:prSet/>
      <dgm:spPr/>
      <dgm:t>
        <a:bodyPr/>
        <a:lstStyle/>
        <a:p>
          <a:endParaRPr lang="ru-RU"/>
        </a:p>
      </dgm:t>
    </dgm:pt>
    <dgm:pt modelId="{14902CC0-3269-4D39-B04B-0602635C9815}">
      <dgm:prSet phldrT="[Текст]" custT="1"/>
      <dgm:spPr>
        <a:solidFill>
          <a:srgbClr val="7D3EA4"/>
        </a:solidFill>
      </dgm:spPr>
      <dgm:t>
        <a:bodyPr/>
        <a:lstStyle/>
        <a:p>
          <a:r>
            <a:rPr lang="ru-RU" sz="1600" dirty="0" smtClean="0"/>
            <a:t>приобрести необходимые практические навыки в выполнении производственных операций</a:t>
          </a:r>
          <a:endParaRPr lang="ru-RU" sz="1600" dirty="0"/>
        </a:p>
      </dgm:t>
    </dgm:pt>
    <dgm:pt modelId="{3E0436FD-7DDB-4A33-8B58-517AC97BFC22}" type="parTrans" cxnId="{70B27B14-2593-4612-9826-6A7D1404F7C3}">
      <dgm:prSet/>
      <dgm:spPr/>
      <dgm:t>
        <a:bodyPr/>
        <a:lstStyle/>
        <a:p>
          <a:endParaRPr lang="ru-RU"/>
        </a:p>
      </dgm:t>
    </dgm:pt>
    <dgm:pt modelId="{E8D49EC6-098D-4ED1-8177-56A2BDF8A388}" type="sibTrans" cxnId="{70B27B14-2593-4612-9826-6A7D1404F7C3}">
      <dgm:prSet/>
      <dgm:spPr/>
      <dgm:t>
        <a:bodyPr/>
        <a:lstStyle/>
        <a:p>
          <a:endParaRPr lang="ru-RU"/>
        </a:p>
      </dgm:t>
    </dgm:pt>
    <dgm:pt modelId="{4BC85891-218D-4441-95BE-878A7A013292}">
      <dgm:prSet phldrT="[Текст]" custT="1"/>
      <dgm:spPr/>
      <dgm:t>
        <a:bodyPr/>
        <a:lstStyle/>
        <a:p>
          <a:r>
            <a:rPr lang="ru-RU" sz="1500" dirty="0" smtClean="0">
              <a:latin typeface="+mn-lt"/>
              <a:ea typeface="Times New Roman"/>
            </a:rPr>
            <a:t>усвоить нормативно-технические документы, относящиеся к рабочему месту</a:t>
          </a:r>
          <a:endParaRPr lang="ru-RU" sz="1500" dirty="0">
            <a:latin typeface="+mn-lt"/>
          </a:endParaRPr>
        </a:p>
      </dgm:t>
    </dgm:pt>
    <dgm:pt modelId="{43BCAB66-0D4F-424D-B0C3-4BD7816D389E}" type="parTrans" cxnId="{A6DD93C3-F961-4B64-9BE5-EBB874A1CA48}">
      <dgm:prSet/>
      <dgm:spPr/>
      <dgm:t>
        <a:bodyPr/>
        <a:lstStyle/>
        <a:p>
          <a:endParaRPr lang="ru-RU"/>
        </a:p>
      </dgm:t>
    </dgm:pt>
    <dgm:pt modelId="{08ED07E7-3F25-44CE-86CE-56BA35E46801}" type="sibTrans" cxnId="{A6DD93C3-F961-4B64-9BE5-EBB874A1CA48}">
      <dgm:prSet/>
      <dgm:spPr/>
      <dgm:t>
        <a:bodyPr/>
        <a:lstStyle/>
        <a:p>
          <a:endParaRPr lang="ru-RU"/>
        </a:p>
      </dgm:t>
    </dgm:pt>
    <dgm:pt modelId="{83F8F014-FFF0-4A1A-8AFF-1501585EAD78}">
      <dgm:prSet phldrT="[Текст]" custT="1"/>
      <dgm:spPr>
        <a:solidFill>
          <a:srgbClr val="5C38A4"/>
        </a:solidFill>
      </dgm:spPr>
      <dgm:t>
        <a:bodyPr/>
        <a:lstStyle/>
        <a:p>
          <a:r>
            <a:rPr lang="ru-RU" sz="1500" dirty="0" smtClean="0"/>
            <a:t>изучить приемы и условия безаварийной, безопасной и экономичной эксплуатации обслуживаемого оборудования</a:t>
          </a:r>
          <a:endParaRPr lang="ru-RU" sz="1500" dirty="0"/>
        </a:p>
      </dgm:t>
    </dgm:pt>
    <dgm:pt modelId="{44336E9E-4D3D-4EAF-9DC6-941654900B26}" type="parTrans" cxnId="{108339C4-8067-438D-822F-475BD888B052}">
      <dgm:prSet/>
      <dgm:spPr/>
      <dgm:t>
        <a:bodyPr/>
        <a:lstStyle/>
        <a:p>
          <a:endParaRPr lang="ru-RU"/>
        </a:p>
      </dgm:t>
    </dgm:pt>
    <dgm:pt modelId="{2133929F-F5BC-43AD-B0F6-27645445B922}" type="sibTrans" cxnId="{108339C4-8067-438D-822F-475BD888B052}">
      <dgm:prSet/>
      <dgm:spPr/>
      <dgm:t>
        <a:bodyPr/>
        <a:lstStyle/>
        <a:p>
          <a:endParaRPr lang="ru-RU"/>
        </a:p>
      </dgm:t>
    </dgm:pt>
    <dgm:pt modelId="{53292DC7-F308-4F20-841B-00E5AC535D17}">
      <dgm:prSet custScaleX="187797" custRadScaleRad="136926" custRadScaleInc="4005"/>
      <dgm:spPr/>
      <dgm:t>
        <a:bodyPr/>
        <a:lstStyle/>
        <a:p>
          <a:endParaRPr lang="ru-RU"/>
        </a:p>
      </dgm:t>
    </dgm:pt>
    <dgm:pt modelId="{0E736DFB-8BEF-4D43-8245-F14ADF90CA8B}" type="parTrans" cxnId="{528F8964-BC94-45A6-98FF-8D50C1263B69}">
      <dgm:prSet custScaleX="94357" custScaleY="104690"/>
      <dgm:spPr/>
      <dgm:t>
        <a:bodyPr/>
        <a:lstStyle/>
        <a:p>
          <a:endParaRPr lang="ru-RU"/>
        </a:p>
      </dgm:t>
    </dgm:pt>
    <dgm:pt modelId="{6A669CC1-3D42-4296-A368-F1957BBB178A}" type="sibTrans" cxnId="{528F8964-BC94-45A6-98FF-8D50C1263B69}">
      <dgm:prSet/>
      <dgm:spPr/>
      <dgm:t>
        <a:bodyPr/>
        <a:lstStyle/>
        <a:p>
          <a:endParaRPr lang="ru-RU"/>
        </a:p>
      </dgm:t>
    </dgm:pt>
    <dgm:pt modelId="{3B2E6149-AD54-462E-8AB8-900F0EAC5391}">
      <dgm:prSet custScaleX="187797" custRadScaleRad="136926" custRadScaleInc="4005"/>
      <dgm:spPr/>
      <dgm:t>
        <a:bodyPr/>
        <a:lstStyle/>
        <a:p>
          <a:endParaRPr lang="ru-RU"/>
        </a:p>
      </dgm:t>
    </dgm:pt>
    <dgm:pt modelId="{CCD01F55-39DB-427A-BB2D-53EF19EFE854}" type="parTrans" cxnId="{32D35825-1DC7-475F-999A-A7245D98FD0B}">
      <dgm:prSet custScaleX="94357" custScaleY="104690"/>
      <dgm:spPr/>
      <dgm:t>
        <a:bodyPr/>
        <a:lstStyle/>
        <a:p>
          <a:endParaRPr lang="ru-RU"/>
        </a:p>
      </dgm:t>
    </dgm:pt>
    <dgm:pt modelId="{2D020693-A401-46F4-8942-CB9BE58C4BC7}" type="sibTrans" cxnId="{32D35825-1DC7-475F-999A-A7245D98FD0B}">
      <dgm:prSet/>
      <dgm:spPr/>
      <dgm:t>
        <a:bodyPr/>
        <a:lstStyle/>
        <a:p>
          <a:endParaRPr lang="ru-RU"/>
        </a:p>
      </dgm:t>
    </dgm:pt>
    <dgm:pt modelId="{0F7D1547-C751-4651-A169-861EB88110DC}" type="pres">
      <dgm:prSet presAssocID="{1DAF39CE-BF39-4164-90BE-154E2B01DD43}" presName="Name0" presStyleCnt="0">
        <dgm:presLayoutVars>
          <dgm:chMax val="1"/>
          <dgm:dir/>
          <dgm:animLvl val="ctr"/>
          <dgm:resizeHandles val="exact"/>
        </dgm:presLayoutVars>
      </dgm:prSet>
      <dgm:spPr/>
      <dgm:t>
        <a:bodyPr/>
        <a:lstStyle/>
        <a:p>
          <a:endParaRPr lang="ru-RU"/>
        </a:p>
      </dgm:t>
    </dgm:pt>
    <dgm:pt modelId="{F97C4D9F-344A-4F72-9D90-606BA1E5355A}" type="pres">
      <dgm:prSet presAssocID="{5ADF7AE1-1EC0-46A2-AE7F-CCF74BDDD541}" presName="centerShape" presStyleLbl="node0" presStyleIdx="0" presStyleCnt="1" custScaleX="140819" custScaleY="105299" custLinFactNeighborX="-634" custLinFactNeighborY="-4535"/>
      <dgm:spPr/>
      <dgm:t>
        <a:bodyPr/>
        <a:lstStyle/>
        <a:p>
          <a:endParaRPr lang="ru-RU"/>
        </a:p>
      </dgm:t>
    </dgm:pt>
    <dgm:pt modelId="{89CB19AD-82E6-4B5E-A03E-50B04AB39520}" type="pres">
      <dgm:prSet presAssocID="{ACA858FC-3A38-4245-8505-335C5801A74C}" presName="parTrans" presStyleLbl="sibTrans2D1" presStyleIdx="0" presStyleCnt="5"/>
      <dgm:spPr/>
      <dgm:t>
        <a:bodyPr/>
        <a:lstStyle/>
        <a:p>
          <a:endParaRPr lang="ru-RU"/>
        </a:p>
      </dgm:t>
    </dgm:pt>
    <dgm:pt modelId="{C142291A-B718-4197-B04F-34DBF5124EC6}" type="pres">
      <dgm:prSet presAssocID="{ACA858FC-3A38-4245-8505-335C5801A74C}" presName="connectorText" presStyleLbl="sibTrans2D1" presStyleIdx="0" presStyleCnt="5"/>
      <dgm:spPr/>
      <dgm:t>
        <a:bodyPr/>
        <a:lstStyle/>
        <a:p>
          <a:endParaRPr lang="ru-RU"/>
        </a:p>
      </dgm:t>
    </dgm:pt>
    <dgm:pt modelId="{8A3F80ED-FA8A-4FF8-AC61-9221EEDFDCE5}" type="pres">
      <dgm:prSet presAssocID="{D89E48AF-9E75-44C2-8933-9CACB8E00285}" presName="node" presStyleLbl="node1" presStyleIdx="0" presStyleCnt="5" custScaleX="239163">
        <dgm:presLayoutVars>
          <dgm:bulletEnabled val="1"/>
        </dgm:presLayoutVars>
      </dgm:prSet>
      <dgm:spPr/>
      <dgm:t>
        <a:bodyPr/>
        <a:lstStyle/>
        <a:p>
          <a:endParaRPr lang="ru-RU"/>
        </a:p>
      </dgm:t>
    </dgm:pt>
    <dgm:pt modelId="{7EFDEFAB-1900-492B-A4EA-265C838B2548}" type="pres">
      <dgm:prSet presAssocID="{56C7DC8F-E260-4BE8-BCFC-2A86203D82D3}" presName="parTrans" presStyleLbl="sibTrans2D1" presStyleIdx="1" presStyleCnt="5" custScaleX="94357" custScaleY="104690"/>
      <dgm:spPr/>
      <dgm:t>
        <a:bodyPr/>
        <a:lstStyle/>
        <a:p>
          <a:endParaRPr lang="ru-RU"/>
        </a:p>
      </dgm:t>
    </dgm:pt>
    <dgm:pt modelId="{235AD914-3623-499D-B9FE-77315E8C45AB}" type="pres">
      <dgm:prSet presAssocID="{56C7DC8F-E260-4BE8-BCFC-2A86203D82D3}" presName="connectorText" presStyleLbl="sibTrans2D1" presStyleIdx="1" presStyleCnt="5"/>
      <dgm:spPr/>
      <dgm:t>
        <a:bodyPr/>
        <a:lstStyle/>
        <a:p>
          <a:endParaRPr lang="ru-RU"/>
        </a:p>
      </dgm:t>
    </dgm:pt>
    <dgm:pt modelId="{106F5068-3136-49E3-99AA-9D942E5D7A43}" type="pres">
      <dgm:prSet presAssocID="{697EC3DB-66B8-483B-9DF6-9100884FA435}" presName="node" presStyleLbl="node1" presStyleIdx="1" presStyleCnt="5" custScaleX="187797" custRadScaleRad="136926" custRadScaleInc="4005">
        <dgm:presLayoutVars>
          <dgm:bulletEnabled val="1"/>
        </dgm:presLayoutVars>
      </dgm:prSet>
      <dgm:spPr/>
      <dgm:t>
        <a:bodyPr/>
        <a:lstStyle/>
        <a:p>
          <a:endParaRPr lang="ru-RU"/>
        </a:p>
      </dgm:t>
    </dgm:pt>
    <dgm:pt modelId="{13D97242-EF97-480D-9F42-4F447B39E866}" type="pres">
      <dgm:prSet presAssocID="{3E0436FD-7DDB-4A33-8B58-517AC97BFC22}" presName="parTrans" presStyleLbl="sibTrans2D1" presStyleIdx="2" presStyleCnt="5" custScaleX="115620" custScaleY="105686" custLinFactNeighborX="18837" custLinFactNeighborY="-541"/>
      <dgm:spPr/>
      <dgm:t>
        <a:bodyPr/>
        <a:lstStyle/>
        <a:p>
          <a:endParaRPr lang="ru-RU"/>
        </a:p>
      </dgm:t>
    </dgm:pt>
    <dgm:pt modelId="{4B3A4D1E-17EE-49E1-85C6-ED5397A1B887}" type="pres">
      <dgm:prSet presAssocID="{3E0436FD-7DDB-4A33-8B58-517AC97BFC22}" presName="connectorText" presStyleLbl="sibTrans2D1" presStyleIdx="2" presStyleCnt="5"/>
      <dgm:spPr/>
      <dgm:t>
        <a:bodyPr/>
        <a:lstStyle/>
        <a:p>
          <a:endParaRPr lang="ru-RU"/>
        </a:p>
      </dgm:t>
    </dgm:pt>
    <dgm:pt modelId="{73CFCBDF-0FF3-4471-9DFB-A397151311F6}" type="pres">
      <dgm:prSet presAssocID="{14902CC0-3269-4D39-B04B-0602635C9815}" presName="node" presStyleLbl="node1" presStyleIdx="2" presStyleCnt="5" custScaleX="208333" custRadScaleRad="111398" custRadScaleInc="-66681">
        <dgm:presLayoutVars>
          <dgm:bulletEnabled val="1"/>
        </dgm:presLayoutVars>
      </dgm:prSet>
      <dgm:spPr/>
      <dgm:t>
        <a:bodyPr/>
        <a:lstStyle/>
        <a:p>
          <a:endParaRPr lang="ru-RU"/>
        </a:p>
      </dgm:t>
    </dgm:pt>
    <dgm:pt modelId="{B200B21F-664C-40E9-A680-DFFD5CB1F3A3}" type="pres">
      <dgm:prSet presAssocID="{44336E9E-4D3D-4EAF-9DC6-941654900B26}" presName="parTrans" presStyleLbl="sibTrans2D1" presStyleIdx="3" presStyleCnt="5"/>
      <dgm:spPr/>
      <dgm:t>
        <a:bodyPr/>
        <a:lstStyle/>
        <a:p>
          <a:endParaRPr lang="ru-RU"/>
        </a:p>
      </dgm:t>
    </dgm:pt>
    <dgm:pt modelId="{ABFAC0C4-1576-4A1A-BAB7-943E021A669B}" type="pres">
      <dgm:prSet presAssocID="{44336E9E-4D3D-4EAF-9DC6-941654900B26}" presName="connectorText" presStyleLbl="sibTrans2D1" presStyleIdx="3" presStyleCnt="5"/>
      <dgm:spPr/>
      <dgm:t>
        <a:bodyPr/>
        <a:lstStyle/>
        <a:p>
          <a:endParaRPr lang="ru-RU"/>
        </a:p>
      </dgm:t>
    </dgm:pt>
    <dgm:pt modelId="{C058C660-D5E3-4886-8767-1CB46D01A609}" type="pres">
      <dgm:prSet presAssocID="{83F8F014-FFF0-4A1A-8AFF-1501585EAD78}" presName="node" presStyleLbl="node1" presStyleIdx="3" presStyleCnt="5" custScaleX="254920" custScaleY="108448" custRadScaleRad="111067" custRadScaleInc="42897">
        <dgm:presLayoutVars>
          <dgm:bulletEnabled val="1"/>
        </dgm:presLayoutVars>
      </dgm:prSet>
      <dgm:spPr/>
      <dgm:t>
        <a:bodyPr/>
        <a:lstStyle/>
        <a:p>
          <a:endParaRPr lang="ru-RU"/>
        </a:p>
      </dgm:t>
    </dgm:pt>
    <dgm:pt modelId="{E257F2EF-E48A-440C-A501-D86D7F6EDC73}" type="pres">
      <dgm:prSet presAssocID="{43BCAB66-0D4F-424D-B0C3-4BD7816D389E}" presName="parTrans" presStyleLbl="sibTrans2D1" presStyleIdx="4" presStyleCnt="5"/>
      <dgm:spPr/>
      <dgm:t>
        <a:bodyPr/>
        <a:lstStyle/>
        <a:p>
          <a:endParaRPr lang="ru-RU"/>
        </a:p>
      </dgm:t>
    </dgm:pt>
    <dgm:pt modelId="{85AEB2D0-88DB-4EDF-B51B-3D1F8F7225FB}" type="pres">
      <dgm:prSet presAssocID="{43BCAB66-0D4F-424D-B0C3-4BD7816D389E}" presName="connectorText" presStyleLbl="sibTrans2D1" presStyleIdx="4" presStyleCnt="5"/>
      <dgm:spPr/>
      <dgm:t>
        <a:bodyPr/>
        <a:lstStyle/>
        <a:p>
          <a:endParaRPr lang="ru-RU"/>
        </a:p>
      </dgm:t>
    </dgm:pt>
    <dgm:pt modelId="{9DA49164-D5F6-4426-A76F-140860E00475}" type="pres">
      <dgm:prSet presAssocID="{4BC85891-218D-4441-95BE-878A7A013292}" presName="node" presStyleLbl="node1" presStyleIdx="4" presStyleCnt="5" custScaleX="191354" custRadScaleRad="139645" custRadScaleInc="-4926">
        <dgm:presLayoutVars>
          <dgm:bulletEnabled val="1"/>
        </dgm:presLayoutVars>
      </dgm:prSet>
      <dgm:spPr/>
      <dgm:t>
        <a:bodyPr/>
        <a:lstStyle/>
        <a:p>
          <a:endParaRPr lang="ru-RU"/>
        </a:p>
      </dgm:t>
    </dgm:pt>
  </dgm:ptLst>
  <dgm:cxnLst>
    <dgm:cxn modelId="{528F8964-BC94-45A6-98FF-8D50C1263B69}" srcId="{1DAF39CE-BF39-4164-90BE-154E2B01DD43}" destId="{53292DC7-F308-4F20-841B-00E5AC535D17}" srcOrd="1" destOrd="0" parTransId="{0E736DFB-8BEF-4D43-8245-F14ADF90CA8B}" sibTransId="{6A669CC1-3D42-4296-A368-F1957BBB178A}"/>
    <dgm:cxn modelId="{6A8B2D7D-A2E8-4421-A819-9C270ECF22EE}" srcId="{5ADF7AE1-1EC0-46A2-AE7F-CCF74BDDD541}" destId="{697EC3DB-66B8-483B-9DF6-9100884FA435}" srcOrd="1" destOrd="0" parTransId="{56C7DC8F-E260-4BE8-BCFC-2A86203D82D3}" sibTransId="{AB985717-4D48-46FE-836E-B2F23DB8645A}"/>
    <dgm:cxn modelId="{1EABF88C-0D25-47B5-B5F4-125083D8BE22}" srcId="{5ADF7AE1-1EC0-46A2-AE7F-CCF74BDDD541}" destId="{D89E48AF-9E75-44C2-8933-9CACB8E00285}" srcOrd="0" destOrd="0" parTransId="{ACA858FC-3A38-4245-8505-335C5801A74C}" sibTransId="{41F099CD-299F-4934-82D8-5DE6EC06FF4A}"/>
    <dgm:cxn modelId="{C10651DE-4F06-42A0-812B-06F8D9EC107B}" type="presOf" srcId="{4BC85891-218D-4441-95BE-878A7A013292}" destId="{9DA49164-D5F6-4426-A76F-140860E00475}" srcOrd="0" destOrd="0" presId="urn:microsoft.com/office/officeart/2005/8/layout/radial5"/>
    <dgm:cxn modelId="{A51AB098-3F18-4258-B84C-07D5F714B1E1}" type="presOf" srcId="{43BCAB66-0D4F-424D-B0C3-4BD7816D389E}" destId="{85AEB2D0-88DB-4EDF-B51B-3D1F8F7225FB}" srcOrd="1" destOrd="0" presId="urn:microsoft.com/office/officeart/2005/8/layout/radial5"/>
    <dgm:cxn modelId="{26C045EC-9530-487D-9AEF-B2EB33566151}" type="presOf" srcId="{43BCAB66-0D4F-424D-B0C3-4BD7816D389E}" destId="{E257F2EF-E48A-440C-A501-D86D7F6EDC73}" srcOrd="0" destOrd="0" presId="urn:microsoft.com/office/officeart/2005/8/layout/radial5"/>
    <dgm:cxn modelId="{24F12B3A-2E69-4649-895D-6C823492A5E3}" type="presOf" srcId="{D89E48AF-9E75-44C2-8933-9CACB8E00285}" destId="{8A3F80ED-FA8A-4FF8-AC61-9221EEDFDCE5}" srcOrd="0" destOrd="0" presId="urn:microsoft.com/office/officeart/2005/8/layout/radial5"/>
    <dgm:cxn modelId="{32D35825-1DC7-475F-999A-A7245D98FD0B}" srcId="{1DAF39CE-BF39-4164-90BE-154E2B01DD43}" destId="{3B2E6149-AD54-462E-8AB8-900F0EAC5391}" srcOrd="2" destOrd="0" parTransId="{CCD01F55-39DB-427A-BB2D-53EF19EFE854}" sibTransId="{2D020693-A401-46F4-8942-CB9BE58C4BC7}"/>
    <dgm:cxn modelId="{108339C4-8067-438D-822F-475BD888B052}" srcId="{5ADF7AE1-1EC0-46A2-AE7F-CCF74BDDD541}" destId="{83F8F014-FFF0-4A1A-8AFF-1501585EAD78}" srcOrd="3" destOrd="0" parTransId="{44336E9E-4D3D-4EAF-9DC6-941654900B26}" sibTransId="{2133929F-F5BC-43AD-B0F6-27645445B922}"/>
    <dgm:cxn modelId="{E20D8A3C-2DA8-4078-9544-4E933BAF1409}" type="presOf" srcId="{56C7DC8F-E260-4BE8-BCFC-2A86203D82D3}" destId="{235AD914-3623-499D-B9FE-77315E8C45AB}" srcOrd="1" destOrd="0" presId="urn:microsoft.com/office/officeart/2005/8/layout/radial5"/>
    <dgm:cxn modelId="{F116BD75-64A4-4A6C-B29B-4E89C8CE95B3}" type="presOf" srcId="{56C7DC8F-E260-4BE8-BCFC-2A86203D82D3}" destId="{7EFDEFAB-1900-492B-A4EA-265C838B2548}" srcOrd="0" destOrd="0" presId="urn:microsoft.com/office/officeart/2005/8/layout/radial5"/>
    <dgm:cxn modelId="{C7BEDE26-2CE1-4F2C-BBBC-5CAB756972F7}" type="presOf" srcId="{83F8F014-FFF0-4A1A-8AFF-1501585EAD78}" destId="{C058C660-D5E3-4886-8767-1CB46D01A609}" srcOrd="0" destOrd="0" presId="urn:microsoft.com/office/officeart/2005/8/layout/radial5"/>
    <dgm:cxn modelId="{FD2988A4-E775-4969-8B8C-96D7504C6EFA}" type="presOf" srcId="{14902CC0-3269-4D39-B04B-0602635C9815}" destId="{73CFCBDF-0FF3-4471-9DFB-A397151311F6}" srcOrd="0" destOrd="0" presId="urn:microsoft.com/office/officeart/2005/8/layout/radial5"/>
    <dgm:cxn modelId="{A6DD93C3-F961-4B64-9BE5-EBB874A1CA48}" srcId="{5ADF7AE1-1EC0-46A2-AE7F-CCF74BDDD541}" destId="{4BC85891-218D-4441-95BE-878A7A013292}" srcOrd="4" destOrd="0" parTransId="{43BCAB66-0D4F-424D-B0C3-4BD7816D389E}" sibTransId="{08ED07E7-3F25-44CE-86CE-56BA35E46801}"/>
    <dgm:cxn modelId="{183DB16A-8416-4F1E-982E-E446C95717A1}" srcId="{1DAF39CE-BF39-4164-90BE-154E2B01DD43}" destId="{5ADF7AE1-1EC0-46A2-AE7F-CCF74BDDD541}" srcOrd="0" destOrd="0" parTransId="{3061A758-D572-458B-A876-FE6855608E12}" sibTransId="{9A25D8E5-64B1-4D10-BB39-B83EC419138D}"/>
    <dgm:cxn modelId="{70B27B14-2593-4612-9826-6A7D1404F7C3}" srcId="{5ADF7AE1-1EC0-46A2-AE7F-CCF74BDDD541}" destId="{14902CC0-3269-4D39-B04B-0602635C9815}" srcOrd="2" destOrd="0" parTransId="{3E0436FD-7DDB-4A33-8B58-517AC97BFC22}" sibTransId="{E8D49EC6-098D-4ED1-8177-56A2BDF8A388}"/>
    <dgm:cxn modelId="{EC8A6434-D628-46EA-8977-911484AB1F87}" type="presOf" srcId="{ACA858FC-3A38-4245-8505-335C5801A74C}" destId="{89CB19AD-82E6-4B5E-A03E-50B04AB39520}" srcOrd="0" destOrd="0" presId="urn:microsoft.com/office/officeart/2005/8/layout/radial5"/>
    <dgm:cxn modelId="{2F6EBF84-FABD-4C61-9B1A-992F3B88A5FC}" type="presOf" srcId="{44336E9E-4D3D-4EAF-9DC6-941654900B26}" destId="{B200B21F-664C-40E9-A680-DFFD5CB1F3A3}" srcOrd="0" destOrd="0" presId="urn:microsoft.com/office/officeart/2005/8/layout/radial5"/>
    <dgm:cxn modelId="{378B3D24-A0CA-4418-A3B3-4873B59BC0DF}" type="presOf" srcId="{3E0436FD-7DDB-4A33-8B58-517AC97BFC22}" destId="{13D97242-EF97-480D-9F42-4F447B39E866}" srcOrd="0" destOrd="0" presId="urn:microsoft.com/office/officeart/2005/8/layout/radial5"/>
    <dgm:cxn modelId="{3886CE0B-E88D-4541-AEC1-50A75EF5149C}" type="presOf" srcId="{44336E9E-4D3D-4EAF-9DC6-941654900B26}" destId="{ABFAC0C4-1576-4A1A-BAB7-943E021A669B}" srcOrd="1" destOrd="0" presId="urn:microsoft.com/office/officeart/2005/8/layout/radial5"/>
    <dgm:cxn modelId="{73A04EA6-454A-4DF2-91C6-1AA47B147589}" type="presOf" srcId="{697EC3DB-66B8-483B-9DF6-9100884FA435}" destId="{106F5068-3136-49E3-99AA-9D942E5D7A43}" srcOrd="0" destOrd="0" presId="urn:microsoft.com/office/officeart/2005/8/layout/radial5"/>
    <dgm:cxn modelId="{F0208499-6E4D-4F1A-9A48-3D14D3AF0C43}" type="presOf" srcId="{ACA858FC-3A38-4245-8505-335C5801A74C}" destId="{C142291A-B718-4197-B04F-34DBF5124EC6}" srcOrd="1" destOrd="0" presId="urn:microsoft.com/office/officeart/2005/8/layout/radial5"/>
    <dgm:cxn modelId="{884C504A-B8FD-4B86-A711-D1684509DD1B}" type="presOf" srcId="{1DAF39CE-BF39-4164-90BE-154E2B01DD43}" destId="{0F7D1547-C751-4651-A169-861EB88110DC}" srcOrd="0" destOrd="0" presId="urn:microsoft.com/office/officeart/2005/8/layout/radial5"/>
    <dgm:cxn modelId="{751FD3EC-5013-4426-9B50-A55064FA294A}" type="presOf" srcId="{5ADF7AE1-1EC0-46A2-AE7F-CCF74BDDD541}" destId="{F97C4D9F-344A-4F72-9D90-606BA1E5355A}" srcOrd="0" destOrd="0" presId="urn:microsoft.com/office/officeart/2005/8/layout/radial5"/>
    <dgm:cxn modelId="{929373CB-98FB-42BB-AE4B-771B8D1B4DD3}" type="presOf" srcId="{3E0436FD-7DDB-4A33-8B58-517AC97BFC22}" destId="{4B3A4D1E-17EE-49E1-85C6-ED5397A1B887}" srcOrd="1" destOrd="0" presId="urn:microsoft.com/office/officeart/2005/8/layout/radial5"/>
    <dgm:cxn modelId="{051BEA21-D7BA-43B6-A8E0-1CA2098A4008}" type="presParOf" srcId="{0F7D1547-C751-4651-A169-861EB88110DC}" destId="{F97C4D9F-344A-4F72-9D90-606BA1E5355A}" srcOrd="0" destOrd="0" presId="urn:microsoft.com/office/officeart/2005/8/layout/radial5"/>
    <dgm:cxn modelId="{A66CC6B9-477B-4492-B58F-53C897BB9455}" type="presParOf" srcId="{0F7D1547-C751-4651-A169-861EB88110DC}" destId="{89CB19AD-82E6-4B5E-A03E-50B04AB39520}" srcOrd="1" destOrd="0" presId="urn:microsoft.com/office/officeart/2005/8/layout/radial5"/>
    <dgm:cxn modelId="{78999D62-5FDA-483F-953E-64109AEBCBAC}" type="presParOf" srcId="{89CB19AD-82E6-4B5E-A03E-50B04AB39520}" destId="{C142291A-B718-4197-B04F-34DBF5124EC6}" srcOrd="0" destOrd="0" presId="urn:microsoft.com/office/officeart/2005/8/layout/radial5"/>
    <dgm:cxn modelId="{A6EF9D1E-F4D3-489B-903D-56625CCEB3A4}" type="presParOf" srcId="{0F7D1547-C751-4651-A169-861EB88110DC}" destId="{8A3F80ED-FA8A-4FF8-AC61-9221EEDFDCE5}" srcOrd="2" destOrd="0" presId="urn:microsoft.com/office/officeart/2005/8/layout/radial5"/>
    <dgm:cxn modelId="{8675D455-138D-4960-BA83-59FDDECA3B31}" type="presParOf" srcId="{0F7D1547-C751-4651-A169-861EB88110DC}" destId="{7EFDEFAB-1900-492B-A4EA-265C838B2548}" srcOrd="3" destOrd="0" presId="urn:microsoft.com/office/officeart/2005/8/layout/radial5"/>
    <dgm:cxn modelId="{65CC19CE-3F73-4676-BE85-7BB0A85C07BA}" type="presParOf" srcId="{7EFDEFAB-1900-492B-A4EA-265C838B2548}" destId="{235AD914-3623-499D-B9FE-77315E8C45AB}" srcOrd="0" destOrd="0" presId="urn:microsoft.com/office/officeart/2005/8/layout/radial5"/>
    <dgm:cxn modelId="{D0351438-CF9F-4C01-858A-DDF360AB761F}" type="presParOf" srcId="{0F7D1547-C751-4651-A169-861EB88110DC}" destId="{106F5068-3136-49E3-99AA-9D942E5D7A43}" srcOrd="4" destOrd="0" presId="urn:microsoft.com/office/officeart/2005/8/layout/radial5"/>
    <dgm:cxn modelId="{8B5D7FB9-7614-4697-9E28-820837409094}" type="presParOf" srcId="{0F7D1547-C751-4651-A169-861EB88110DC}" destId="{13D97242-EF97-480D-9F42-4F447B39E866}" srcOrd="5" destOrd="0" presId="urn:microsoft.com/office/officeart/2005/8/layout/radial5"/>
    <dgm:cxn modelId="{EF8676A4-5EE7-4B27-B516-D8A63ADB74DE}" type="presParOf" srcId="{13D97242-EF97-480D-9F42-4F447B39E866}" destId="{4B3A4D1E-17EE-49E1-85C6-ED5397A1B887}" srcOrd="0" destOrd="0" presId="urn:microsoft.com/office/officeart/2005/8/layout/radial5"/>
    <dgm:cxn modelId="{FE4C1A62-AE57-4502-9176-F320011F9AA4}" type="presParOf" srcId="{0F7D1547-C751-4651-A169-861EB88110DC}" destId="{73CFCBDF-0FF3-4471-9DFB-A397151311F6}" srcOrd="6" destOrd="0" presId="urn:microsoft.com/office/officeart/2005/8/layout/radial5"/>
    <dgm:cxn modelId="{8DD49101-A17C-4611-A602-5A06967BD7B8}" type="presParOf" srcId="{0F7D1547-C751-4651-A169-861EB88110DC}" destId="{B200B21F-664C-40E9-A680-DFFD5CB1F3A3}" srcOrd="7" destOrd="0" presId="urn:microsoft.com/office/officeart/2005/8/layout/radial5"/>
    <dgm:cxn modelId="{613CC0A3-3942-414F-B40C-CF488AB9A7A5}" type="presParOf" srcId="{B200B21F-664C-40E9-A680-DFFD5CB1F3A3}" destId="{ABFAC0C4-1576-4A1A-BAB7-943E021A669B}" srcOrd="0" destOrd="0" presId="urn:microsoft.com/office/officeart/2005/8/layout/radial5"/>
    <dgm:cxn modelId="{3DB41FF2-7BBF-4492-AEE2-05551FE5CE28}" type="presParOf" srcId="{0F7D1547-C751-4651-A169-861EB88110DC}" destId="{C058C660-D5E3-4886-8767-1CB46D01A609}" srcOrd="8" destOrd="0" presId="urn:microsoft.com/office/officeart/2005/8/layout/radial5"/>
    <dgm:cxn modelId="{C645C8C5-D042-45A9-BCAA-0EC9455A2288}" type="presParOf" srcId="{0F7D1547-C751-4651-A169-861EB88110DC}" destId="{E257F2EF-E48A-440C-A501-D86D7F6EDC73}" srcOrd="9" destOrd="0" presId="urn:microsoft.com/office/officeart/2005/8/layout/radial5"/>
    <dgm:cxn modelId="{225222B6-F613-4D25-8ABB-905081E98251}" type="presParOf" srcId="{E257F2EF-E48A-440C-A501-D86D7F6EDC73}" destId="{85AEB2D0-88DB-4EDF-B51B-3D1F8F7225FB}" srcOrd="0" destOrd="0" presId="urn:microsoft.com/office/officeart/2005/8/layout/radial5"/>
    <dgm:cxn modelId="{DB1A8D64-962E-4B20-A946-6DDA9E7FA9CC}" type="presParOf" srcId="{0F7D1547-C751-4651-A169-861EB88110DC}" destId="{9DA49164-D5F6-4426-A76F-140860E00475}" srcOrd="10" destOrd="0" presId="urn:microsoft.com/office/officeart/2005/8/layout/radial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ACFAFE-6BE0-4E05-9980-6290D792635C}">
      <dsp:nvSpPr>
        <dsp:cNvPr id="0" name=""/>
        <dsp:cNvSpPr/>
      </dsp:nvSpPr>
      <dsp:spPr>
        <a:xfrm>
          <a:off x="2677287" y="-128701"/>
          <a:ext cx="1997089" cy="1352534"/>
        </a:xfrm>
        <a:prstGeom prst="roundRect">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Инструктаж по охране труда</a:t>
          </a:r>
          <a:endParaRPr lang="ru-RU" sz="1800" kern="1200" dirty="0">
            <a:latin typeface="Times New Roman" pitchFamily="18" charset="0"/>
            <a:cs typeface="Times New Roman" pitchFamily="18" charset="0"/>
          </a:endParaRPr>
        </a:p>
      </dsp:txBody>
      <dsp:txXfrm>
        <a:off x="2743312" y="-62676"/>
        <a:ext cx="1865039" cy="1220484"/>
      </dsp:txXfrm>
    </dsp:sp>
    <dsp:sp modelId="{BEF0F1DA-6873-40E4-A2FF-4D0F4CDC3FFE}">
      <dsp:nvSpPr>
        <dsp:cNvPr id="0" name=""/>
        <dsp:cNvSpPr/>
      </dsp:nvSpPr>
      <dsp:spPr>
        <a:xfrm>
          <a:off x="1839461" y="688938"/>
          <a:ext cx="4359455" cy="4359455"/>
        </a:xfrm>
        <a:custGeom>
          <a:avLst/>
          <a:gdLst/>
          <a:ahLst/>
          <a:cxnLst/>
          <a:rect l="0" t="0" r="0" b="0"/>
          <a:pathLst>
            <a:path>
              <a:moveTo>
                <a:pt x="2842329" y="103150"/>
              </a:moveTo>
              <a:arcTo wR="2179727" hR="2179727" stAng="17261822" swAng="120876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FF55D683-EAE6-4D53-8575-D12EE6ED7E03}">
      <dsp:nvSpPr>
        <dsp:cNvPr id="0" name=""/>
        <dsp:cNvSpPr/>
      </dsp:nvSpPr>
      <dsp:spPr>
        <a:xfrm>
          <a:off x="4608520" y="1152130"/>
          <a:ext cx="2627219" cy="2091215"/>
        </a:xfrm>
        <a:prstGeom prst="roundRect">
          <a:avLst/>
        </a:prstGeom>
        <a:solidFill>
          <a:schemeClr val="accent3">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Подготовка по вопросам охраны труда в обучающих организациях, аккредитованных в установленном порядке</a:t>
          </a:r>
          <a:endParaRPr lang="ru-RU" sz="1800" kern="1200" dirty="0">
            <a:latin typeface="Times New Roman" pitchFamily="18" charset="0"/>
            <a:cs typeface="Times New Roman" pitchFamily="18" charset="0"/>
          </a:endParaRPr>
        </a:p>
      </dsp:txBody>
      <dsp:txXfrm>
        <a:off x="4710605" y="1254215"/>
        <a:ext cx="2423049" cy="1887045"/>
      </dsp:txXfrm>
    </dsp:sp>
    <dsp:sp modelId="{DAA2F8B1-4158-487F-AE72-722C3682F88E}">
      <dsp:nvSpPr>
        <dsp:cNvPr id="0" name=""/>
        <dsp:cNvSpPr/>
      </dsp:nvSpPr>
      <dsp:spPr>
        <a:xfrm>
          <a:off x="1754032" y="177559"/>
          <a:ext cx="4359455" cy="4359455"/>
        </a:xfrm>
        <a:custGeom>
          <a:avLst/>
          <a:gdLst/>
          <a:ahLst/>
          <a:cxnLst/>
          <a:rect l="0" t="0" r="0" b="0"/>
          <a:pathLst>
            <a:path>
              <a:moveTo>
                <a:pt x="4168635" y="3071612"/>
              </a:moveTo>
              <a:arcTo wR="2179727" hR="2179727" stAng="1449172" swAng="989875"/>
            </a:path>
          </a:pathLst>
        </a:custGeom>
        <a:noFill/>
        <a:ln w="9525" cap="flat" cmpd="sng" algn="ctr">
          <a:solidFill>
            <a:schemeClr val="accent3">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0CCF26C-A8B7-40FD-923D-8AB96E8760F5}">
      <dsp:nvSpPr>
        <dsp:cNvPr id="0" name=""/>
        <dsp:cNvSpPr/>
      </dsp:nvSpPr>
      <dsp:spPr>
        <a:xfrm>
          <a:off x="3932382" y="3782099"/>
          <a:ext cx="2049323" cy="1417262"/>
        </a:xfrm>
        <a:prstGeom prst="roundRect">
          <a:avLst/>
        </a:prstGeom>
        <a:solidFill>
          <a:schemeClr val="accent4">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Подготовка по вопросам охраны труда у работодателя</a:t>
          </a:r>
          <a:endParaRPr lang="ru-RU" sz="1800" kern="1200" dirty="0">
            <a:latin typeface="Times New Roman" pitchFamily="18" charset="0"/>
            <a:cs typeface="Times New Roman" pitchFamily="18" charset="0"/>
          </a:endParaRPr>
        </a:p>
      </dsp:txBody>
      <dsp:txXfrm>
        <a:off x="4001567" y="3851284"/>
        <a:ext cx="1910953" cy="1278892"/>
      </dsp:txXfrm>
    </dsp:sp>
    <dsp:sp modelId="{2E80BDFC-D69D-4ACE-A4BF-987DEB8E2CD8}">
      <dsp:nvSpPr>
        <dsp:cNvPr id="0" name=""/>
        <dsp:cNvSpPr/>
      </dsp:nvSpPr>
      <dsp:spPr>
        <a:xfrm>
          <a:off x="1496104" y="547565"/>
          <a:ext cx="4359455" cy="4359455"/>
        </a:xfrm>
        <a:custGeom>
          <a:avLst/>
          <a:gdLst/>
          <a:ahLst/>
          <a:cxnLst/>
          <a:rect l="0" t="0" r="0" b="0"/>
          <a:pathLst>
            <a:path>
              <a:moveTo>
                <a:pt x="2434122" y="4344559"/>
              </a:moveTo>
              <a:arcTo wR="2179727" hR="2179727" stAng="4997867" swAng="335667"/>
            </a:path>
          </a:pathLst>
        </a:custGeom>
        <a:noFill/>
        <a:ln w="9525" cap="flat" cmpd="sng" algn="ctr">
          <a:solidFill>
            <a:schemeClr val="accent4">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4A169E9-0378-4107-963D-56381D22CFD2}">
      <dsp:nvSpPr>
        <dsp:cNvPr id="0" name=""/>
        <dsp:cNvSpPr/>
      </dsp:nvSpPr>
      <dsp:spPr>
        <a:xfrm>
          <a:off x="1073438" y="3740191"/>
          <a:ext cx="2642364" cy="1501077"/>
        </a:xfrm>
        <a:prstGeom prst="roundRect">
          <a:avLst/>
        </a:prstGeom>
        <a:solidFill>
          <a:schemeClr val="accent5">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Подготовка по вопросам оказания первой помощи пострадавшим</a:t>
          </a:r>
          <a:endParaRPr lang="ru-RU" sz="1800" kern="1200" dirty="0">
            <a:latin typeface="Times New Roman" pitchFamily="18" charset="0"/>
            <a:cs typeface="Times New Roman" pitchFamily="18" charset="0"/>
          </a:endParaRPr>
        </a:p>
      </dsp:txBody>
      <dsp:txXfrm>
        <a:off x="1146715" y="3813468"/>
        <a:ext cx="2495810" cy="1354523"/>
      </dsp:txXfrm>
    </dsp:sp>
    <dsp:sp modelId="{1AB098E5-D87A-4C40-B903-B2E858EA2FEE}">
      <dsp:nvSpPr>
        <dsp:cNvPr id="0" name=""/>
        <dsp:cNvSpPr/>
      </dsp:nvSpPr>
      <dsp:spPr>
        <a:xfrm>
          <a:off x="1496104" y="547565"/>
          <a:ext cx="4359455" cy="4359455"/>
        </a:xfrm>
        <a:custGeom>
          <a:avLst/>
          <a:gdLst/>
          <a:ahLst/>
          <a:cxnLst/>
          <a:rect l="0" t="0" r="0" b="0"/>
          <a:pathLst>
            <a:path>
              <a:moveTo>
                <a:pt x="245131" y="3183994"/>
              </a:moveTo>
              <a:arcTo wR="2179727" hR="2179727" stAng="9153945" swAng="1517848"/>
            </a:path>
          </a:pathLst>
        </a:custGeom>
        <a:noFill/>
        <a:ln w="9525" cap="flat" cmpd="sng" algn="ctr">
          <a:solidFill>
            <a:schemeClr val="accent5">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AAB51156-79EC-41AC-B5FC-32E6AA2E6C8F}">
      <dsp:nvSpPr>
        <dsp:cNvPr id="0" name=""/>
        <dsp:cNvSpPr/>
      </dsp:nvSpPr>
      <dsp:spPr>
        <a:xfrm>
          <a:off x="570360" y="1308605"/>
          <a:ext cx="2064854" cy="1490229"/>
        </a:xfrm>
        <a:prstGeom prst="roundRect">
          <a:avLst/>
        </a:prstGeom>
        <a:solidFill>
          <a:schemeClr val="accent6">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Стажировка на рабочем месте</a:t>
          </a:r>
          <a:endParaRPr lang="ru-RU" sz="1800" kern="1200" dirty="0">
            <a:latin typeface="Times New Roman" pitchFamily="18" charset="0"/>
            <a:cs typeface="Times New Roman" pitchFamily="18" charset="0"/>
          </a:endParaRPr>
        </a:p>
      </dsp:txBody>
      <dsp:txXfrm>
        <a:off x="643107" y="1381352"/>
        <a:ext cx="1919360" cy="1344735"/>
      </dsp:txXfrm>
    </dsp:sp>
    <dsp:sp modelId="{52E2CA7A-4EE3-44FC-8340-E065CAB185C4}">
      <dsp:nvSpPr>
        <dsp:cNvPr id="0" name=""/>
        <dsp:cNvSpPr/>
      </dsp:nvSpPr>
      <dsp:spPr>
        <a:xfrm>
          <a:off x="1496104" y="547565"/>
          <a:ext cx="4359455" cy="4359455"/>
        </a:xfrm>
        <a:custGeom>
          <a:avLst/>
          <a:gdLst/>
          <a:ahLst/>
          <a:cxnLst/>
          <a:rect l="0" t="0" r="0" b="0"/>
          <a:pathLst>
            <a:path>
              <a:moveTo>
                <a:pt x="530332" y="754698"/>
              </a:moveTo>
              <a:arcTo wR="2179727" hR="2179727" stAng="13249563" swAng="1301347"/>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53B6C-3196-4687-91D4-5E41EF65AAC7}">
      <dsp:nvSpPr>
        <dsp:cNvPr id="0" name=""/>
        <dsp:cNvSpPr/>
      </dsp:nvSpPr>
      <dsp:spPr>
        <a:xfrm>
          <a:off x="0" y="720080"/>
          <a:ext cx="8424936" cy="529200"/>
        </a:xfrm>
        <a:prstGeom prst="rect">
          <a:avLst/>
        </a:prstGeom>
        <a:solidFill>
          <a:schemeClr val="accent3">
            <a:lumMod val="20000"/>
            <a:lumOff val="80000"/>
            <a:alpha val="90000"/>
          </a:schemeClr>
        </a:solidFill>
        <a:ln w="285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8CF363D9-F0E0-409A-A4F6-4953B4EDFB57}">
      <dsp:nvSpPr>
        <dsp:cNvPr id="0" name=""/>
        <dsp:cNvSpPr/>
      </dsp:nvSpPr>
      <dsp:spPr>
        <a:xfrm>
          <a:off x="432047" y="144016"/>
          <a:ext cx="7625645" cy="919434"/>
        </a:xfrm>
        <a:prstGeom prst="roundRect">
          <a:avLst/>
        </a:prstGeom>
        <a:solidFill>
          <a:srgbClr val="CED5E8"/>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622300" rtl="0">
            <a:lnSpc>
              <a:spcPct val="90000"/>
            </a:lnSpc>
            <a:spcBef>
              <a:spcPct val="0"/>
            </a:spcBef>
            <a:spcAft>
              <a:spcPct val="35000"/>
            </a:spcAft>
          </a:pPr>
          <a:r>
            <a:rPr kumimoji="0" lang="ru-RU" sz="1400" b="0" i="0" u="none" strike="noStrike" kern="1200" cap="none" normalizeH="0" baseline="0" dirty="0" smtClean="0">
              <a:ln/>
              <a:solidFill>
                <a:schemeClr val="tx1"/>
              </a:solidFill>
              <a:effectLst/>
              <a:latin typeface="Arial" pitchFamily="34" charset="0"/>
              <a:ea typeface="Times New Roman" pitchFamily="18" charset="0"/>
              <a:cs typeface="Arial" pitchFamily="34" charset="0"/>
            </a:rPr>
            <a:t>государственные нормативные требования охраны труда и обеспечения безопасных условий труда работников, содержащиеся в федеральных законах и иных нормативных правовых актах Российской Федерации и нормативных актах субъекта Российской Федерации</a:t>
          </a:r>
          <a:endParaRPr lang="ru-RU" sz="1400" kern="1200" dirty="0">
            <a:solidFill>
              <a:schemeClr val="tx1"/>
            </a:solidFill>
          </a:endParaRPr>
        </a:p>
      </dsp:txBody>
      <dsp:txXfrm>
        <a:off x="476930" y="188899"/>
        <a:ext cx="7535879" cy="829668"/>
      </dsp:txXfrm>
    </dsp:sp>
    <dsp:sp modelId="{6B6C8286-1D38-4DC1-B868-6A31250202AC}">
      <dsp:nvSpPr>
        <dsp:cNvPr id="0" name=""/>
        <dsp:cNvSpPr/>
      </dsp:nvSpPr>
      <dsp:spPr>
        <a:xfrm>
          <a:off x="0" y="1679865"/>
          <a:ext cx="8424936" cy="529200"/>
        </a:xfrm>
        <a:prstGeom prst="rect">
          <a:avLst/>
        </a:prstGeom>
        <a:solidFill>
          <a:schemeClr val="accent3">
            <a:lumMod val="20000"/>
            <a:lumOff val="80000"/>
            <a:alpha val="90000"/>
          </a:schemeClr>
        </a:solidFill>
        <a:ln w="285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3221FCC8-3267-45A8-A777-B51D4FAFFA03}">
      <dsp:nvSpPr>
        <dsp:cNvPr id="0" name=""/>
        <dsp:cNvSpPr/>
      </dsp:nvSpPr>
      <dsp:spPr>
        <a:xfrm>
          <a:off x="421246" y="1369905"/>
          <a:ext cx="5897455" cy="619920"/>
        </a:xfrm>
        <a:prstGeom prst="roundRect">
          <a:avLst/>
        </a:prstGeom>
        <a:solidFill>
          <a:srgbClr val="CED5E8"/>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622300" rtl="0">
            <a:lnSpc>
              <a:spcPct val="90000"/>
            </a:lnSpc>
            <a:spcBef>
              <a:spcPct val="0"/>
            </a:spcBef>
            <a:spcAft>
              <a:spcPct val="35000"/>
            </a:spcAft>
          </a:pPr>
          <a:r>
            <a:rPr kumimoji="0" lang="ru-RU" sz="1400" b="0" i="0" u="none" strike="noStrike" kern="1200" cap="none" normalizeH="0" baseline="0" dirty="0" smtClean="0">
              <a:ln/>
              <a:solidFill>
                <a:schemeClr val="tx1"/>
              </a:solidFill>
              <a:effectLst/>
              <a:latin typeface="Arial" pitchFamily="34" charset="0"/>
              <a:ea typeface="Times New Roman" pitchFamily="18" charset="0"/>
              <a:cs typeface="Arial" pitchFamily="34" charset="0"/>
            </a:rPr>
            <a:t>обязанности работодателя в области охраны труда</a:t>
          </a:r>
          <a:endParaRPr kumimoji="0" lang="ru-RU" sz="1400" b="0" i="0" u="none" strike="noStrike" kern="1200" cap="none" normalizeH="0" baseline="0" dirty="0">
            <a:ln/>
            <a:solidFill>
              <a:schemeClr val="tx1"/>
            </a:solidFill>
            <a:effectLst/>
            <a:latin typeface="Arial" pitchFamily="34" charset="0"/>
            <a:ea typeface="Times New Roman" pitchFamily="18" charset="0"/>
            <a:cs typeface="Arial" pitchFamily="34" charset="0"/>
          </a:endParaRPr>
        </a:p>
      </dsp:txBody>
      <dsp:txXfrm>
        <a:off x="451508" y="1400167"/>
        <a:ext cx="5836931" cy="559396"/>
      </dsp:txXfrm>
    </dsp:sp>
    <dsp:sp modelId="{DFAEA97C-7061-4C06-831E-8EDCA254580A}">
      <dsp:nvSpPr>
        <dsp:cNvPr id="0" name=""/>
        <dsp:cNvSpPr/>
      </dsp:nvSpPr>
      <dsp:spPr>
        <a:xfrm>
          <a:off x="0" y="2664296"/>
          <a:ext cx="8424936" cy="529200"/>
        </a:xfrm>
        <a:prstGeom prst="rect">
          <a:avLst/>
        </a:prstGeom>
        <a:solidFill>
          <a:schemeClr val="accent3">
            <a:lumMod val="20000"/>
            <a:lumOff val="80000"/>
            <a:alpha val="90000"/>
          </a:schemeClr>
        </a:solidFill>
        <a:ln w="285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AE8C3697-A4D9-4B3C-B4AA-C606BDB2005A}">
      <dsp:nvSpPr>
        <dsp:cNvPr id="0" name=""/>
        <dsp:cNvSpPr/>
      </dsp:nvSpPr>
      <dsp:spPr>
        <a:xfrm>
          <a:off x="421246" y="2322465"/>
          <a:ext cx="5897455" cy="619920"/>
        </a:xfrm>
        <a:prstGeom prst="roundRect">
          <a:avLst/>
        </a:prstGeom>
        <a:solidFill>
          <a:srgbClr val="CED5E8"/>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622300" rtl="0">
            <a:lnSpc>
              <a:spcPct val="90000"/>
            </a:lnSpc>
            <a:spcBef>
              <a:spcPct val="0"/>
            </a:spcBef>
            <a:spcAft>
              <a:spcPct val="35000"/>
            </a:spcAft>
          </a:pPr>
          <a:r>
            <a:rPr kumimoji="0" lang="ru-RU" sz="1400" b="0" i="0" u="none" strike="noStrike" kern="1200" cap="none" normalizeH="0" baseline="0" dirty="0" smtClean="0">
              <a:ln/>
              <a:solidFill>
                <a:schemeClr val="tx1"/>
              </a:solidFill>
              <a:effectLst/>
              <a:latin typeface="Arial" pitchFamily="34" charset="0"/>
              <a:ea typeface="Times New Roman" pitchFamily="18" charset="0"/>
              <a:cs typeface="Arial" pitchFamily="34" charset="0"/>
            </a:rPr>
            <a:t>обязанности работника в области охраны труда </a:t>
          </a:r>
          <a:endParaRPr kumimoji="0" lang="ru-RU" sz="1400" b="0" i="0" u="none" strike="noStrike" kern="1200" cap="none" normalizeH="0" baseline="0" dirty="0">
            <a:ln/>
            <a:solidFill>
              <a:schemeClr val="tx1"/>
            </a:solidFill>
            <a:effectLst/>
            <a:latin typeface="Arial" pitchFamily="34" charset="0"/>
            <a:ea typeface="Times New Roman" pitchFamily="18" charset="0"/>
            <a:cs typeface="Arial" pitchFamily="34" charset="0"/>
          </a:endParaRPr>
        </a:p>
      </dsp:txBody>
      <dsp:txXfrm>
        <a:off x="451508" y="2352727"/>
        <a:ext cx="5836931" cy="559396"/>
      </dsp:txXfrm>
    </dsp:sp>
    <dsp:sp modelId="{5F76E304-929F-47DE-B11F-BB4D397AE07A}">
      <dsp:nvSpPr>
        <dsp:cNvPr id="0" name=""/>
        <dsp:cNvSpPr/>
      </dsp:nvSpPr>
      <dsp:spPr>
        <a:xfrm>
          <a:off x="0" y="3584985"/>
          <a:ext cx="8424936" cy="529200"/>
        </a:xfrm>
        <a:prstGeom prst="rect">
          <a:avLst/>
        </a:prstGeom>
        <a:solidFill>
          <a:schemeClr val="accent3">
            <a:lumMod val="20000"/>
            <a:lumOff val="80000"/>
            <a:alpha val="90000"/>
          </a:schemeClr>
        </a:solidFill>
        <a:ln w="285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1BA56DD4-4E80-40F0-ADEF-B6C75EA9528B}">
      <dsp:nvSpPr>
        <dsp:cNvPr id="0" name=""/>
        <dsp:cNvSpPr/>
      </dsp:nvSpPr>
      <dsp:spPr>
        <a:xfrm>
          <a:off x="421246" y="3275025"/>
          <a:ext cx="5897455" cy="619920"/>
        </a:xfrm>
        <a:prstGeom prst="roundRect">
          <a:avLst/>
        </a:prstGeom>
        <a:solidFill>
          <a:srgbClr val="CED5E8"/>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622300" rtl="0">
            <a:lnSpc>
              <a:spcPct val="90000"/>
            </a:lnSpc>
            <a:spcBef>
              <a:spcPct val="0"/>
            </a:spcBef>
            <a:spcAft>
              <a:spcPct val="35000"/>
            </a:spcAft>
          </a:pPr>
          <a:r>
            <a:rPr kumimoji="0" lang="ru-RU" sz="1400" b="0" i="0" u="none" strike="noStrike" kern="1200" cap="none" normalizeH="0" baseline="0" dirty="0" smtClean="0">
              <a:ln/>
              <a:solidFill>
                <a:schemeClr val="tx1"/>
              </a:solidFill>
              <a:effectLst/>
              <a:latin typeface="Arial" pitchFamily="34" charset="0"/>
              <a:ea typeface="Times New Roman" pitchFamily="18" charset="0"/>
              <a:cs typeface="Arial" pitchFamily="34" charset="0"/>
            </a:rPr>
            <a:t>ответственность за нарушение трудового законодательства и иных нормативных правовых актов, содержащих нормы трудового права</a:t>
          </a:r>
          <a:endParaRPr kumimoji="0" lang="ru-RU" sz="1400" b="0" i="0" u="none" strike="noStrike" kern="1200" cap="none" normalizeH="0" baseline="0" dirty="0">
            <a:ln/>
            <a:solidFill>
              <a:schemeClr val="tx1"/>
            </a:solidFill>
            <a:effectLst/>
            <a:latin typeface="Arial" pitchFamily="34" charset="0"/>
            <a:ea typeface="Times New Roman" pitchFamily="18" charset="0"/>
            <a:cs typeface="Arial" pitchFamily="34" charset="0"/>
          </a:endParaRPr>
        </a:p>
      </dsp:txBody>
      <dsp:txXfrm>
        <a:off x="451508" y="3305287"/>
        <a:ext cx="5836931" cy="559396"/>
      </dsp:txXfrm>
    </dsp:sp>
    <dsp:sp modelId="{0E85A299-CAD6-46F3-A587-BC7CA304386E}">
      <dsp:nvSpPr>
        <dsp:cNvPr id="0" name=""/>
        <dsp:cNvSpPr/>
      </dsp:nvSpPr>
      <dsp:spPr>
        <a:xfrm>
          <a:off x="0" y="4537545"/>
          <a:ext cx="8424936" cy="529200"/>
        </a:xfrm>
        <a:prstGeom prst="rect">
          <a:avLst/>
        </a:prstGeom>
        <a:solidFill>
          <a:schemeClr val="accent3">
            <a:lumMod val="20000"/>
            <a:lumOff val="80000"/>
            <a:alpha val="90000"/>
          </a:schemeClr>
        </a:solidFill>
        <a:ln w="28575" cap="flat" cmpd="sng" algn="ctr">
          <a:solidFill>
            <a:schemeClr val="accent3">
              <a:lumMod val="50000"/>
            </a:schemeClr>
          </a:solidFill>
          <a:prstDash val="solid"/>
        </a:ln>
        <a:effectLst/>
      </dsp:spPr>
      <dsp:style>
        <a:lnRef idx="2">
          <a:scrgbClr r="0" g="0" b="0"/>
        </a:lnRef>
        <a:fillRef idx="1">
          <a:scrgbClr r="0" g="0" b="0"/>
        </a:fillRef>
        <a:effectRef idx="0">
          <a:scrgbClr r="0" g="0" b="0"/>
        </a:effectRef>
        <a:fontRef idx="minor"/>
      </dsp:style>
    </dsp:sp>
    <dsp:sp modelId="{15C4226F-7AE3-4BD2-9CB2-34B0CDD43B3A}">
      <dsp:nvSpPr>
        <dsp:cNvPr id="0" name=""/>
        <dsp:cNvSpPr/>
      </dsp:nvSpPr>
      <dsp:spPr>
        <a:xfrm>
          <a:off x="421246" y="4227585"/>
          <a:ext cx="5897455" cy="619920"/>
        </a:xfrm>
        <a:prstGeom prst="roundRect">
          <a:avLst/>
        </a:prstGeom>
        <a:solidFill>
          <a:srgbClr val="CED5E8"/>
        </a:solidFill>
        <a:ln w="28575" cap="flat" cmpd="sng" algn="ctr">
          <a:solidFill>
            <a:srgbClr val="FFC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910" tIns="0" rIns="222910" bIns="0" numCol="1" spcCol="1270" anchor="ctr" anchorCtr="0">
          <a:noAutofit/>
        </a:bodyPr>
        <a:lstStyle/>
        <a:p>
          <a:pPr lvl="0" algn="l" defTabSz="622300" rtl="0">
            <a:lnSpc>
              <a:spcPct val="90000"/>
            </a:lnSpc>
            <a:spcBef>
              <a:spcPct val="0"/>
            </a:spcBef>
            <a:spcAft>
              <a:spcPct val="35000"/>
            </a:spcAft>
          </a:pPr>
          <a:r>
            <a:rPr kumimoji="0" lang="ru-RU" sz="1400" b="0" i="0" u="none" strike="noStrike" kern="1200" cap="none" normalizeH="0" baseline="0" dirty="0" smtClean="0">
              <a:ln/>
              <a:solidFill>
                <a:schemeClr val="tx1"/>
              </a:solidFill>
              <a:effectLst/>
              <a:latin typeface="Arial" pitchFamily="34" charset="0"/>
              <a:ea typeface="Times New Roman" pitchFamily="18" charset="0"/>
              <a:cs typeface="Arial" pitchFamily="34" charset="0"/>
            </a:rPr>
            <a:t>организация и проведение расследования несчастных случаев на производстве и профессиональных заболеваний</a:t>
          </a:r>
          <a:endParaRPr kumimoji="0" lang="ru-RU" sz="1400" b="0" i="0" u="none" strike="noStrike" kern="1200" cap="none" normalizeH="0" baseline="0" dirty="0">
            <a:ln/>
            <a:solidFill>
              <a:schemeClr val="tx1"/>
            </a:solidFill>
            <a:effectLst/>
            <a:latin typeface="Arial" pitchFamily="34" charset="0"/>
            <a:ea typeface="Times New Roman" pitchFamily="18" charset="0"/>
            <a:cs typeface="Arial" pitchFamily="34" charset="0"/>
          </a:endParaRPr>
        </a:p>
      </dsp:txBody>
      <dsp:txXfrm>
        <a:off x="451508" y="4257847"/>
        <a:ext cx="5836931"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1AAA-61BA-468B-8149-446C7EAE3DA6}">
      <dsp:nvSpPr>
        <dsp:cNvPr id="0" name=""/>
        <dsp:cNvSpPr/>
      </dsp:nvSpPr>
      <dsp:spPr>
        <a:xfrm>
          <a:off x="1722275" y="842"/>
          <a:ext cx="3747840" cy="1726506"/>
        </a:xfrm>
        <a:prstGeom prst="rightArrow">
          <a:avLst>
            <a:gd name="adj1" fmla="val 75000"/>
            <a:gd name="adj2" fmla="val 50000"/>
          </a:avLst>
        </a:prstGeom>
        <a:solidFill>
          <a:schemeClr val="accent2">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проводится со всеми принятыми на работу  и другими лицами, участвующими в производственной деятельности работодателя и находящимися на подконтрольной ему территории</a:t>
          </a:r>
          <a:endParaRPr lang="ru-RU" sz="1600" kern="1200" dirty="0">
            <a:latin typeface="Times New Roman" pitchFamily="18" charset="0"/>
            <a:cs typeface="Times New Roman" pitchFamily="18" charset="0"/>
          </a:endParaRPr>
        </a:p>
      </dsp:txBody>
      <dsp:txXfrm>
        <a:off x="1722275" y="216655"/>
        <a:ext cx="3100400" cy="1294880"/>
      </dsp:txXfrm>
    </dsp:sp>
    <dsp:sp modelId="{2AA8C00F-858C-43A6-A699-C4E0D6B418DE}">
      <dsp:nvSpPr>
        <dsp:cNvPr id="0" name=""/>
        <dsp:cNvSpPr/>
      </dsp:nvSpPr>
      <dsp:spPr>
        <a:xfrm>
          <a:off x="0" y="1687"/>
          <a:ext cx="1719783" cy="1723128"/>
        </a:xfrm>
        <a:prstGeom prst="roundRect">
          <a:avLst/>
        </a:prstGeom>
        <a:gradFill flip="none" rotWithShape="0">
          <a:gsLst>
            <a:gs pos="0">
              <a:schemeClr val="accent2">
                <a:shade val="80000"/>
                <a:hueOff val="0"/>
                <a:satOff val="0"/>
                <a:lumOff val="0"/>
                <a:shade val="30000"/>
                <a:satMod val="115000"/>
              </a:schemeClr>
            </a:gs>
            <a:gs pos="50000">
              <a:schemeClr val="accent2">
                <a:shade val="80000"/>
                <a:hueOff val="0"/>
                <a:satOff val="0"/>
                <a:lumOff val="0"/>
                <a:shade val="67500"/>
                <a:satMod val="115000"/>
              </a:schemeClr>
            </a:gs>
            <a:gs pos="100000">
              <a:schemeClr val="accent2">
                <a:shade val="80000"/>
                <a:hueOff val="0"/>
                <a:satOff val="0"/>
                <a:lumOff val="0"/>
                <a:shade val="100000"/>
                <a:satMod val="115000"/>
              </a:schemeClr>
            </a:gs>
          </a:gsLst>
          <a:path path="circle">
            <a:fillToRect l="50000" t="50000" r="50000" b="50000"/>
          </a:path>
          <a:tileRect/>
        </a:gra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Вводный инструктаж по охране труда</a:t>
          </a:r>
          <a:endParaRPr lang="ru-RU" sz="1800" kern="1200" dirty="0">
            <a:latin typeface="Times New Roman" pitchFamily="18" charset="0"/>
            <a:cs typeface="Times New Roman" pitchFamily="18" charset="0"/>
          </a:endParaRPr>
        </a:p>
      </dsp:txBody>
      <dsp:txXfrm>
        <a:off x="83953" y="85640"/>
        <a:ext cx="1551877" cy="15552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1AAA-61BA-468B-8149-446C7EAE3DA6}">
      <dsp:nvSpPr>
        <dsp:cNvPr id="0" name=""/>
        <dsp:cNvSpPr/>
      </dsp:nvSpPr>
      <dsp:spPr>
        <a:xfrm>
          <a:off x="1929814" y="0"/>
          <a:ext cx="2894721" cy="1440160"/>
        </a:xfrm>
        <a:prstGeom prst="rightArrow">
          <a:avLst>
            <a:gd name="adj1" fmla="val 75000"/>
            <a:gd name="adj2" fmla="val 50000"/>
          </a:avLst>
        </a:prstGeom>
        <a:solidFill>
          <a:schemeClr val="accent2">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endParaRPr lang="ru-RU" sz="1400" kern="1200" dirty="0" smtClean="0">
            <a:latin typeface="Times New Roman" pitchFamily="18" charset="0"/>
            <a:cs typeface="Times New Roman" pitchFamily="18" charset="0"/>
          </a:endParaRPr>
        </a:p>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с работниками, трудовая функция которых предусматривает работу с оборудованием </a:t>
          </a:r>
        </a:p>
      </dsp:txBody>
      <dsp:txXfrm>
        <a:off x="1929814" y="180020"/>
        <a:ext cx="2354661" cy="1080120"/>
      </dsp:txXfrm>
    </dsp:sp>
    <dsp:sp modelId="{2AA8C00F-858C-43A6-A699-C4E0D6B418DE}">
      <dsp:nvSpPr>
        <dsp:cNvPr id="0" name=""/>
        <dsp:cNvSpPr/>
      </dsp:nvSpPr>
      <dsp:spPr>
        <a:xfrm>
          <a:off x="0" y="0"/>
          <a:ext cx="1929814" cy="1440160"/>
        </a:xfrm>
        <a:prstGeom prst="roundRect">
          <a:avLst/>
        </a:prstGeom>
        <a:solidFill>
          <a:schemeClr val="accent2">
            <a:shade val="8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Инструктаж по охране труда на рабочем месте</a:t>
          </a:r>
          <a:endParaRPr lang="ru-RU" sz="1800" kern="1200" dirty="0">
            <a:latin typeface="Times New Roman" pitchFamily="18" charset="0"/>
            <a:cs typeface="Times New Roman" pitchFamily="18" charset="0"/>
          </a:endParaRPr>
        </a:p>
      </dsp:txBody>
      <dsp:txXfrm>
        <a:off x="70303" y="70303"/>
        <a:ext cx="1789208" cy="129955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5A1AAA-61BA-468B-8149-446C7EAE3DA6}">
      <dsp:nvSpPr>
        <dsp:cNvPr id="0" name=""/>
        <dsp:cNvSpPr/>
      </dsp:nvSpPr>
      <dsp:spPr>
        <a:xfrm>
          <a:off x="2275452" y="0"/>
          <a:ext cx="3413179" cy="1728192"/>
        </a:xfrm>
        <a:prstGeom prst="rightArrow">
          <a:avLst>
            <a:gd name="adj1" fmla="val 75000"/>
            <a:gd name="adj2" fmla="val 50000"/>
          </a:avLst>
        </a:prstGeom>
        <a:solidFill>
          <a:schemeClr val="accent2">
            <a:alpha val="90000"/>
            <a:tint val="4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latin typeface="Times New Roman" pitchFamily="18" charset="0"/>
              <a:cs typeface="Times New Roman" pitchFamily="18" charset="0"/>
            </a:rPr>
            <a:t>проводится перед выполнением работ, на которые требуется оформление наряда-допуска, а также при выполнении разовых работ</a:t>
          </a:r>
        </a:p>
      </dsp:txBody>
      <dsp:txXfrm>
        <a:off x="2275452" y="216024"/>
        <a:ext cx="2765107" cy="1296144"/>
      </dsp:txXfrm>
    </dsp:sp>
    <dsp:sp modelId="{2AA8C00F-858C-43A6-A699-C4E0D6B418DE}">
      <dsp:nvSpPr>
        <dsp:cNvPr id="0" name=""/>
        <dsp:cNvSpPr/>
      </dsp:nvSpPr>
      <dsp:spPr>
        <a:xfrm>
          <a:off x="0" y="0"/>
          <a:ext cx="2275452" cy="1728192"/>
        </a:xfrm>
        <a:prstGeom prst="roundRect">
          <a:avLst/>
        </a:prstGeom>
        <a:solidFill>
          <a:schemeClr val="accent2">
            <a:shade val="80000"/>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ru-RU" sz="1800" kern="1200" dirty="0" smtClean="0">
              <a:latin typeface="Times New Roman" pitchFamily="18" charset="0"/>
              <a:cs typeface="Times New Roman" pitchFamily="18" charset="0"/>
            </a:rPr>
            <a:t>Целевой инструктаж по охране труда</a:t>
          </a:r>
          <a:endParaRPr lang="ru-RU" sz="1800" kern="1200" dirty="0">
            <a:latin typeface="Times New Roman" pitchFamily="18" charset="0"/>
            <a:cs typeface="Times New Roman" pitchFamily="18" charset="0"/>
          </a:endParaRPr>
        </a:p>
      </dsp:txBody>
      <dsp:txXfrm>
        <a:off x="84363" y="84363"/>
        <a:ext cx="2106726" cy="155946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69130-6B27-45DA-BB50-BA8E963D84D0}">
      <dsp:nvSpPr>
        <dsp:cNvPr id="0" name=""/>
        <dsp:cNvSpPr/>
      </dsp:nvSpPr>
      <dsp:spPr>
        <a:xfrm>
          <a:off x="144012" y="72008"/>
          <a:ext cx="4403106" cy="437010"/>
        </a:xfrm>
        <a:prstGeom prst="rect">
          <a:avLst/>
        </a:prstGeom>
        <a:solidFill>
          <a:schemeClr val="accent2">
            <a:lumMod val="75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kern="1200" dirty="0" smtClean="0"/>
            <a:t>С кем проводится </a:t>
          </a:r>
          <a:endParaRPr lang="ru-RU" sz="1800" b="1" kern="1200" dirty="0"/>
        </a:p>
      </dsp:txBody>
      <dsp:txXfrm>
        <a:off x="144012" y="72008"/>
        <a:ext cx="4403106" cy="437010"/>
      </dsp:txXfrm>
    </dsp:sp>
    <dsp:sp modelId="{9FC78EEB-F7BB-4BF0-80AC-6511CB42C7CD}">
      <dsp:nvSpPr>
        <dsp:cNvPr id="0" name=""/>
        <dsp:cNvSpPr/>
      </dsp:nvSpPr>
      <dsp:spPr>
        <a:xfrm>
          <a:off x="152348" y="529334"/>
          <a:ext cx="4387175" cy="4825848"/>
        </a:xfrm>
        <a:prstGeom prst="rect">
          <a:avLst/>
        </a:prstGeom>
        <a:gradFill flip="none" rotWithShape="0">
          <a:gsLst>
            <a:gs pos="0">
              <a:srgbClr val="CED5E8">
                <a:shade val="30000"/>
                <a:satMod val="115000"/>
                <a:alpha val="38000"/>
              </a:srgbClr>
            </a:gs>
            <a:gs pos="50000">
              <a:srgbClr val="CED5E8">
                <a:shade val="67500"/>
                <a:satMod val="115000"/>
              </a:srgbClr>
            </a:gs>
            <a:gs pos="100000">
              <a:srgbClr val="CED5E8">
                <a:shade val="100000"/>
                <a:satMod val="115000"/>
              </a:srgbClr>
            </a:gs>
          </a:gsLst>
          <a:lin ang="16200000" scaled="1"/>
          <a:tileRect/>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со всеми принятыми на работу лицами</a:t>
          </a:r>
          <a:endParaRPr lang="ru-RU" sz="1600" kern="1200" dirty="0"/>
        </a:p>
        <a:p>
          <a:pPr marL="171450" lvl="1" indent="-171450" algn="l" defTabSz="711200">
            <a:lnSpc>
              <a:spcPct val="90000"/>
            </a:lnSpc>
            <a:spcBef>
              <a:spcPct val="0"/>
            </a:spcBef>
            <a:spcAft>
              <a:spcPct val="15000"/>
            </a:spcAft>
            <a:buChar char="••"/>
          </a:pPr>
          <a:r>
            <a:rPr lang="ru-RU" sz="1600" kern="1200" dirty="0" smtClean="0"/>
            <a:t>лицами, командированными на работу в организацию</a:t>
          </a:r>
          <a:endParaRPr lang="ru-RU" sz="1600" kern="1200" dirty="0"/>
        </a:p>
        <a:p>
          <a:pPr marL="171450" lvl="1" indent="-171450" algn="l" defTabSz="711200">
            <a:lnSpc>
              <a:spcPct val="90000"/>
            </a:lnSpc>
            <a:spcBef>
              <a:spcPct val="0"/>
            </a:spcBef>
            <a:spcAft>
              <a:spcPct val="15000"/>
            </a:spcAft>
            <a:buChar char="••"/>
          </a:pPr>
          <a:r>
            <a:rPr lang="ru-RU" sz="1600" kern="1200" dirty="0" smtClean="0"/>
            <a:t>лицами, выполняющими подрядные (субподрядные) работы на подконтрольной работодателю территории</a:t>
          </a:r>
          <a:endParaRPr lang="ru-RU" sz="1600" kern="1200" dirty="0"/>
        </a:p>
        <a:p>
          <a:pPr marL="171450" lvl="1" indent="-171450" algn="l" defTabSz="711200">
            <a:lnSpc>
              <a:spcPct val="90000"/>
            </a:lnSpc>
            <a:spcBef>
              <a:spcPct val="0"/>
            </a:spcBef>
            <a:spcAft>
              <a:spcPct val="15000"/>
            </a:spcAft>
            <a:buChar char="••"/>
          </a:pPr>
          <a:r>
            <a:rPr lang="ru-RU" sz="1600" kern="1200" dirty="0" smtClean="0"/>
            <a:t>с обучающимися, воспитанниками образовательных учреждений всех уровней, проходящими в организации производственную практику</a:t>
          </a:r>
          <a:endParaRPr lang="ru-RU" sz="1600" kern="1200" dirty="0"/>
        </a:p>
        <a:p>
          <a:pPr marL="171450" lvl="1" indent="-171450" algn="l" defTabSz="711200">
            <a:lnSpc>
              <a:spcPct val="90000"/>
            </a:lnSpc>
            <a:spcBef>
              <a:spcPct val="0"/>
            </a:spcBef>
            <a:spcAft>
              <a:spcPct val="15000"/>
            </a:spcAft>
            <a:buChar char="••"/>
          </a:pPr>
          <a:r>
            <a:rPr lang="ru-RU" sz="1600" kern="1200" dirty="0" smtClean="0"/>
            <a:t>другими лицами, участвующими в производственной деятельности работодателя и находящимися на подконтрольной ему территории</a:t>
          </a:r>
          <a:endParaRPr lang="ru-RU" sz="1600" kern="1200" dirty="0"/>
        </a:p>
        <a:p>
          <a:pPr marL="171450" lvl="1" indent="-171450" algn="l" defTabSz="711200">
            <a:lnSpc>
              <a:spcPct val="90000"/>
            </a:lnSpc>
            <a:spcBef>
              <a:spcPct val="0"/>
            </a:spcBef>
            <a:spcAft>
              <a:spcPct val="15000"/>
            </a:spcAft>
            <a:buChar char="••"/>
          </a:pPr>
          <a:r>
            <a:rPr lang="ru-RU" sz="1600" kern="1200" dirty="0" smtClean="0"/>
            <a:t>с лицами, посещающими организацию в иных целях (по решению работодателя)</a:t>
          </a:r>
          <a:endParaRPr lang="ru-RU" sz="1600" kern="1200" dirty="0"/>
        </a:p>
      </dsp:txBody>
      <dsp:txXfrm>
        <a:off x="152348" y="529334"/>
        <a:ext cx="4387175" cy="4825848"/>
      </dsp:txXfrm>
    </dsp:sp>
    <dsp:sp modelId="{8D679885-DA08-40BF-909A-41E6F85A6624}">
      <dsp:nvSpPr>
        <dsp:cNvPr id="0" name=""/>
        <dsp:cNvSpPr/>
      </dsp:nvSpPr>
      <dsp:spPr>
        <a:xfrm>
          <a:off x="4785170" y="68870"/>
          <a:ext cx="3705071" cy="437010"/>
        </a:xfrm>
        <a:prstGeom prst="rect">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8016" tIns="73152" rIns="128016" bIns="73152" numCol="1" spcCol="1270" anchor="ctr" anchorCtr="0">
          <a:noAutofit/>
        </a:bodyPr>
        <a:lstStyle/>
        <a:p>
          <a:pPr lvl="0" algn="ctr" defTabSz="800100">
            <a:lnSpc>
              <a:spcPct val="90000"/>
            </a:lnSpc>
            <a:spcBef>
              <a:spcPct val="0"/>
            </a:spcBef>
            <a:spcAft>
              <a:spcPct val="35000"/>
            </a:spcAft>
          </a:pPr>
          <a:r>
            <a:rPr lang="ru-RU" sz="1800" b="1" kern="1200" dirty="0" smtClean="0"/>
            <a:t>Кто проводит</a:t>
          </a:r>
          <a:endParaRPr lang="ru-RU" sz="1800" b="1" kern="1200" dirty="0"/>
        </a:p>
      </dsp:txBody>
      <dsp:txXfrm>
        <a:off x="4785170" y="68870"/>
        <a:ext cx="3705071" cy="437010"/>
      </dsp:txXfrm>
    </dsp:sp>
    <dsp:sp modelId="{FDBE2924-CFBA-4D26-86AF-2A7D745145CD}">
      <dsp:nvSpPr>
        <dsp:cNvPr id="0" name=""/>
        <dsp:cNvSpPr/>
      </dsp:nvSpPr>
      <dsp:spPr>
        <a:xfrm>
          <a:off x="4785170" y="494781"/>
          <a:ext cx="3705071" cy="4825848"/>
        </a:xfrm>
        <a:prstGeom prst="rect">
          <a:avLst/>
        </a:prstGeom>
        <a:gradFill flip="none" rotWithShape="0">
          <a:gsLst>
            <a:gs pos="0">
              <a:schemeClr val="accent3">
                <a:tint val="40000"/>
                <a:hueOff val="0"/>
                <a:satOff val="0"/>
                <a:lumOff val="0"/>
                <a:shade val="30000"/>
                <a:satMod val="115000"/>
              </a:schemeClr>
            </a:gs>
            <a:gs pos="50000">
              <a:schemeClr val="accent3">
                <a:tint val="40000"/>
                <a:hueOff val="0"/>
                <a:satOff val="0"/>
                <a:lumOff val="0"/>
                <a:shade val="67500"/>
                <a:satMod val="115000"/>
              </a:schemeClr>
            </a:gs>
            <a:gs pos="100000">
              <a:schemeClr val="accent3">
                <a:tint val="40000"/>
                <a:hueOff val="0"/>
                <a:satOff val="0"/>
                <a:lumOff val="0"/>
                <a:shade val="100000"/>
                <a:satMod val="115000"/>
              </a:schemeClr>
            </a:gs>
          </a:gsLst>
          <a:path path="circle">
            <a:fillToRect l="100000" t="100000"/>
          </a:path>
          <a:tileRect r="-100000" b="-100000"/>
        </a:gra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ru-RU" sz="1600" kern="1200" dirty="0" smtClean="0"/>
            <a:t>руководитель или специалист службы охраны труда</a:t>
          </a:r>
          <a:endParaRPr lang="ru-RU" sz="1600" kern="1200" dirty="0"/>
        </a:p>
        <a:p>
          <a:pPr marL="171450" lvl="1" indent="-171450" algn="l" defTabSz="711200">
            <a:lnSpc>
              <a:spcPct val="90000"/>
            </a:lnSpc>
            <a:spcBef>
              <a:spcPct val="0"/>
            </a:spcBef>
            <a:spcAft>
              <a:spcPct val="15000"/>
            </a:spcAft>
            <a:buChar char="••"/>
          </a:pPr>
          <a:r>
            <a:rPr lang="ru-RU" sz="1600" kern="1200" dirty="0" smtClean="0"/>
            <a:t>уполномоченный работодателем работник, на которого приказом работодателя возложены функции специалиста по охране труда, либо организация, осуществляющая функции службы охраны труда работодателя</a:t>
          </a:r>
          <a:endParaRPr lang="ru-RU" sz="1600" kern="1200" dirty="0"/>
        </a:p>
      </dsp:txBody>
      <dsp:txXfrm>
        <a:off x="4785170" y="494781"/>
        <a:ext cx="3705071" cy="482584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3BDC20-A0B8-4FF4-8549-983CC118F1D4}">
      <dsp:nvSpPr>
        <dsp:cNvPr id="0" name=""/>
        <dsp:cNvSpPr/>
      </dsp:nvSpPr>
      <dsp:spPr>
        <a:xfrm>
          <a:off x="2932759" y="66172"/>
          <a:ext cx="2647721" cy="1086604"/>
        </a:xfrm>
        <a:prstGeom prst="roundRect">
          <a:avLst/>
        </a:prstGeom>
        <a:solidFill>
          <a:schemeClr val="accent2">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accent2">
                  <a:lumMod val="50000"/>
                </a:schemeClr>
              </a:solidFill>
            </a:rPr>
            <a:t>с работниками, трудовая функция которых предусматривает работу с оборудованием </a:t>
          </a:r>
          <a:endParaRPr lang="ru-RU" sz="1600" kern="1200" dirty="0">
            <a:solidFill>
              <a:schemeClr val="accent2">
                <a:lumMod val="50000"/>
              </a:schemeClr>
            </a:solidFill>
          </a:endParaRPr>
        </a:p>
      </dsp:txBody>
      <dsp:txXfrm>
        <a:off x="2985803" y="119216"/>
        <a:ext cx="2541633" cy="980516"/>
      </dsp:txXfrm>
    </dsp:sp>
    <dsp:sp modelId="{7E8409CB-7337-4A10-B7A0-3C66D97E9E84}">
      <dsp:nvSpPr>
        <dsp:cNvPr id="0" name=""/>
        <dsp:cNvSpPr/>
      </dsp:nvSpPr>
      <dsp:spPr>
        <a:xfrm>
          <a:off x="2970131" y="1026355"/>
          <a:ext cx="3424590" cy="3424590"/>
        </a:xfrm>
        <a:custGeom>
          <a:avLst/>
          <a:gdLst/>
          <a:ahLst/>
          <a:cxnLst/>
          <a:rect l="0" t="0" r="0" b="0"/>
          <a:pathLst>
            <a:path>
              <a:moveTo>
                <a:pt x="2360632" y="127488"/>
              </a:moveTo>
              <a:arcTo wR="1712295" hR="1712295" stAng="17534955" swAng="556481"/>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93EFFD78-DEA9-496E-B4C6-E4FAF22DDA79}">
      <dsp:nvSpPr>
        <dsp:cNvPr id="0" name=""/>
        <dsp:cNvSpPr/>
      </dsp:nvSpPr>
      <dsp:spPr>
        <a:xfrm>
          <a:off x="5580114" y="1006517"/>
          <a:ext cx="2768707" cy="1951859"/>
        </a:xfrm>
        <a:prstGeom prst="roundRect">
          <a:avLst/>
        </a:prstGeom>
        <a:solidFill>
          <a:schemeClr val="accent2">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accent2">
                  <a:lumMod val="50000"/>
                </a:schemeClr>
              </a:solidFill>
            </a:rPr>
            <a:t>с работниками, трудовая функция которых связана с эксплуатацией, обслуживанием, испытанием, наладкой и ремонтом оборудования</a:t>
          </a:r>
          <a:endParaRPr lang="ru-RU" sz="1600" kern="1200" dirty="0">
            <a:solidFill>
              <a:schemeClr val="accent2">
                <a:lumMod val="50000"/>
              </a:schemeClr>
            </a:solidFill>
          </a:endParaRPr>
        </a:p>
      </dsp:txBody>
      <dsp:txXfrm>
        <a:off x="5675396" y="1101799"/>
        <a:ext cx="2578143" cy="1761295"/>
      </dsp:txXfrm>
    </dsp:sp>
    <dsp:sp modelId="{437FD2DF-FDC3-4055-9F23-891D2DD175D9}">
      <dsp:nvSpPr>
        <dsp:cNvPr id="0" name=""/>
        <dsp:cNvSpPr/>
      </dsp:nvSpPr>
      <dsp:spPr>
        <a:xfrm>
          <a:off x="2882063" y="-236627"/>
          <a:ext cx="3424590" cy="3424590"/>
        </a:xfrm>
        <a:custGeom>
          <a:avLst/>
          <a:gdLst/>
          <a:ahLst/>
          <a:cxnLst/>
          <a:rect l="0" t="0" r="0" b="0"/>
          <a:pathLst>
            <a:path>
              <a:moveTo>
                <a:pt x="2696919" y="3113176"/>
              </a:moveTo>
              <a:arcTo wR="1712295" hR="1712295" stAng="3293887" swAng="272189"/>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1642AEF6-7CD6-4C0B-A069-29C1FDE2F8B6}">
      <dsp:nvSpPr>
        <dsp:cNvPr id="0" name=""/>
        <dsp:cNvSpPr/>
      </dsp:nvSpPr>
      <dsp:spPr>
        <a:xfrm>
          <a:off x="2483769" y="2950741"/>
          <a:ext cx="3781144" cy="1406166"/>
        </a:xfrm>
        <a:prstGeom prst="roundRect">
          <a:avLst/>
        </a:prstGeom>
        <a:solidFill>
          <a:schemeClr val="accent2">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accent2">
                  <a:lumMod val="50000"/>
                </a:schemeClr>
              </a:solidFill>
            </a:rPr>
            <a:t>с работниками, трудовая функция которых связана с использованием электрифицированного или иного механизированного ручного инструмента</a:t>
          </a:r>
          <a:endParaRPr lang="ru-RU" sz="1600" kern="1200" dirty="0">
            <a:solidFill>
              <a:schemeClr val="accent2">
                <a:lumMod val="50000"/>
              </a:schemeClr>
            </a:solidFill>
          </a:endParaRPr>
        </a:p>
      </dsp:txBody>
      <dsp:txXfrm>
        <a:off x="2552412" y="3019384"/>
        <a:ext cx="3643858" cy="1268880"/>
      </dsp:txXfrm>
    </dsp:sp>
    <dsp:sp modelId="{AEDADB97-E956-47CB-B487-3FFFD264DFFE}">
      <dsp:nvSpPr>
        <dsp:cNvPr id="0" name=""/>
        <dsp:cNvSpPr/>
      </dsp:nvSpPr>
      <dsp:spPr>
        <a:xfrm>
          <a:off x="2397151" y="-264446"/>
          <a:ext cx="3424590" cy="3424590"/>
        </a:xfrm>
        <a:custGeom>
          <a:avLst/>
          <a:gdLst/>
          <a:ahLst/>
          <a:cxnLst/>
          <a:rect l="0" t="0" r="0" b="0"/>
          <a:pathLst>
            <a:path>
              <a:moveTo>
                <a:pt x="889512" y="3213955"/>
              </a:moveTo>
              <a:arcTo wR="1712295" hR="1712295" stAng="7123140" swAng="505696"/>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283BFB3-E1A2-41BB-BE3A-D234556BB824}">
      <dsp:nvSpPr>
        <dsp:cNvPr id="0" name=""/>
        <dsp:cNvSpPr/>
      </dsp:nvSpPr>
      <dsp:spPr>
        <a:xfrm>
          <a:off x="518981" y="1246357"/>
          <a:ext cx="2693119" cy="1564785"/>
        </a:xfrm>
        <a:prstGeom prst="roundRect">
          <a:avLst/>
        </a:prstGeom>
        <a:solidFill>
          <a:schemeClr val="accent2">
            <a:lumMod val="20000"/>
            <a:lumOff val="8000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ru-RU" sz="1600" kern="1200" dirty="0" smtClean="0">
              <a:solidFill>
                <a:schemeClr val="accent2">
                  <a:lumMod val="50000"/>
                </a:schemeClr>
              </a:solidFill>
            </a:rPr>
            <a:t>с работниками, трудовая функция которых связана с хранением и применением сырья и материалов</a:t>
          </a:r>
          <a:endParaRPr lang="ru-RU" sz="1600" kern="1200" dirty="0">
            <a:solidFill>
              <a:schemeClr val="accent2">
                <a:lumMod val="50000"/>
              </a:schemeClr>
            </a:solidFill>
          </a:endParaRPr>
        </a:p>
      </dsp:txBody>
      <dsp:txXfrm>
        <a:off x="595368" y="1322744"/>
        <a:ext cx="2540345" cy="1412011"/>
      </dsp:txXfrm>
    </dsp:sp>
    <dsp:sp modelId="{516D3B97-BF99-4D25-91A4-2B67C185A12E}">
      <dsp:nvSpPr>
        <dsp:cNvPr id="0" name=""/>
        <dsp:cNvSpPr/>
      </dsp:nvSpPr>
      <dsp:spPr>
        <a:xfrm>
          <a:off x="2422931" y="957600"/>
          <a:ext cx="3424590" cy="3424590"/>
        </a:xfrm>
        <a:custGeom>
          <a:avLst/>
          <a:gdLst/>
          <a:ahLst/>
          <a:cxnLst/>
          <a:rect l="0" t="0" r="0" b="0"/>
          <a:pathLst>
            <a:path>
              <a:moveTo>
                <a:pt x="762245" y="287738"/>
              </a:moveTo>
              <a:arcTo wR="1712295" hR="1712295" stAng="14178019" swAng="360903"/>
            </a:path>
          </a:pathLst>
        </a:custGeom>
        <a:noFill/>
        <a:ln w="9525" cap="flat" cmpd="sng" algn="ctr">
          <a:solidFill>
            <a:schemeClr val="accent6">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7C4D9F-344A-4F72-9D90-606BA1E5355A}">
      <dsp:nvSpPr>
        <dsp:cNvPr id="0" name=""/>
        <dsp:cNvSpPr/>
      </dsp:nvSpPr>
      <dsp:spPr>
        <a:xfrm>
          <a:off x="3240378" y="1800185"/>
          <a:ext cx="2062182" cy="1542020"/>
        </a:xfrm>
        <a:prstGeom prst="ellipse">
          <a:avLst/>
        </a:prstGeom>
        <a:solidFill>
          <a:schemeClr val="accent2">
            <a:hueOff val="0"/>
            <a:satOff val="0"/>
            <a:lumOff val="0"/>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ru-RU" sz="1800" kern="1200" dirty="0" smtClean="0"/>
            <a:t>В процессе стажировки работнику необходимо</a:t>
          </a:r>
          <a:endParaRPr lang="ru-RU" sz="1800" kern="1200" dirty="0"/>
        </a:p>
      </dsp:txBody>
      <dsp:txXfrm>
        <a:off x="3542378" y="2026009"/>
        <a:ext cx="1458182" cy="1090372"/>
      </dsp:txXfrm>
    </dsp:sp>
    <dsp:sp modelId="{89CB19AD-82E6-4B5E-A03E-50B04AB39520}">
      <dsp:nvSpPr>
        <dsp:cNvPr id="0" name=""/>
        <dsp:cNvSpPr/>
      </dsp:nvSpPr>
      <dsp:spPr>
        <a:xfrm rot="16247936">
          <a:off x="4188366" y="1375023"/>
          <a:ext cx="192623" cy="497902"/>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a:off x="4216857" y="1503494"/>
        <a:ext cx="134836" cy="298742"/>
      </dsp:txXfrm>
    </dsp:sp>
    <dsp:sp modelId="{8A3F80ED-FA8A-4FF8-AC61-9221EEDFDCE5}">
      <dsp:nvSpPr>
        <dsp:cNvPr id="0" name=""/>
        <dsp:cNvSpPr/>
      </dsp:nvSpPr>
      <dsp:spPr>
        <a:xfrm>
          <a:off x="2546322" y="-27586"/>
          <a:ext cx="3502352" cy="1464420"/>
        </a:xfrm>
        <a:prstGeom prst="ellipse">
          <a:avLst/>
        </a:prstGeom>
        <a:solidFill>
          <a:srgbClr val="00B050"/>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изучить схемы, инструкции по эксплуатации и охране труда, знание которых обязательно для работы в данной профессии</a:t>
          </a:r>
          <a:endParaRPr lang="ru-RU" sz="1500" kern="1200" dirty="0"/>
        </a:p>
      </dsp:txBody>
      <dsp:txXfrm>
        <a:off x="3059230" y="186873"/>
        <a:ext cx="2476536" cy="1035502"/>
      </dsp:txXfrm>
    </dsp:sp>
    <dsp:sp modelId="{7EFDEFAB-1900-492B-A4EA-265C838B2548}">
      <dsp:nvSpPr>
        <dsp:cNvPr id="0" name=""/>
        <dsp:cNvSpPr/>
      </dsp:nvSpPr>
      <dsp:spPr>
        <a:xfrm rot="20835810">
          <a:off x="5365343" y="2036232"/>
          <a:ext cx="239681" cy="521254"/>
        </a:xfrm>
        <a:prstGeom prst="rightArrow">
          <a:avLst>
            <a:gd name="adj1" fmla="val 60000"/>
            <a:gd name="adj2" fmla="val 50000"/>
          </a:avLst>
        </a:prstGeom>
        <a:solidFill>
          <a:schemeClr val="accent3">
            <a:hueOff val="34"/>
            <a:satOff val="-12565"/>
            <a:lumOff val="-294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366228" y="2148409"/>
        <a:ext cx="167777" cy="312752"/>
      </dsp:txXfrm>
    </dsp:sp>
    <dsp:sp modelId="{106F5068-3136-49E3-99AA-9D942E5D7A43}">
      <dsp:nvSpPr>
        <dsp:cNvPr id="0" name=""/>
        <dsp:cNvSpPr/>
      </dsp:nvSpPr>
      <dsp:spPr>
        <a:xfrm>
          <a:off x="5616626" y="1224134"/>
          <a:ext cx="2750137" cy="1464420"/>
        </a:xfrm>
        <a:prstGeom prst="ellipse">
          <a:avLst/>
        </a:prstGeom>
        <a:solidFill>
          <a:srgbClr val="3B7D3D"/>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отработать четкое ориентирование на своем рабочем месте</a:t>
          </a:r>
          <a:endParaRPr lang="ru-RU" sz="1600" kern="1200" dirty="0"/>
        </a:p>
      </dsp:txBody>
      <dsp:txXfrm>
        <a:off x="6019374" y="1438593"/>
        <a:ext cx="1944641" cy="1035502"/>
      </dsp:txXfrm>
    </dsp:sp>
    <dsp:sp modelId="{13D97242-EF97-480D-9F42-4F447B39E866}">
      <dsp:nvSpPr>
        <dsp:cNvPr id="0" name=""/>
        <dsp:cNvSpPr/>
      </dsp:nvSpPr>
      <dsp:spPr>
        <a:xfrm rot="2011548">
          <a:off x="5123817" y="2925882"/>
          <a:ext cx="249765" cy="526213"/>
        </a:xfrm>
        <a:prstGeom prst="rightArrow">
          <a:avLst>
            <a:gd name="adj1" fmla="val 60000"/>
            <a:gd name="adj2" fmla="val 50000"/>
          </a:avLst>
        </a:prstGeom>
        <a:solidFill>
          <a:schemeClr val="accent3">
            <a:hueOff val="68"/>
            <a:satOff val="-25131"/>
            <a:lumOff val="-5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ru-RU" sz="2000" kern="1200"/>
        </a:p>
      </dsp:txBody>
      <dsp:txXfrm>
        <a:off x="5130050" y="3010433"/>
        <a:ext cx="174836" cy="315727"/>
      </dsp:txXfrm>
    </dsp:sp>
    <dsp:sp modelId="{73CFCBDF-0FF3-4471-9DFB-A397151311F6}">
      <dsp:nvSpPr>
        <dsp:cNvPr id="0" name=""/>
        <dsp:cNvSpPr/>
      </dsp:nvSpPr>
      <dsp:spPr>
        <a:xfrm>
          <a:off x="4752531" y="3168356"/>
          <a:ext cx="3050871" cy="1464420"/>
        </a:xfrm>
        <a:prstGeom prst="ellipse">
          <a:avLst/>
        </a:prstGeom>
        <a:solidFill>
          <a:srgbClr val="7D3EA4"/>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ru-RU" sz="1600" kern="1200" dirty="0" smtClean="0"/>
            <a:t>приобрести необходимые практические навыки в выполнении производственных операций</a:t>
          </a:r>
          <a:endParaRPr lang="ru-RU" sz="1600" kern="1200" dirty="0"/>
        </a:p>
      </dsp:txBody>
      <dsp:txXfrm>
        <a:off x="5199321" y="3382815"/>
        <a:ext cx="2157291" cy="1035502"/>
      </dsp:txXfrm>
    </dsp:sp>
    <dsp:sp modelId="{B200B21F-664C-40E9-A680-DFFD5CB1F3A3}">
      <dsp:nvSpPr>
        <dsp:cNvPr id="0" name=""/>
        <dsp:cNvSpPr/>
      </dsp:nvSpPr>
      <dsp:spPr>
        <a:xfrm rot="8252771">
          <a:off x="3351102" y="3059989"/>
          <a:ext cx="227909" cy="497902"/>
        </a:xfrm>
        <a:prstGeom prst="rightArrow">
          <a:avLst>
            <a:gd name="adj1" fmla="val 60000"/>
            <a:gd name="adj2" fmla="val 50000"/>
          </a:avLst>
        </a:prstGeom>
        <a:solidFill>
          <a:schemeClr val="accent3">
            <a:hueOff val="102"/>
            <a:satOff val="-37696"/>
            <a:lumOff val="-882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3410512" y="3136493"/>
        <a:ext cx="159536" cy="298742"/>
      </dsp:txXfrm>
    </dsp:sp>
    <dsp:sp modelId="{C058C660-D5E3-4886-8767-1CB46D01A609}">
      <dsp:nvSpPr>
        <dsp:cNvPr id="0" name=""/>
        <dsp:cNvSpPr/>
      </dsp:nvSpPr>
      <dsp:spPr>
        <a:xfrm>
          <a:off x="648067" y="3384382"/>
          <a:ext cx="3733100" cy="1588134"/>
        </a:xfrm>
        <a:prstGeom prst="ellipse">
          <a:avLst/>
        </a:prstGeom>
        <a:solidFill>
          <a:srgbClr val="5C38A4"/>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t>изучить приемы и условия безаварийной, безопасной и экономичной эксплуатации обслуживаемого оборудования</a:t>
          </a:r>
          <a:endParaRPr lang="ru-RU" sz="1500" kern="1200" dirty="0"/>
        </a:p>
      </dsp:txBody>
      <dsp:txXfrm>
        <a:off x="1194767" y="3616959"/>
        <a:ext cx="2639700" cy="1122980"/>
      </dsp:txXfrm>
    </dsp:sp>
    <dsp:sp modelId="{E257F2EF-E48A-440C-A501-D86D7F6EDC73}">
      <dsp:nvSpPr>
        <dsp:cNvPr id="0" name=""/>
        <dsp:cNvSpPr/>
      </dsp:nvSpPr>
      <dsp:spPr>
        <a:xfrm rot="11562520">
          <a:off x="2941731" y="2050099"/>
          <a:ext cx="245976" cy="497902"/>
        </a:xfrm>
        <a:prstGeom prst="rightArrow">
          <a:avLst>
            <a:gd name="adj1" fmla="val 60000"/>
            <a:gd name="adj2" fmla="val 50000"/>
          </a:avLst>
        </a:prstGeom>
        <a:solidFill>
          <a:schemeClr val="accent3">
            <a:hueOff val="136"/>
            <a:satOff val="-50262"/>
            <a:lumOff val="-1176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ru-RU" sz="1900" kern="1200"/>
        </a:p>
      </dsp:txBody>
      <dsp:txXfrm rot="10800000">
        <a:off x="3014620" y="2157796"/>
        <a:ext cx="172183" cy="298742"/>
      </dsp:txXfrm>
    </dsp:sp>
    <dsp:sp modelId="{9DA49164-D5F6-4426-A76F-140860E00475}">
      <dsp:nvSpPr>
        <dsp:cNvPr id="0" name=""/>
        <dsp:cNvSpPr/>
      </dsp:nvSpPr>
      <dsp:spPr>
        <a:xfrm>
          <a:off x="144006" y="1224142"/>
          <a:ext cx="2802227" cy="1464420"/>
        </a:xfrm>
        <a:prstGeom prst="ellipse">
          <a:avLst/>
        </a:prstGeom>
        <a:solidFill>
          <a:schemeClr val="accent3">
            <a:hueOff val="136"/>
            <a:satOff val="-50262"/>
            <a:lumOff val="-11766"/>
            <a:alphaOff val="0"/>
          </a:schemeClr>
        </a:solidFill>
        <a:ln w="285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666750">
            <a:lnSpc>
              <a:spcPct val="90000"/>
            </a:lnSpc>
            <a:spcBef>
              <a:spcPct val="0"/>
            </a:spcBef>
            <a:spcAft>
              <a:spcPct val="35000"/>
            </a:spcAft>
          </a:pPr>
          <a:r>
            <a:rPr lang="ru-RU" sz="1500" kern="1200" dirty="0" smtClean="0">
              <a:latin typeface="+mn-lt"/>
              <a:ea typeface="Times New Roman"/>
            </a:rPr>
            <a:t>усвоить нормативно-технические документы, относящиеся к рабочему месту</a:t>
          </a:r>
          <a:endParaRPr lang="ru-RU" sz="1500" kern="1200" dirty="0">
            <a:latin typeface="+mn-lt"/>
          </a:endParaRPr>
        </a:p>
      </dsp:txBody>
      <dsp:txXfrm>
        <a:off x="554383" y="1438601"/>
        <a:ext cx="1981473" cy="1035502"/>
      </dsp:txXfrm>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18831" cy="493474"/>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15373" y="0"/>
            <a:ext cx="2918831" cy="493474"/>
          </a:xfrm>
          <a:prstGeom prst="rect">
            <a:avLst/>
          </a:prstGeom>
        </p:spPr>
        <p:txBody>
          <a:bodyPr vert="horz" lIns="91440" tIns="45720" rIns="91440" bIns="45720" rtlCol="0"/>
          <a:lstStyle>
            <a:lvl1pPr algn="r">
              <a:defRPr sz="1200"/>
            </a:lvl1pPr>
          </a:lstStyle>
          <a:p>
            <a:fld id="{21DD5101-AC14-4D67-A6E5-31CEF1976E41}" type="datetimeFigureOut">
              <a:rPr lang="ru-RU" smtClean="0"/>
              <a:pPr/>
              <a:t>14.03.2017</a:t>
            </a:fld>
            <a:endParaRPr lang="ru-RU"/>
          </a:p>
        </p:txBody>
      </p:sp>
      <p:sp>
        <p:nvSpPr>
          <p:cNvPr id="4" name="Образ слайда 3"/>
          <p:cNvSpPr>
            <a:spLocks noGrp="1" noRot="1" noChangeAspect="1"/>
          </p:cNvSpPr>
          <p:nvPr>
            <p:ph type="sldImg" idx="2"/>
          </p:nvPr>
        </p:nvSpPr>
        <p:spPr>
          <a:xfrm>
            <a:off x="900113" y="739775"/>
            <a:ext cx="4935537" cy="370205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3577" y="4688007"/>
            <a:ext cx="5388610" cy="444127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374301"/>
            <a:ext cx="2918831" cy="493474"/>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15373" y="9374301"/>
            <a:ext cx="2918831" cy="493474"/>
          </a:xfrm>
          <a:prstGeom prst="rect">
            <a:avLst/>
          </a:prstGeom>
        </p:spPr>
        <p:txBody>
          <a:bodyPr vert="horz" lIns="91440" tIns="45720" rIns="91440" bIns="45720" rtlCol="0" anchor="b"/>
          <a:lstStyle>
            <a:lvl1pPr algn="r">
              <a:defRPr sz="1200"/>
            </a:lvl1pPr>
          </a:lstStyle>
          <a:p>
            <a:fld id="{B3FB7AE8-049F-4BD0-B3C5-79323F5AABB3}" type="slidenum">
              <a:rPr lang="ru-RU" smtClean="0"/>
              <a:pPr/>
              <a:t>‹#›</a:t>
            </a:fld>
            <a:endParaRPr lang="ru-RU"/>
          </a:p>
        </p:txBody>
      </p:sp>
    </p:spTree>
    <p:extLst>
      <p:ext uri="{BB962C8B-B14F-4D97-AF65-F5344CB8AC3E}">
        <p14:creationId xmlns:p14="http://schemas.microsoft.com/office/powerpoint/2010/main" val="3981560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Образ слайда 1"/>
          <p:cNvSpPr>
            <a:spLocks noGrp="1" noRot="1" noChangeAspect="1" noTextEdit="1"/>
          </p:cNvSpPr>
          <p:nvPr>
            <p:ph type="sldImg"/>
          </p:nvPr>
        </p:nvSpPr>
        <p:spPr bwMode="auto">
          <a:noFill/>
          <a:ln>
            <a:solidFill>
              <a:srgbClr val="000000"/>
            </a:solidFill>
            <a:miter lim="800000"/>
            <a:headEnd/>
            <a:tailEnd/>
          </a:ln>
        </p:spPr>
      </p:sp>
      <p:sp>
        <p:nvSpPr>
          <p:cNvPr id="49155" name="Заметки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ru-RU" dirty="0" smtClean="0"/>
          </a:p>
        </p:txBody>
      </p:sp>
      <p:sp>
        <p:nvSpPr>
          <p:cNvPr id="49156" name="Номер слайда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AF32699-843D-4184-8D87-D799FC85A4A5}" type="slidenum">
              <a:rPr lang="ru-RU" smtClean="0">
                <a:solidFill>
                  <a:prstClr val="black"/>
                </a:solidFill>
              </a:rPr>
              <a:pPr/>
              <a:t>1</a:t>
            </a:fld>
            <a:endParaRPr lang="ru-RU" smtClean="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10</a:t>
            </a:fld>
            <a:endParaRPr lang="ru-RU"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11</a:t>
            </a:fld>
            <a:endParaRPr kumimoji="0" lang="ru-RU" altLang="ru-RU"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12</a:t>
            </a:fld>
            <a:endParaRPr kumimoji="0" lang="ru-RU" altLang="ru-RU" dirty="0" smtClean="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13</a:t>
            </a:fld>
            <a:endParaRPr kumimoji="0" lang="ru-RU" altLang="ru-RU"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14</a:t>
            </a:fld>
            <a:endParaRPr kumimoji="0" lang="ru-RU" altLang="ru-RU" dirty="0" smtClean="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16</a:t>
            </a:fld>
            <a:endParaRPr lang="ru-RU"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17</a:t>
            </a:fld>
            <a:endParaRPr lang="ru-RU"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18</a:t>
            </a:fld>
            <a:endParaRPr lang="ru-RU"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19</a:t>
            </a:fld>
            <a:endParaRPr kumimoji="0" lang="ru-RU" altLang="ru-RU" dirty="0" smtClean="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20</a:t>
            </a:fld>
            <a:endParaRPr kumimoji="0" lang="ru-RU" altLang="ru-RU" dirty="0"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2</a:t>
            </a:fld>
            <a:endParaRPr kumimoji="0" lang="ru-RU" altLang="ru-RU" dirty="0" smtClean="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21</a:t>
            </a:fld>
            <a:endParaRPr lang="ru-RU"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22</a:t>
            </a:fld>
            <a:endParaRPr lang="ru-RU"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FD434DA-1DF4-4CF6-9AFE-552204B60A36}" type="slidenum">
              <a:rPr lang="ru-RU" smtClean="0"/>
              <a:pPr>
                <a:defRPr/>
              </a:pPr>
              <a:t>24</a:t>
            </a:fld>
            <a:endParaRPr lang="ru-RU"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25</a:t>
            </a:fld>
            <a:endParaRPr kumimoji="0" lang="ru-RU" altLang="ru-RU" dirty="0" smtClean="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26</a:t>
            </a:fld>
            <a:endParaRPr kumimoji="0" lang="ru-RU" altLang="ru-RU" dirty="0" smtClean="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27</a:t>
            </a:fld>
            <a:endParaRPr kumimoji="0" lang="ru-RU" altLang="ru-RU" dirty="0" smtClean="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28</a:t>
            </a:fld>
            <a:endParaRPr kumimoji="0" lang="ru-RU" altLang="ru-RU" dirty="0" smtClean="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29</a:t>
            </a:fld>
            <a:endParaRPr kumimoji="0" lang="ru-RU" altLang="ru-RU" dirty="0" smtClean="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30</a:t>
            </a:fld>
            <a:endParaRPr kumimoji="0" lang="ru-RU" altLang="ru-RU" dirty="0" smtClean="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B7B87646-B4FC-4863-B321-A6778A6471EE}" type="slidenum">
              <a:rPr lang="ru-RU" smtClean="0"/>
              <a:pPr>
                <a:defRPr/>
              </a:pPr>
              <a:t>3</a:t>
            </a:fld>
            <a:endParaRPr lang="ru-RU"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4</a:t>
            </a:fld>
            <a:endParaRPr kumimoji="0" lang="ru-RU" altLang="ru-RU" dirty="0" smtClean="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5</a:t>
            </a:fld>
            <a:endParaRPr kumimoji="0" lang="ru-RU" altLang="ru-RU"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FB7AE8-049F-4BD0-B3C5-79323F5AABB3}" type="slidenum">
              <a:rPr lang="ru-RU" smtClean="0"/>
              <a:pPr/>
              <a:t>6</a:t>
            </a:fld>
            <a:endParaRPr lang="ru-RU"/>
          </a:p>
        </p:txBody>
      </p:sp>
    </p:spTree>
    <p:extLst>
      <p:ext uri="{BB962C8B-B14F-4D97-AF65-F5344CB8AC3E}">
        <p14:creationId xmlns:p14="http://schemas.microsoft.com/office/powerpoint/2010/main" val="32183629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FB7AE8-049F-4BD0-B3C5-79323F5AABB3}" type="slidenum">
              <a:rPr lang="ru-RU" smtClean="0"/>
              <a:pPr/>
              <a:t>7</a:t>
            </a:fld>
            <a:endParaRPr lang="ru-RU"/>
          </a:p>
        </p:txBody>
      </p:sp>
    </p:spTree>
    <p:extLst>
      <p:ext uri="{BB962C8B-B14F-4D97-AF65-F5344CB8AC3E}">
        <p14:creationId xmlns:p14="http://schemas.microsoft.com/office/powerpoint/2010/main" val="3218362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B3FB7AE8-049F-4BD0-B3C5-79323F5AABB3}" type="slidenum">
              <a:rPr lang="ru-RU" smtClean="0"/>
              <a:pPr/>
              <a:t>8</a:t>
            </a:fld>
            <a:endParaRPr lang="ru-RU"/>
          </a:p>
        </p:txBody>
      </p:sp>
    </p:spTree>
    <p:extLst>
      <p:ext uri="{BB962C8B-B14F-4D97-AF65-F5344CB8AC3E}">
        <p14:creationId xmlns:p14="http://schemas.microsoft.com/office/powerpoint/2010/main" val="32183629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kumimoji="0" lang="ru-RU" altLang="ru-RU" dirty="0" smtClean="0"/>
          </a:p>
        </p:txBody>
      </p:sp>
      <p:sp>
        <p:nvSpPr>
          <p:cNvPr id="4301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39830" indent="-284550" eaLnBrk="0" hangingPunct="0">
              <a:defRPr kumimoji="1">
                <a:solidFill>
                  <a:schemeClr val="tx1"/>
                </a:solidFill>
                <a:latin typeface="Calibri" pitchFamily="34" charset="0"/>
                <a:cs typeface="Arial" charset="0"/>
              </a:defRPr>
            </a:lvl2pPr>
            <a:lvl3pPr marL="1138199" indent="-227640" eaLnBrk="0" hangingPunct="0">
              <a:defRPr kumimoji="1">
                <a:solidFill>
                  <a:schemeClr val="tx1"/>
                </a:solidFill>
                <a:latin typeface="Calibri" pitchFamily="34" charset="0"/>
                <a:cs typeface="Arial" charset="0"/>
              </a:defRPr>
            </a:lvl3pPr>
            <a:lvl4pPr marL="1593479" indent="-227640" eaLnBrk="0" hangingPunct="0">
              <a:defRPr kumimoji="1">
                <a:solidFill>
                  <a:schemeClr val="tx1"/>
                </a:solidFill>
                <a:latin typeface="Calibri" pitchFamily="34" charset="0"/>
                <a:cs typeface="Arial" charset="0"/>
              </a:defRPr>
            </a:lvl4pPr>
            <a:lvl5pPr marL="2048759" indent="-227640" eaLnBrk="0" hangingPunct="0">
              <a:defRPr kumimoji="1">
                <a:solidFill>
                  <a:schemeClr val="tx1"/>
                </a:solidFill>
                <a:latin typeface="Calibri" pitchFamily="34" charset="0"/>
                <a:cs typeface="Arial" charset="0"/>
              </a:defRPr>
            </a:lvl5pPr>
            <a:lvl6pPr marL="2504039" indent="-227640" defTabSz="455280" eaLnBrk="0" fontAlgn="base" hangingPunct="0">
              <a:spcBef>
                <a:spcPct val="0"/>
              </a:spcBef>
              <a:spcAft>
                <a:spcPct val="0"/>
              </a:spcAft>
              <a:defRPr kumimoji="1">
                <a:solidFill>
                  <a:schemeClr val="tx1"/>
                </a:solidFill>
                <a:latin typeface="Calibri" pitchFamily="34" charset="0"/>
                <a:cs typeface="Arial" charset="0"/>
              </a:defRPr>
            </a:lvl6pPr>
            <a:lvl7pPr marL="2959318" indent="-227640" defTabSz="455280" eaLnBrk="0" fontAlgn="base" hangingPunct="0">
              <a:spcBef>
                <a:spcPct val="0"/>
              </a:spcBef>
              <a:spcAft>
                <a:spcPct val="0"/>
              </a:spcAft>
              <a:defRPr kumimoji="1">
                <a:solidFill>
                  <a:schemeClr val="tx1"/>
                </a:solidFill>
                <a:latin typeface="Calibri" pitchFamily="34" charset="0"/>
                <a:cs typeface="Arial" charset="0"/>
              </a:defRPr>
            </a:lvl7pPr>
            <a:lvl8pPr marL="3414598" indent="-227640" defTabSz="455280" eaLnBrk="0" fontAlgn="base" hangingPunct="0">
              <a:spcBef>
                <a:spcPct val="0"/>
              </a:spcBef>
              <a:spcAft>
                <a:spcPct val="0"/>
              </a:spcAft>
              <a:defRPr kumimoji="1">
                <a:solidFill>
                  <a:schemeClr val="tx1"/>
                </a:solidFill>
                <a:latin typeface="Calibri" pitchFamily="34" charset="0"/>
                <a:cs typeface="Arial" charset="0"/>
              </a:defRPr>
            </a:lvl8pPr>
            <a:lvl9pPr marL="3869878" indent="-227640" defTabSz="45528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7D28583E-80AC-4DB5-AA8C-D11266EA3199}" type="slidenum">
              <a:rPr kumimoji="0" lang="ru-RU" altLang="ru-RU" smtClean="0">
                <a:solidFill>
                  <a:prstClr val="black"/>
                </a:solidFill>
              </a:rPr>
              <a:pPr eaLnBrk="1" hangingPunct="1"/>
              <a:t>9</a:t>
            </a:fld>
            <a:endParaRPr kumimoji="0" lang="ru-RU" altLang="ru-RU" dirty="0" smtClean="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fld id="{4E0C0E45-6440-4411-AD4B-3C41C64E5FAB}" type="datetime1">
              <a:rPr lang="ru-RU" smtClean="0"/>
              <a:pPr/>
              <a:t>14.03.2017</a:t>
            </a:fld>
            <a:endParaRPr lang="ru-RU"/>
          </a:p>
        </p:txBody>
      </p:sp>
      <p:sp>
        <p:nvSpPr>
          <p:cNvPr id="8" name="Slide Number Placeholder 7"/>
          <p:cNvSpPr>
            <a:spLocks noGrp="1"/>
          </p:cNvSpPr>
          <p:nvPr>
            <p:ph type="sldNum" sz="quarter" idx="11"/>
          </p:nvPr>
        </p:nvSpPr>
        <p:spPr/>
        <p:txBody>
          <a:bodyPr/>
          <a:lstStyle/>
          <a:p>
            <a:fld id="{050CC885-0303-4778-AA17-AAFB07F03C69}"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4C920178-F356-435E-8113-BF604B51F5EB}" type="datetime1">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0CC885-0303-4778-AA17-AAFB07F03C69}"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336D0C5B-FCD8-4796-8E28-B941CE612818}" type="datetime1">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0CC885-0303-4778-AA17-AAFB07F03C69}"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ru-RU" smtClean="0"/>
              <a:t>Образец заголовка</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7" name="Date Placeholder 6"/>
          <p:cNvSpPr>
            <a:spLocks noGrp="1"/>
          </p:cNvSpPr>
          <p:nvPr>
            <p:ph type="dt" sz="half" idx="10"/>
          </p:nvPr>
        </p:nvSpPr>
        <p:spPr/>
        <p:txBody>
          <a:bodyPr/>
          <a:lstStyle/>
          <a:p>
            <a:pPr>
              <a:defRPr/>
            </a:pPr>
            <a:fld id="{8E89199E-5066-46CC-9618-3C02DE77D3AC}"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8" name="Slide Number Placeholder 7"/>
          <p:cNvSpPr>
            <a:spLocks noGrp="1"/>
          </p:cNvSpPr>
          <p:nvPr>
            <p:ph type="sldNum" sz="quarter" idx="11"/>
          </p:nvPr>
        </p:nvSpPr>
        <p:spPr/>
        <p:txBody>
          <a:bodyPr/>
          <a:lstStyle/>
          <a:p>
            <a:pPr>
              <a:defRPr/>
            </a:pPr>
            <a:fld id="{51F5FD7F-E9D1-43FC-B011-DF0070A2E028}"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
        <p:nvSpPr>
          <p:cNvPr id="9" name="Footer Placeholder 8"/>
          <p:cNvSpPr>
            <a:spLocks noGrp="1"/>
          </p:cNvSpPr>
          <p:nvPr>
            <p:ph type="ftr" sz="quarter" idx="12"/>
          </p:nvPr>
        </p:nvSpPr>
        <p:spPr/>
        <p:txBody>
          <a:bodyPr/>
          <a:lstStyle/>
          <a:p>
            <a:pPr>
              <a:defRPr/>
            </a:pPr>
            <a:endParaRPr lang="ru-RU">
              <a:solidFill>
                <a:prstClr val="black">
                  <a:lumMod val="65000"/>
                  <a:lumOff val="35000"/>
                </a:prstClr>
              </a:solidFill>
            </a:endParaRPr>
          </a:p>
        </p:txBody>
      </p:sp>
    </p:spTree>
    <p:extLst>
      <p:ext uri="{BB962C8B-B14F-4D97-AF65-F5344CB8AC3E}">
        <p14:creationId xmlns:p14="http://schemas.microsoft.com/office/powerpoint/2010/main" val="1296863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pPr>
              <a:defRPr/>
            </a:pPr>
            <a:fld id="{F831ECDC-4803-4A4A-80DB-4D407A1E69E3}"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A48277C3-BE35-4697-A922-225802D56E4D}"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9694510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fld id="{C6078CB5-1887-4121-97F6-5FFABBE3A45C}"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8F15F3C4-84A5-434E-9498-3D50276EC380}"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5134361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pPr>
              <a:defRPr/>
            </a:pPr>
            <a:fld id="{7C346356-6163-49A3-B516-13742155F941}"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1FE94A8-3707-4AD8-AD9C-9B8B1146E490}"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extLst>
      <p:ext uri="{BB962C8B-B14F-4D97-AF65-F5344CB8AC3E}">
        <p14:creationId xmlns:p14="http://schemas.microsoft.com/office/powerpoint/2010/main" val="42013345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fld id="{9F47CC31-7DAF-40CA-BD6E-25B649CEF1A7}"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8" name="Footer Placeholder 7"/>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pPr>
              <a:defRPr/>
            </a:pPr>
            <a:fld id="{1C857BDF-A1EB-4BFF-95A1-8A0D2C3E6ED8}"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extLst>
      <p:ext uri="{BB962C8B-B14F-4D97-AF65-F5344CB8AC3E}">
        <p14:creationId xmlns:p14="http://schemas.microsoft.com/office/powerpoint/2010/main" val="2840168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pPr>
              <a:defRPr/>
            </a:pPr>
            <a:fld id="{EA8457CC-C716-4944-B089-8C83E572470C}"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4" name="Footer Placeholder 3"/>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pPr>
              <a:defRPr/>
            </a:pPr>
            <a:fld id="{A008151E-F425-448E-8B9C-4ED0B79431B9}"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216821980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84F6B11E-164A-4915-86C6-F45FF1441508}"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3" name="Footer Placeholder 2"/>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pPr>
              <a:defRPr/>
            </a:pPr>
            <a:fld id="{D73169B0-665C-4A70-9350-45E0215C83B2}"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39369111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13259DB8-4308-4249-86FB-94BDAB0E3274}"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1F32E6A4-D6C4-409F-9AD0-246E80F7B289}"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874535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10"/>
          </p:nvPr>
        </p:nvSpPr>
        <p:spPr/>
        <p:txBody>
          <a:bodyPr/>
          <a:lstStyle/>
          <a:p>
            <a:fld id="{FC150BEA-7EEE-4DCF-B69D-8D97F4EE698C}" type="datetime1">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0CC885-0303-4778-AA17-AAFB07F03C69}" type="slidenum">
              <a:rPr lang="ru-RU" smtClean="0"/>
              <a:pPr/>
              <a:t>‹#›</a:t>
            </a:fld>
            <a:endParaRPr lang="ru-RU"/>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pPr>
              <a:defRPr/>
            </a:pPr>
            <a:fld id="{32584B13-FF86-486C-AFE1-E43E302A23FC}"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6" name="Footer Placeholder 5"/>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pPr>
              <a:defRPr/>
            </a:pPr>
            <a:fld id="{C516819A-0E7F-464F-98DF-CCB28B6903D2}"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4746404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8A08016C-5ABC-4779-8C00-EFF725E1D0FE}"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7303EE10-2344-4521-92E2-DF53C1157350}"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17631107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fld id="{FD032C08-B114-4EA3-9637-A375B0890409}" type="datetime1">
              <a:rPr lang="ru-RU" smtClean="0">
                <a:solidFill>
                  <a:prstClr val="black">
                    <a:lumMod val="65000"/>
                    <a:lumOff val="35000"/>
                  </a:prstClr>
                </a:solidFill>
              </a:rPr>
              <a:pPr>
                <a:defRPr/>
              </a:pPr>
              <a:t>14.03.2017</a:t>
            </a:fld>
            <a:endParaRPr lang="ru-RU" dirty="0">
              <a:solidFill>
                <a:prstClr val="black">
                  <a:lumMod val="65000"/>
                  <a:lumOff val="35000"/>
                </a:prstClr>
              </a:solidFill>
            </a:endParaRPr>
          </a:p>
        </p:txBody>
      </p:sp>
      <p:sp>
        <p:nvSpPr>
          <p:cNvPr id="5" name="Footer Placeholder 4"/>
          <p:cNvSpPr>
            <a:spLocks noGrp="1"/>
          </p:cNvSpPr>
          <p:nvPr>
            <p:ph type="ftr" sz="quarter" idx="11"/>
          </p:nvPr>
        </p:nvSpPr>
        <p:spPr/>
        <p:txBody>
          <a:bodyPr/>
          <a:lstStyle/>
          <a:p>
            <a:pPr>
              <a:defRPr/>
            </a:pPr>
            <a:endParaRPr lang="ru-RU">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pPr>
              <a:defRPr/>
            </a:pPr>
            <a:fld id="{B794D97D-82F0-4D47-862D-4D15AA28C326}" type="slidenum">
              <a:rPr lang="ru-RU" smtClean="0">
                <a:solidFill>
                  <a:prstClr val="black">
                    <a:lumMod val="65000"/>
                    <a:lumOff val="35000"/>
                  </a:prstClr>
                </a:solidFill>
              </a:rPr>
              <a:pPr>
                <a:defRPr/>
              </a:pPr>
              <a:t>‹#›</a:t>
            </a:fld>
            <a:endParaRPr lang="ru-RU" dirty="0">
              <a:solidFill>
                <a:prstClr val="black">
                  <a:lumMod val="65000"/>
                  <a:lumOff val="35000"/>
                </a:prstClr>
              </a:solidFill>
            </a:endParaRPr>
          </a:p>
        </p:txBody>
      </p:sp>
    </p:spTree>
    <p:extLst>
      <p:ext uri="{BB962C8B-B14F-4D97-AF65-F5344CB8AC3E}">
        <p14:creationId xmlns:p14="http://schemas.microsoft.com/office/powerpoint/2010/main" val="5916252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ru-RU" smtClean="0"/>
              <a:t>Образец заголовка</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492482C-679D-4371-96E5-3C61B826434B}" type="datetime1">
              <a:rPr lang="ru-RU" smtClean="0"/>
              <a:pPr/>
              <a:t>14.03.2017</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50CC885-0303-4778-AA17-AAFB07F03C69}" type="slidenum">
              <a:rPr lang="ru-RU" smtClean="0"/>
              <a:pPr/>
              <a:t>‹#›</a:t>
            </a:fld>
            <a:endParaRPr lang="ru-RU"/>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5" name="Date Placeholder 4"/>
          <p:cNvSpPr>
            <a:spLocks noGrp="1"/>
          </p:cNvSpPr>
          <p:nvPr>
            <p:ph type="dt" sz="half" idx="10"/>
          </p:nvPr>
        </p:nvSpPr>
        <p:spPr/>
        <p:txBody>
          <a:bodyPr/>
          <a:lstStyle/>
          <a:p>
            <a:fld id="{4BC05E32-029C-4961-8778-E9BE3B71590C}" type="datetime1">
              <a:rPr lang="ru-RU" smtClean="0"/>
              <a:pPr/>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0CC885-0303-4778-AA17-AAFB07F03C69}" type="slidenum">
              <a:rPr lang="ru-RU" smtClean="0"/>
              <a:pPr/>
              <a:t>‹#›</a:t>
            </a:fld>
            <a:endParaRPr lang="ru-RU"/>
          </a:p>
        </p:txBody>
      </p:sp>
      <p:sp>
        <p:nvSpPr>
          <p:cNvPr id="9" name="Content Placeholder 8"/>
          <p:cNvSpPr>
            <a:spLocks noGrp="1"/>
          </p:cNvSpPr>
          <p:nvPr>
            <p:ph sz="quarter" idx="13"/>
          </p:nvPr>
        </p:nvSpPr>
        <p:spPr>
          <a:xfrm>
            <a:off x="365760" y="1600200"/>
            <a:ext cx="4041648" cy="452628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93E1F66A-F9E0-4E92-9928-E0DFDFF2B963}" type="datetime1">
              <a:rPr lang="ru-RU" smtClean="0"/>
              <a:pPr/>
              <a:t>14.03.2017</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50CC885-0303-4778-AA17-AAFB07F03C69}" type="slidenum">
              <a:rPr lang="ru-RU" smtClean="0"/>
              <a:pPr/>
              <a:t>‹#›</a:t>
            </a:fld>
            <a:endParaRPr lang="ru-RU"/>
          </a:p>
        </p:txBody>
      </p:sp>
      <p:sp>
        <p:nvSpPr>
          <p:cNvPr id="11" name="Content Placeholder 10"/>
          <p:cNvSpPr>
            <a:spLocks noGrp="1"/>
          </p:cNvSpPr>
          <p:nvPr>
            <p:ph sz="quarter" idx="13"/>
          </p:nvPr>
        </p:nvSpPr>
        <p:spPr>
          <a:xfrm>
            <a:off x="457200" y="2212848"/>
            <a:ext cx="4041648" cy="391363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3F4CDCE-AF5C-405A-967C-1A9B99FC6E94}" type="datetime1">
              <a:rPr lang="ru-RU" smtClean="0"/>
              <a:pPr/>
              <a:t>14.03.2017</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50CC885-0303-4778-AA17-AAFB07F03C69}"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20744C-E59C-414F-8354-78FB26E8AAA0}" type="datetime1">
              <a:rPr lang="ru-RU" smtClean="0"/>
              <a:pPr/>
              <a:t>14.03.2017</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50CC885-0303-4778-AA17-AAFB07F03C69}"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E9571AA9-CB43-4DF3-8ECC-B5B7D844C201}" type="datetime1">
              <a:rPr lang="ru-RU" smtClean="0"/>
              <a:pPr/>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0CC885-0303-4778-AA17-AAFB07F03C69}"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ru-RU" smtClean="0"/>
              <a:t>Образец заголовка</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A0AABDA7-7E30-422B-8657-BCCC93F30818}" type="datetime1">
              <a:rPr lang="ru-RU" smtClean="0"/>
              <a:pPr/>
              <a:t>14.03.2017</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50CC885-0303-4778-AA17-AAFB07F03C69}"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bg2">
                <a:tint val="80000"/>
                <a:satMod val="250000"/>
              </a:schemeClr>
            </a:gs>
            <a:gs pos="76000">
              <a:schemeClr val="bg2">
                <a:tint val="90000"/>
                <a:shade val="90000"/>
                <a:satMod val="200000"/>
              </a:schemeClr>
            </a:gs>
            <a:gs pos="92000">
              <a:schemeClr val="bg2">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DF0955D7-FB6D-44E8-B8B5-908005923B90}" type="datetime1">
              <a:rPr lang="ru-RU" smtClean="0"/>
              <a:pPr/>
              <a:t>14.03.2017</a:t>
            </a:fld>
            <a:endParaRPr lang="ru-RU"/>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ru-RU"/>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050CC885-0303-4778-AA17-AAFB07F03C69}" type="slidenum">
              <a:rPr lang="ru-RU" smtClean="0"/>
              <a:pPr/>
              <a:t>‹#›</a:t>
            </a:fld>
            <a:endParaRPr lang="ru-RU"/>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3000">
              <a:schemeClr val="bg2">
                <a:tint val="80000"/>
                <a:satMod val="250000"/>
              </a:schemeClr>
            </a:gs>
            <a:gs pos="76000">
              <a:schemeClr val="bg2">
                <a:tint val="90000"/>
                <a:shade val="90000"/>
                <a:satMod val="200000"/>
              </a:schemeClr>
            </a:gs>
            <a:gs pos="92000">
              <a:schemeClr val="bg2">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376CAE94-56E0-4ECA-9D39-3282454A276D}" type="datetime1">
              <a:rPr lang="ru-RU" smtClean="0">
                <a:solidFill>
                  <a:prstClr val="black">
                    <a:lumMod val="65000"/>
                    <a:lumOff val="35000"/>
                  </a:prstClr>
                </a:solidFill>
                <a:cs typeface="Arial" pitchFamily="34" charset="0"/>
              </a:rPr>
              <a:pPr fontAlgn="base">
                <a:spcBef>
                  <a:spcPct val="0"/>
                </a:spcBef>
                <a:spcAft>
                  <a:spcPct val="0"/>
                </a:spcAft>
                <a:defRPr/>
              </a:pPr>
              <a:t>14.03.2017</a:t>
            </a:fld>
            <a:endParaRPr lang="ru-RU" dirty="0">
              <a:solidFill>
                <a:prstClr val="black">
                  <a:lumMod val="65000"/>
                  <a:lumOff val="35000"/>
                </a:prstClr>
              </a:solidFill>
              <a:cs typeface="Arial" pitchFamily="34" charset="0"/>
            </a:endParaRPr>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ru-RU">
              <a:solidFill>
                <a:prstClr val="black">
                  <a:lumMod val="65000"/>
                  <a:lumOff val="35000"/>
                </a:prstClr>
              </a:solidFill>
              <a:cs typeface="Arial" pitchFamily="34" charset="0"/>
            </a:endParaRPr>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C2DF4790-CADC-431E-A833-150DA66DBD1A}" type="slidenum">
              <a:rPr lang="ru-RU" smtClean="0">
                <a:solidFill>
                  <a:prstClr val="black">
                    <a:lumMod val="65000"/>
                    <a:lumOff val="35000"/>
                  </a:prstClr>
                </a:solidFill>
                <a:cs typeface="Arial" pitchFamily="34" charset="0"/>
              </a:rPr>
              <a:pPr fontAlgn="base">
                <a:spcBef>
                  <a:spcPct val="0"/>
                </a:spcBef>
                <a:spcAft>
                  <a:spcPct val="0"/>
                </a:spcAft>
                <a:defRPr/>
              </a:pPr>
              <a:t>‹#›</a:t>
            </a:fld>
            <a:endParaRPr lang="ru-RU" dirty="0">
              <a:solidFill>
                <a:prstClr val="black">
                  <a:lumMod val="65000"/>
                  <a:lumOff val="35000"/>
                </a:prstClr>
              </a:solidFill>
              <a:cs typeface="Arial" pitchFamily="34" charset="0"/>
            </a:endParaRPr>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endParaRPr>
          </a:p>
        </p:txBody>
      </p:sp>
    </p:spTree>
    <p:extLst>
      <p:ext uri="{BB962C8B-B14F-4D97-AF65-F5344CB8AC3E}">
        <p14:creationId xmlns:p14="http://schemas.microsoft.com/office/powerpoint/2010/main" val="33850328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png"/><Relationship Id="rId7" Type="http://schemas.openxmlformats.org/officeDocument/2006/relationships/diagramColors" Target="../diagrams/colors2.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8" Type="http://schemas.openxmlformats.org/officeDocument/2006/relationships/diagramData" Target="../diagrams/data4.xml"/><Relationship Id="rId13" Type="http://schemas.openxmlformats.org/officeDocument/2006/relationships/diagramData" Target="../diagrams/data5.xml"/><Relationship Id="rId18" Type="http://schemas.openxmlformats.org/officeDocument/2006/relationships/image" Target="../media/image11.png"/><Relationship Id="rId3" Type="http://schemas.openxmlformats.org/officeDocument/2006/relationships/diagramLayout" Target="../diagrams/layout3.xml"/><Relationship Id="rId7" Type="http://schemas.openxmlformats.org/officeDocument/2006/relationships/image" Target="../media/image23.jpeg"/><Relationship Id="rId12" Type="http://schemas.microsoft.com/office/2007/relationships/diagramDrawing" Target="../diagrams/drawing4.xml"/><Relationship Id="rId17" Type="http://schemas.microsoft.com/office/2007/relationships/diagramDrawing" Target="../diagrams/drawing5.xml"/><Relationship Id="rId2" Type="http://schemas.openxmlformats.org/officeDocument/2006/relationships/diagramData" Target="../diagrams/data3.xml"/><Relationship Id="rId16"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3.xml"/><Relationship Id="rId11" Type="http://schemas.openxmlformats.org/officeDocument/2006/relationships/diagramColors" Target="../diagrams/colors4.xml"/><Relationship Id="rId5" Type="http://schemas.openxmlformats.org/officeDocument/2006/relationships/diagramColors" Target="../diagrams/colors3.xml"/><Relationship Id="rId15" Type="http://schemas.openxmlformats.org/officeDocument/2006/relationships/diagramQuickStyle" Target="../diagrams/quickStyle5.xml"/><Relationship Id="rId10" Type="http://schemas.openxmlformats.org/officeDocument/2006/relationships/diagramQuickStyle" Target="../diagrams/quickStyle4.xml"/><Relationship Id="rId4" Type="http://schemas.openxmlformats.org/officeDocument/2006/relationships/diagramQuickStyle" Target="../diagrams/quickStyle3.xml"/><Relationship Id="rId9" Type="http://schemas.openxmlformats.org/officeDocument/2006/relationships/diagramLayout" Target="../diagrams/layout4.xml"/><Relationship Id="rId14" Type="http://schemas.openxmlformats.org/officeDocument/2006/relationships/diagramLayout" Target="../diagrams/layout5.xml"/></Relationships>
</file>

<file path=ppt/slides/_rels/slide16.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1.png"/><Relationship Id="rId7" Type="http://schemas.openxmlformats.org/officeDocument/2006/relationships/diagramColors" Target="../diagrams/colors6.xm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1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1.png"/><Relationship Id="rId7" Type="http://schemas.openxmlformats.org/officeDocument/2006/relationships/diagramColors" Target="../diagrams/colors7.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1.png"/><Relationship Id="rId7" Type="http://schemas.openxmlformats.org/officeDocument/2006/relationships/diagramColors" Target="../diagrams/colors8.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2.jpeg"/></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49.png"/></Relationships>
</file>

<file path=ppt/slides/_rels/slide31.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43000">
              <a:schemeClr val="bg2">
                <a:tint val="80000"/>
                <a:satMod val="250000"/>
              </a:schemeClr>
            </a:gs>
            <a:gs pos="76000">
              <a:schemeClr val="bg2">
                <a:tint val="90000"/>
                <a:shade val="90000"/>
                <a:satMod val="200000"/>
              </a:schemeClr>
            </a:gs>
            <a:gs pos="92000">
              <a:schemeClr val="bg2">
                <a:tint val="90000"/>
                <a:shade val="70000"/>
                <a:satMod val="25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467544" y="1052736"/>
            <a:ext cx="8108081" cy="1899211"/>
          </a:xfrm>
        </p:spPr>
        <p:txBody>
          <a:bodyPr/>
          <a:lstStyle/>
          <a:p>
            <a:pPr eaLnBrk="1" hangingPunct="1">
              <a:lnSpc>
                <a:spcPct val="150000"/>
              </a:lnSpc>
            </a:pPr>
            <a:r>
              <a:rPr lang="ru-RU" sz="3200" b="1" dirty="0" smtClean="0">
                <a:solidFill>
                  <a:schemeClr val="tx2"/>
                </a:solidFill>
              </a:rPr>
              <a:t/>
            </a:r>
            <a:br>
              <a:rPr lang="ru-RU" sz="3200" b="1" dirty="0" smtClean="0">
                <a:solidFill>
                  <a:schemeClr val="tx2"/>
                </a:solidFill>
              </a:rPr>
            </a:br>
            <a:r>
              <a:rPr lang="ru-RU" sz="3200" b="1" dirty="0" smtClean="0">
                <a:solidFill>
                  <a:schemeClr val="tx2"/>
                </a:solidFill>
              </a:rPr>
              <a:t/>
            </a:r>
            <a:br>
              <a:rPr lang="ru-RU" sz="3200" b="1" dirty="0" smtClean="0">
                <a:solidFill>
                  <a:schemeClr val="tx2"/>
                </a:solidFill>
              </a:rPr>
            </a:br>
            <a:r>
              <a:rPr lang="ru-RU" sz="3200" b="1" dirty="0" smtClean="0">
                <a:solidFill>
                  <a:schemeClr val="tx2"/>
                </a:solidFill>
              </a:rPr>
              <a:t/>
            </a:r>
            <a:br>
              <a:rPr lang="ru-RU" sz="3200" b="1" dirty="0" smtClean="0">
                <a:solidFill>
                  <a:schemeClr val="tx2"/>
                </a:solidFill>
              </a:rPr>
            </a:br>
            <a:r>
              <a:rPr lang="ru-RU" sz="3600" b="1" dirty="0" smtClean="0">
                <a:solidFill>
                  <a:srgbClr val="FF0000"/>
                </a:solidFill>
                <a:effectLst>
                  <a:outerShdw blurRad="38100" dist="38100" dir="2700000" algn="tl">
                    <a:srgbClr val="000000">
                      <a:alpha val="43137"/>
                    </a:srgbClr>
                  </a:outerShdw>
                </a:effectLst>
              </a:rPr>
              <a:t>Система управления охраной труда в организации</a:t>
            </a:r>
            <a:br>
              <a:rPr lang="ru-RU" sz="3600" b="1" dirty="0" smtClean="0">
                <a:solidFill>
                  <a:srgbClr val="FF0000"/>
                </a:solidFill>
                <a:effectLst>
                  <a:outerShdw blurRad="38100" dist="38100" dir="2700000" algn="tl">
                    <a:srgbClr val="000000">
                      <a:alpha val="43137"/>
                    </a:srgbClr>
                  </a:outerShdw>
                </a:effectLst>
              </a:rPr>
            </a:br>
            <a:r>
              <a:rPr lang="ru-RU" sz="2400" b="1" dirty="0" smtClean="0">
                <a:solidFill>
                  <a:srgbClr val="FF0000"/>
                </a:solidFill>
                <a:effectLst>
                  <a:outerShdw blurRad="38100" dist="38100" dir="2700000" algn="tl">
                    <a:srgbClr val="000000">
                      <a:alpha val="43137"/>
                    </a:srgbClr>
                  </a:outerShdw>
                </a:effectLst>
              </a:rPr>
              <a:t>Обучение работников</a:t>
            </a:r>
            <a:endParaRPr lang="ru-RU" sz="2000" b="1" dirty="0" smtClean="0">
              <a:solidFill>
                <a:schemeClr val="tx2"/>
              </a:solidFill>
            </a:endParaRPr>
          </a:p>
        </p:txBody>
      </p:sp>
      <p:pic>
        <p:nvPicPr>
          <p:cNvPr id="2061" name="Picture 13"/>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0" y="6288355"/>
            <a:ext cx="1208758" cy="569645"/>
          </a:xfrm>
          <a:prstGeom prst="rect">
            <a:avLst/>
          </a:prstGeom>
          <a:noFill/>
          <a:ln w="9525">
            <a:noFill/>
            <a:miter lim="800000"/>
            <a:headEnd/>
            <a:tailEnd/>
          </a:ln>
        </p:spPr>
      </p:pic>
      <p:pic>
        <p:nvPicPr>
          <p:cNvPr id="2064" name="Picture 1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1187625" y="6309304"/>
            <a:ext cx="1008111" cy="548694"/>
          </a:xfrm>
          <a:prstGeom prst="rect">
            <a:avLst/>
          </a:prstGeom>
          <a:noFill/>
          <a:ln w="9525">
            <a:noFill/>
            <a:miter lim="800000"/>
            <a:headEnd/>
            <a:tailEnd/>
          </a:ln>
        </p:spPr>
      </p:pic>
      <p:pic>
        <p:nvPicPr>
          <p:cNvPr id="2065" name="Picture 17"/>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2195736" y="6309321"/>
            <a:ext cx="1424350" cy="548680"/>
          </a:xfrm>
          <a:prstGeom prst="rect">
            <a:avLst/>
          </a:prstGeom>
          <a:noFill/>
          <a:ln w="9525">
            <a:noFill/>
            <a:miter lim="800000"/>
            <a:headEnd/>
            <a:tailEnd/>
          </a:ln>
        </p:spPr>
      </p:pic>
      <p:pic>
        <p:nvPicPr>
          <p:cNvPr id="2066" name="Picture 18"/>
          <p:cNvPicPr>
            <a:picLocks noChangeAspect="1" noChangeArrowheads="1"/>
          </p:cNvPicPr>
          <p:nvPr/>
        </p:nvPicPr>
        <p:blipFill>
          <a:blip r:embed="rId7" cstate="print">
            <a:duotone>
              <a:schemeClr val="accent1">
                <a:shade val="45000"/>
                <a:satMod val="135000"/>
              </a:schemeClr>
              <a:prstClr val="white"/>
            </a:duotone>
          </a:blip>
          <a:srcRect/>
          <a:stretch>
            <a:fillRect/>
          </a:stretch>
        </p:blipFill>
        <p:spPr bwMode="auto">
          <a:xfrm>
            <a:off x="3563888" y="6371106"/>
            <a:ext cx="1296144" cy="486894"/>
          </a:xfrm>
          <a:prstGeom prst="rect">
            <a:avLst/>
          </a:prstGeom>
          <a:noFill/>
          <a:ln w="9525">
            <a:noFill/>
            <a:miter lim="800000"/>
            <a:headEnd/>
            <a:tailEnd/>
          </a:ln>
        </p:spPr>
      </p:pic>
      <p:pic>
        <p:nvPicPr>
          <p:cNvPr id="24" name="Picture 13"/>
          <p:cNvPicPr>
            <a:picLocks noChangeAspect="1" noChangeArrowheads="1"/>
          </p:cNvPicPr>
          <p:nvPr/>
        </p:nvPicPr>
        <p:blipFill>
          <a:blip r:embed="rId4" cstate="print">
            <a:duotone>
              <a:schemeClr val="accent1">
                <a:shade val="45000"/>
                <a:satMod val="135000"/>
              </a:schemeClr>
              <a:prstClr val="white"/>
            </a:duotone>
          </a:blip>
          <a:srcRect/>
          <a:stretch>
            <a:fillRect/>
          </a:stretch>
        </p:blipFill>
        <p:spPr bwMode="auto">
          <a:xfrm>
            <a:off x="4860032" y="6288354"/>
            <a:ext cx="1208758" cy="569645"/>
          </a:xfrm>
          <a:prstGeom prst="rect">
            <a:avLst/>
          </a:prstGeom>
          <a:noFill/>
          <a:ln w="9525">
            <a:noFill/>
            <a:miter lim="800000"/>
            <a:headEnd/>
            <a:tailEnd/>
          </a:ln>
        </p:spPr>
      </p:pic>
      <p:pic>
        <p:nvPicPr>
          <p:cNvPr id="25" name="Picture 16"/>
          <p:cNvPicPr>
            <a:picLocks noChangeAspect="1" noChangeArrowheads="1"/>
          </p:cNvPicPr>
          <p:nvPr/>
        </p:nvPicPr>
        <p:blipFill>
          <a:blip r:embed="rId5" cstate="print">
            <a:duotone>
              <a:schemeClr val="accent1">
                <a:shade val="45000"/>
                <a:satMod val="135000"/>
              </a:schemeClr>
              <a:prstClr val="white"/>
            </a:duotone>
          </a:blip>
          <a:srcRect/>
          <a:stretch>
            <a:fillRect/>
          </a:stretch>
        </p:blipFill>
        <p:spPr bwMode="auto">
          <a:xfrm>
            <a:off x="6047657" y="6309303"/>
            <a:ext cx="1008111" cy="548694"/>
          </a:xfrm>
          <a:prstGeom prst="rect">
            <a:avLst/>
          </a:prstGeom>
          <a:noFill/>
          <a:ln w="9525">
            <a:noFill/>
            <a:miter lim="800000"/>
            <a:headEnd/>
            <a:tailEnd/>
          </a:ln>
        </p:spPr>
      </p:pic>
      <p:pic>
        <p:nvPicPr>
          <p:cNvPr id="26" name="Picture 17"/>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a:off x="7055768" y="6309320"/>
            <a:ext cx="1424350" cy="548680"/>
          </a:xfrm>
          <a:prstGeom prst="rect">
            <a:avLst/>
          </a:prstGeom>
          <a:noFill/>
          <a:ln w="9525">
            <a:noFill/>
            <a:miter lim="800000"/>
            <a:headEnd/>
            <a:tailEnd/>
          </a:ln>
        </p:spPr>
      </p:pic>
      <p:pic>
        <p:nvPicPr>
          <p:cNvPr id="27" name="Picture 18"/>
          <p:cNvPicPr>
            <a:picLocks noChangeAspect="1" noChangeArrowheads="1"/>
          </p:cNvPicPr>
          <p:nvPr/>
        </p:nvPicPr>
        <p:blipFill>
          <a:blip r:embed="rId7" cstate="print">
            <a:duotone>
              <a:schemeClr val="accent1">
                <a:shade val="45000"/>
                <a:satMod val="135000"/>
              </a:schemeClr>
              <a:prstClr val="white"/>
            </a:duotone>
          </a:blip>
          <a:srcRect r="44438"/>
          <a:stretch>
            <a:fillRect/>
          </a:stretch>
        </p:blipFill>
        <p:spPr bwMode="auto">
          <a:xfrm>
            <a:off x="8423920" y="6381328"/>
            <a:ext cx="720080" cy="486840"/>
          </a:xfrm>
          <a:prstGeom prst="rect">
            <a:avLst/>
          </a:prstGeom>
          <a:noFill/>
          <a:ln w="9525">
            <a:noFill/>
            <a:miter lim="800000"/>
            <a:headEnd/>
            <a:tailEnd/>
          </a:ln>
        </p:spPr>
      </p:pic>
      <p:sp>
        <p:nvSpPr>
          <p:cNvPr id="12" name="TextBox 11"/>
          <p:cNvSpPr txBox="1"/>
          <p:nvPr/>
        </p:nvSpPr>
        <p:spPr>
          <a:xfrm>
            <a:off x="519909" y="3516855"/>
            <a:ext cx="7632700" cy="3139321"/>
          </a:xfrm>
          <a:prstGeom prst="rect">
            <a:avLst/>
          </a:prstGeom>
          <a:noFill/>
        </p:spPr>
        <p:txBody>
          <a:bodyPr>
            <a:spAutoFit/>
          </a:bodyPr>
          <a:lstStyle/>
          <a:p>
            <a:pPr fontAlgn="base">
              <a:spcBef>
                <a:spcPct val="0"/>
              </a:spcBef>
              <a:spcAft>
                <a:spcPct val="0"/>
              </a:spcAft>
              <a:defRPr/>
            </a:pPr>
            <a:r>
              <a:rPr lang="ru-RU" b="1" i="1" dirty="0" smtClean="0">
                <a:solidFill>
                  <a:srgbClr val="6076B4">
                    <a:lumMod val="50000"/>
                  </a:srgbClr>
                </a:solidFill>
                <a:cs typeface="Arial" pitchFamily="34" charset="0"/>
              </a:rPr>
              <a:t>Начальник Центра охраны труда, радиационной и экологической безопасности СО РАН к.т.н.</a:t>
            </a:r>
            <a:endParaRPr lang="ru-RU" b="1" i="1" dirty="0">
              <a:solidFill>
                <a:srgbClr val="6076B4">
                  <a:lumMod val="50000"/>
                </a:srgbClr>
              </a:solidFill>
              <a:cs typeface="Arial" pitchFamily="34" charset="0"/>
            </a:endParaRPr>
          </a:p>
          <a:p>
            <a:pPr fontAlgn="base">
              <a:lnSpc>
                <a:spcPct val="150000"/>
              </a:lnSpc>
              <a:spcBef>
                <a:spcPct val="0"/>
              </a:spcBef>
              <a:spcAft>
                <a:spcPct val="0"/>
              </a:spcAft>
              <a:defRPr/>
            </a:pPr>
            <a:r>
              <a:rPr lang="ru-RU" sz="2400" b="1" i="1" dirty="0" smtClean="0">
                <a:solidFill>
                  <a:srgbClr val="6076B4">
                    <a:lumMod val="50000"/>
                  </a:srgbClr>
                </a:solidFill>
                <a:effectLst>
                  <a:outerShdw blurRad="38100" dist="38100" dir="2700000" algn="tl">
                    <a:srgbClr val="000000">
                      <a:alpha val="43137"/>
                    </a:srgbClr>
                  </a:outerShdw>
                </a:effectLst>
                <a:cs typeface="Arial" pitchFamily="34" charset="0"/>
              </a:rPr>
              <a:t>Фомин Вениамин Иванович</a:t>
            </a:r>
          </a:p>
          <a:p>
            <a:pPr fontAlgn="base">
              <a:lnSpc>
                <a:spcPct val="150000"/>
              </a:lnSpc>
              <a:spcBef>
                <a:spcPct val="0"/>
              </a:spcBef>
              <a:spcAft>
                <a:spcPct val="0"/>
              </a:spcAft>
              <a:defRPr/>
            </a:pPr>
            <a:r>
              <a:rPr lang="ru-RU" b="1" i="1" dirty="0" smtClean="0">
                <a:solidFill>
                  <a:srgbClr val="6076B4">
                    <a:lumMod val="50000"/>
                  </a:srgbClr>
                </a:solidFill>
                <a:cs typeface="Arial" pitchFamily="34" charset="0"/>
              </a:rPr>
              <a:t>Тел./факс: </a:t>
            </a:r>
            <a:r>
              <a:rPr lang="ru-RU" sz="2400" b="1" i="1" dirty="0" smtClean="0">
                <a:solidFill>
                  <a:srgbClr val="6076B4">
                    <a:lumMod val="50000"/>
                  </a:srgbClr>
                </a:solidFill>
                <a:effectLst>
                  <a:outerShdw blurRad="38100" dist="38100" dir="2700000" algn="tl">
                    <a:srgbClr val="000000">
                      <a:alpha val="43137"/>
                    </a:srgbClr>
                  </a:outerShdw>
                </a:effectLst>
                <a:cs typeface="Arial" pitchFamily="34" charset="0"/>
              </a:rPr>
              <a:t>330 07 45</a:t>
            </a:r>
            <a:r>
              <a:rPr lang="ru-RU" b="1" i="1" dirty="0" smtClean="0">
                <a:solidFill>
                  <a:srgbClr val="6076B4">
                    <a:lumMod val="50000"/>
                  </a:srgbClr>
                </a:solidFill>
                <a:cs typeface="Arial" pitchFamily="34" charset="0"/>
              </a:rPr>
              <a:t>;</a:t>
            </a:r>
          </a:p>
          <a:p>
            <a:pPr fontAlgn="base">
              <a:lnSpc>
                <a:spcPct val="150000"/>
              </a:lnSpc>
              <a:spcBef>
                <a:spcPct val="0"/>
              </a:spcBef>
              <a:spcAft>
                <a:spcPct val="0"/>
              </a:spcAft>
              <a:defRPr/>
            </a:pPr>
            <a:r>
              <a:rPr lang="en-US" b="1" i="1" dirty="0" smtClean="0">
                <a:solidFill>
                  <a:srgbClr val="6076B4">
                    <a:lumMod val="50000"/>
                  </a:srgbClr>
                </a:solidFill>
                <a:cs typeface="Arial" pitchFamily="34" charset="0"/>
              </a:rPr>
              <a:t>E-mail</a:t>
            </a:r>
            <a:r>
              <a:rPr lang="ru-RU" b="1" i="1" dirty="0" smtClean="0">
                <a:solidFill>
                  <a:srgbClr val="6076B4">
                    <a:lumMod val="50000"/>
                  </a:srgbClr>
                </a:solidFill>
                <a:cs typeface="Arial" pitchFamily="34" charset="0"/>
              </a:rPr>
              <a:t>: </a:t>
            </a:r>
            <a:r>
              <a:rPr lang="ru-RU" sz="2400" b="1" i="1" dirty="0" smtClean="0">
                <a:solidFill>
                  <a:srgbClr val="6076B4">
                    <a:lumMod val="50000"/>
                  </a:srgbClr>
                </a:solidFill>
                <a:effectLst>
                  <a:outerShdw blurRad="38100" dist="38100" dir="2700000" algn="tl">
                    <a:srgbClr val="000000">
                      <a:alpha val="43137"/>
                    </a:srgbClr>
                  </a:outerShdw>
                </a:effectLst>
                <a:cs typeface="Arial" pitchFamily="34" charset="0"/>
              </a:rPr>
              <a:t>3300745</a:t>
            </a:r>
            <a:r>
              <a:rPr lang="en-US" sz="2400" b="1" i="1" dirty="0" smtClean="0">
                <a:solidFill>
                  <a:srgbClr val="6076B4">
                    <a:lumMod val="50000"/>
                  </a:srgbClr>
                </a:solidFill>
                <a:effectLst>
                  <a:outerShdw blurRad="38100" dist="38100" dir="2700000" algn="tl">
                    <a:srgbClr val="000000">
                      <a:alpha val="43137"/>
                    </a:srgbClr>
                  </a:outerShdw>
                </a:effectLst>
                <a:cs typeface="Arial" pitchFamily="34" charset="0"/>
              </a:rPr>
              <a:t>@</a:t>
            </a:r>
            <a:r>
              <a:rPr lang="en-US" sz="2400" b="1" i="1" dirty="0" err="1" smtClean="0">
                <a:solidFill>
                  <a:srgbClr val="6076B4">
                    <a:lumMod val="50000"/>
                  </a:srgbClr>
                </a:solidFill>
                <a:effectLst>
                  <a:outerShdw blurRad="38100" dist="38100" dir="2700000" algn="tl">
                    <a:srgbClr val="000000">
                      <a:alpha val="43137"/>
                    </a:srgbClr>
                  </a:outerShdw>
                </a:effectLst>
                <a:cs typeface="Arial" pitchFamily="34" charset="0"/>
              </a:rPr>
              <a:t>ngs.ru</a:t>
            </a:r>
            <a:r>
              <a:rPr lang="en-US" sz="2400" b="1" i="1" dirty="0" smtClean="0">
                <a:solidFill>
                  <a:srgbClr val="6076B4">
                    <a:lumMod val="50000"/>
                  </a:srgbClr>
                </a:solidFill>
                <a:effectLst>
                  <a:outerShdw blurRad="38100" dist="38100" dir="2700000" algn="tl">
                    <a:srgbClr val="000000">
                      <a:alpha val="43137"/>
                    </a:srgbClr>
                  </a:outerShdw>
                </a:effectLst>
                <a:cs typeface="Arial" pitchFamily="34" charset="0"/>
              </a:rPr>
              <a:t>;</a:t>
            </a:r>
            <a:r>
              <a:rPr lang="ru-RU" sz="2400" b="1" i="1" dirty="0" smtClean="0">
                <a:solidFill>
                  <a:srgbClr val="6076B4">
                    <a:lumMod val="50000"/>
                  </a:srgbClr>
                </a:solidFill>
                <a:effectLst>
                  <a:outerShdw blurRad="38100" dist="38100" dir="2700000" algn="tl">
                    <a:srgbClr val="000000">
                      <a:alpha val="43137"/>
                    </a:srgbClr>
                  </a:outerShdw>
                </a:effectLst>
                <a:cs typeface="Arial" pitchFamily="34" charset="0"/>
              </a:rPr>
              <a:t> </a:t>
            </a:r>
            <a:r>
              <a:rPr lang="en-US" sz="2400" b="1" i="1" dirty="0" smtClean="0">
                <a:solidFill>
                  <a:srgbClr val="6076B4">
                    <a:lumMod val="50000"/>
                  </a:srgbClr>
                </a:solidFill>
                <a:effectLst>
                  <a:outerShdw blurRad="38100" dist="38100" dir="2700000" algn="tl">
                    <a:srgbClr val="000000">
                      <a:alpha val="43137"/>
                    </a:srgbClr>
                  </a:outerShdw>
                </a:effectLst>
                <a:cs typeface="Arial" pitchFamily="34" charset="0"/>
              </a:rPr>
              <a:t>fvi@sb-ras.ru</a:t>
            </a:r>
            <a:endParaRPr lang="ru-RU" b="1" i="1" dirty="0">
              <a:solidFill>
                <a:srgbClr val="6076B4">
                  <a:lumMod val="50000"/>
                </a:srgbClr>
              </a:solidFill>
              <a:effectLst>
                <a:outerShdw blurRad="38100" dist="38100" dir="2700000" algn="tl">
                  <a:srgbClr val="000000">
                    <a:alpha val="43137"/>
                  </a:srgbClr>
                </a:outerShdw>
              </a:effectLst>
              <a:cs typeface="Arial" pitchFamily="34" charset="0"/>
            </a:endParaRPr>
          </a:p>
          <a:p>
            <a:pPr fontAlgn="base">
              <a:lnSpc>
                <a:spcPct val="150000"/>
              </a:lnSpc>
              <a:spcBef>
                <a:spcPct val="0"/>
              </a:spcBef>
              <a:spcAft>
                <a:spcPct val="0"/>
              </a:spcAft>
              <a:defRPr/>
            </a:pPr>
            <a:r>
              <a:rPr lang="ru-RU" b="1" i="1" dirty="0">
                <a:solidFill>
                  <a:srgbClr val="6076B4">
                    <a:lumMod val="50000"/>
                  </a:srgbClr>
                </a:solidFill>
                <a:cs typeface="Arial" pitchFamily="34" charset="0"/>
              </a:rPr>
              <a:t>Сайт:</a:t>
            </a:r>
            <a:r>
              <a:rPr lang="ru-RU" b="1" i="1" dirty="0">
                <a:solidFill>
                  <a:srgbClr val="4F81BD">
                    <a:lumMod val="50000"/>
                  </a:srgbClr>
                </a:solidFill>
                <a:latin typeface="Arial" pitchFamily="34" charset="0"/>
                <a:cs typeface="Arial" pitchFamily="34" charset="0"/>
              </a:rPr>
              <a:t> </a:t>
            </a:r>
            <a:r>
              <a:rPr lang="en-US" sz="2400" b="1" i="1" dirty="0">
                <a:solidFill>
                  <a:srgbClr val="6076B4">
                    <a:lumMod val="50000"/>
                  </a:srgbClr>
                </a:solidFill>
                <a:effectLst>
                  <a:outerShdw blurRad="38100" dist="38100" dir="2700000" algn="tl">
                    <a:srgbClr val="000000">
                      <a:alpha val="43137"/>
                    </a:srgbClr>
                  </a:outerShdw>
                </a:effectLst>
                <a:cs typeface="Arial" pitchFamily="34" charset="0"/>
              </a:rPr>
              <a:t>http://www.sbras.nsc.ru/cotreb/</a:t>
            </a:r>
            <a:endParaRPr lang="ru-RU" sz="2400" b="1" i="1" dirty="0">
              <a:solidFill>
                <a:srgbClr val="6076B4">
                  <a:lumMod val="50000"/>
                </a:srgbClr>
              </a:solidFill>
              <a:effectLst>
                <a:outerShdw blurRad="38100" dist="38100" dir="2700000" algn="tl">
                  <a:srgbClr val="000000">
                    <a:alpha val="43137"/>
                  </a:srgbClr>
                </a:outerShdw>
              </a:effectLst>
              <a:cs typeface="Arial" pitchFamily="34" charset="0"/>
            </a:endParaRPr>
          </a:p>
          <a:p>
            <a:pPr fontAlgn="base">
              <a:spcBef>
                <a:spcPct val="0"/>
              </a:spcBef>
              <a:spcAft>
                <a:spcPct val="0"/>
              </a:spcAft>
              <a:defRPr/>
            </a:pPr>
            <a:endParaRPr lang="ru-RU"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6888070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4"/>
          <p:cNvSpPr>
            <a:spLocks noGrp="1"/>
          </p:cNvSpPr>
          <p:nvPr>
            <p:ph type="sldNum" sz="quarter" idx="12"/>
          </p:nvPr>
        </p:nvSpPr>
        <p:spPr bwMode="auto">
          <a:xfrm>
            <a:off x="8172450" y="6356350"/>
            <a:ext cx="514350"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DF8869D0-E702-42D3-A5F0-08D2F78B965E}" type="slidenum">
              <a:rPr lang="ru-RU" sz="1600" b="1" smtClean="0">
                <a:solidFill>
                  <a:srgbClr val="626262"/>
                </a:solidFill>
                <a:latin typeface="Times New Roman" pitchFamily="18" charset="0"/>
                <a:cs typeface="Times New Roman" pitchFamily="18" charset="0"/>
              </a:rPr>
              <a:pPr fontAlgn="base">
                <a:spcBef>
                  <a:spcPct val="20000"/>
                </a:spcBef>
                <a:spcAft>
                  <a:spcPct val="0"/>
                </a:spcAft>
                <a:buFont typeface="Arial" pitchFamily="34" charset="0"/>
                <a:buNone/>
              </a:pPr>
              <a:t>10</a:t>
            </a:fld>
            <a:endParaRPr lang="ru-RU" sz="1600" b="1" dirty="0" smtClean="0">
              <a:solidFill>
                <a:srgbClr val="626262"/>
              </a:solidFill>
              <a:latin typeface="Times New Roman" pitchFamily="18" charset="0"/>
              <a:cs typeface="Times New Roman" pitchFamily="18" charset="0"/>
            </a:endParaRPr>
          </a:p>
        </p:txBody>
      </p:sp>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25" name="Скругленный прямоугольник 4"/>
          <p:cNvSpPr/>
          <p:nvPr/>
        </p:nvSpPr>
        <p:spPr>
          <a:xfrm>
            <a:off x="0" y="188640"/>
            <a:ext cx="9144000" cy="8640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Aft>
                <a:spcPts val="0"/>
              </a:spcAft>
            </a:pPr>
            <a:r>
              <a:rPr lang="ru-RU" sz="2000" b="1" dirty="0" smtClean="0">
                <a:solidFill>
                  <a:srgbClr val="C00000"/>
                </a:solidFill>
                <a:effectLst>
                  <a:outerShdw blurRad="38100" dist="38100" dir="2700000" algn="tl">
                    <a:srgbClr val="000000">
                      <a:alpha val="43137"/>
                    </a:srgbClr>
                  </a:outerShdw>
                </a:effectLst>
              </a:rPr>
              <a:t>ОБЯЗАТЕЛЬНЫЕ </a:t>
            </a:r>
            <a:r>
              <a:rPr lang="ru-RU" sz="2000" b="1" dirty="0" smtClean="0">
                <a:solidFill>
                  <a:srgbClr val="C00000"/>
                </a:solidFill>
                <a:effectLst>
                  <a:outerShdw blurRad="38100" dist="38100" dir="2700000" algn="tl">
                    <a:srgbClr val="000000">
                      <a:alpha val="43137"/>
                    </a:srgbClr>
                  </a:outerShdw>
                </a:effectLst>
              </a:rPr>
              <a:t>ТЕМЫ ДЛЯ </a:t>
            </a:r>
            <a:r>
              <a:rPr lang="ru-RU" sz="2000" b="1" dirty="0" smtClean="0">
                <a:solidFill>
                  <a:srgbClr val="C00000"/>
                </a:solidFill>
                <a:effectLst>
                  <a:outerShdw blurRad="38100" dist="38100" dir="2700000" algn="tl">
                    <a:srgbClr val="000000">
                      <a:alpha val="43137"/>
                    </a:srgbClr>
                  </a:outerShdw>
                </a:effectLst>
              </a:rPr>
              <a:t>ВКЛЮЧЕНИЯ В </a:t>
            </a:r>
            <a:r>
              <a:rPr lang="ru-RU" sz="2000" b="1" dirty="0" smtClean="0">
                <a:solidFill>
                  <a:srgbClr val="C00000"/>
                </a:solidFill>
                <a:effectLst>
                  <a:outerShdw blurRad="38100" dist="38100" dir="2700000" algn="tl">
                    <a:srgbClr val="000000">
                      <a:alpha val="43137"/>
                    </a:srgbClr>
                  </a:outerShdw>
                </a:effectLst>
              </a:rPr>
              <a:t/>
            </a:r>
            <a:br>
              <a:rPr lang="ru-RU" sz="2000" b="1" dirty="0" smtClean="0">
                <a:solidFill>
                  <a:srgbClr val="C00000"/>
                </a:solidFill>
                <a:effectLst>
                  <a:outerShdw blurRad="38100" dist="38100" dir="2700000" algn="tl">
                    <a:srgbClr val="000000">
                      <a:alpha val="43137"/>
                    </a:srgbClr>
                  </a:outerShdw>
                </a:effectLst>
              </a:rPr>
            </a:br>
            <a:r>
              <a:rPr lang="ru-RU" sz="2000" b="1" dirty="0" smtClean="0">
                <a:solidFill>
                  <a:srgbClr val="C00000"/>
                </a:solidFill>
                <a:effectLst>
                  <a:outerShdw blurRad="38100" dist="38100" dir="2700000" algn="tl">
                    <a:srgbClr val="000000">
                      <a:alpha val="43137"/>
                    </a:srgbClr>
                  </a:outerShdw>
                </a:effectLst>
              </a:rPr>
              <a:t>УЧЕБНЫЕ </a:t>
            </a:r>
            <a:r>
              <a:rPr lang="ru-RU" sz="2000" b="1" dirty="0" smtClean="0">
                <a:solidFill>
                  <a:srgbClr val="C00000"/>
                </a:solidFill>
                <a:effectLst>
                  <a:outerShdw blurRad="38100" dist="38100" dir="2700000" algn="tl">
                    <a:srgbClr val="000000">
                      <a:alpha val="43137"/>
                    </a:srgbClr>
                  </a:outerShdw>
                </a:effectLst>
              </a:rPr>
              <a:t>ПРОГРАММЫ И УЧЕБНО-МЕТОДИЧЕСКИЕ ПЛАНЫ </a:t>
            </a:r>
            <a:r>
              <a:rPr lang="ru-RU" sz="2000" b="1" dirty="0" smtClean="0">
                <a:solidFill>
                  <a:schemeClr val="accent3">
                    <a:lumMod val="50000"/>
                  </a:schemeClr>
                </a:solidFill>
              </a:rPr>
              <a:t> </a:t>
            </a:r>
            <a:endParaRPr lang="ru-RU" b="1" kern="1200" dirty="0" smtClean="0">
              <a:solidFill>
                <a:schemeClr val="accent3">
                  <a:lumMod val="50000"/>
                </a:schemeClr>
              </a:solidFill>
            </a:endParaRPr>
          </a:p>
        </p:txBody>
      </p:sp>
      <p:graphicFrame>
        <p:nvGraphicFramePr>
          <p:cNvPr id="11" name="Схема 10"/>
          <p:cNvGraphicFramePr/>
          <p:nvPr/>
        </p:nvGraphicFramePr>
        <p:xfrm>
          <a:off x="467544" y="1124744"/>
          <a:ext cx="8424936"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 y="188640"/>
            <a:ext cx="9515905" cy="618183"/>
          </a:xfrm>
        </p:spPr>
        <p:txBody>
          <a:bodyPr/>
          <a:lstStyle/>
          <a:p>
            <a:r>
              <a:rPr lang="ru-RU" sz="2400" b="1" dirty="0" smtClean="0">
                <a:solidFill>
                  <a:srgbClr val="C00000"/>
                </a:solidFill>
              </a:rPr>
              <a:t>Порядок обучения руководителей и специалистов</a:t>
            </a:r>
            <a:endParaRPr lang="ru-RU" dirty="0">
              <a:solidFill>
                <a:srgbClr val="C00000"/>
              </a:solidFill>
            </a:endParaRPr>
          </a:p>
        </p:txBody>
      </p:sp>
      <p:sp>
        <p:nvSpPr>
          <p:cNvPr id="3" name="Объект 2"/>
          <p:cNvSpPr>
            <a:spLocks noGrp="1"/>
          </p:cNvSpPr>
          <p:nvPr>
            <p:ph idx="1"/>
          </p:nvPr>
        </p:nvSpPr>
        <p:spPr>
          <a:xfrm>
            <a:off x="107504" y="836712"/>
            <a:ext cx="6911813" cy="2448272"/>
          </a:xfrm>
        </p:spPr>
        <p:txBody>
          <a:bodyPr>
            <a:noAutofit/>
          </a:bodyPr>
          <a:lstStyle/>
          <a:p>
            <a:pPr marL="0" indent="457200" algn="just" hangingPunct="0">
              <a:lnSpc>
                <a:spcPct val="130000"/>
              </a:lnSpc>
              <a:spcBef>
                <a:spcPts val="0"/>
              </a:spcBef>
              <a:buNone/>
            </a:pPr>
            <a:r>
              <a:rPr lang="ru-RU" sz="1700" dirty="0" smtClean="0">
                <a:solidFill>
                  <a:srgbClr val="301F83"/>
                </a:solidFill>
                <a:cs typeface="Times New Roman" pitchFamily="18" charset="0"/>
              </a:rPr>
              <a:t>В </a:t>
            </a:r>
            <a:r>
              <a:rPr lang="ru-RU" sz="1700" dirty="0">
                <a:solidFill>
                  <a:srgbClr val="301F83"/>
                </a:solidFill>
                <a:cs typeface="Times New Roman" pitchFamily="18" charset="0"/>
              </a:rPr>
              <a:t>процессе обучения по охране труда руководителей и специалистов проводятся лекции, семинары, собеседования, индивидуальные или групповые консультации, деловые игры и т.д., могут использоваться элементы самостоятельного изучения программы по охране труда, модульные и компьютерные программы, а также дистанционное обучение</a:t>
            </a:r>
            <a:r>
              <a:rPr lang="ru-RU" sz="1700" dirty="0">
                <a:solidFill>
                  <a:srgbClr val="301F83"/>
                </a:solidFill>
              </a:rPr>
              <a:t>.</a:t>
            </a: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11</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10246"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56276" y="1232756"/>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979712" y="3429000"/>
            <a:ext cx="6984776" cy="2883866"/>
          </a:xfrm>
          <a:prstGeom prst="rect">
            <a:avLst/>
          </a:prstGeom>
        </p:spPr>
        <p:txBody>
          <a:bodyPr wrap="square">
            <a:spAutoFit/>
          </a:bodyPr>
          <a:lstStyle/>
          <a:p>
            <a:pPr lvl="0" indent="266700">
              <a:lnSpc>
                <a:spcPct val="120000"/>
              </a:lnSpc>
            </a:pPr>
            <a:r>
              <a:rPr lang="ru-RU" sz="1700" dirty="0" smtClean="0">
                <a:solidFill>
                  <a:srgbClr val="002060"/>
                </a:solidFill>
                <a:cs typeface="Arial" charset="0"/>
              </a:rPr>
              <a:t>Проверку знаний требований охраны труда </a:t>
            </a:r>
            <a:r>
              <a:rPr lang="ru-RU" sz="1700" dirty="0" smtClean="0">
                <a:solidFill>
                  <a:srgbClr val="002060"/>
                </a:solidFill>
                <a:cs typeface="Arial" charset="0"/>
              </a:rPr>
              <a:t>осуществляет </a:t>
            </a:r>
            <a:r>
              <a:rPr lang="ru-RU" sz="1700" b="1" i="1" dirty="0" smtClean="0">
                <a:solidFill>
                  <a:srgbClr val="002060"/>
                </a:solidFill>
                <a:cs typeface="Arial" charset="0"/>
              </a:rPr>
              <a:t>Комиссия </a:t>
            </a:r>
            <a:r>
              <a:rPr lang="ru-RU" sz="1700" b="1" i="1" dirty="0" smtClean="0">
                <a:solidFill>
                  <a:srgbClr val="002060"/>
                </a:solidFill>
                <a:cs typeface="Arial" charset="0"/>
              </a:rPr>
              <a:t>по проверке знания требований охраны труда</a:t>
            </a:r>
            <a:r>
              <a:rPr lang="ru-RU" sz="1700" dirty="0" smtClean="0">
                <a:solidFill>
                  <a:srgbClr val="002060"/>
                </a:solidFill>
                <a:cs typeface="Arial" charset="0"/>
              </a:rPr>
              <a:t>, которая состоит не менее чем из трех человек, прошедших подготовку по вопросам охраны труда в обучающей организации. </a:t>
            </a:r>
          </a:p>
          <a:p>
            <a:pPr lvl="0" indent="266700" algn="just">
              <a:lnSpc>
                <a:spcPct val="120000"/>
              </a:lnSpc>
            </a:pPr>
            <a:r>
              <a:rPr lang="ru-RU" sz="1700" dirty="0" smtClean="0">
                <a:solidFill>
                  <a:srgbClr val="002060"/>
                </a:solidFill>
                <a:cs typeface="Arial" charset="0"/>
              </a:rPr>
              <a:t>Состав комиссии </a:t>
            </a:r>
            <a:r>
              <a:rPr lang="ru-RU" sz="1700" dirty="0" smtClean="0">
                <a:solidFill>
                  <a:srgbClr val="002060"/>
                </a:solidFill>
                <a:cs typeface="Arial" charset="0"/>
              </a:rPr>
              <a:t>и </a:t>
            </a:r>
            <a:r>
              <a:rPr lang="ru-RU" sz="1700" dirty="0" smtClean="0">
                <a:solidFill>
                  <a:srgbClr val="002060"/>
                </a:solidFill>
                <a:cs typeface="Arial" charset="0"/>
              </a:rPr>
              <a:t>порядок ее работы </a:t>
            </a:r>
            <a:r>
              <a:rPr lang="ru-RU" sz="1700" dirty="0" smtClean="0">
                <a:solidFill>
                  <a:srgbClr val="002060"/>
                </a:solidFill>
                <a:cs typeface="Arial" charset="0"/>
              </a:rPr>
              <a:t>утверждаются приказом работодателя.</a:t>
            </a:r>
            <a:endParaRPr lang="ru-RU" sz="1700" dirty="0" smtClean="0">
              <a:solidFill>
                <a:srgbClr val="002060"/>
              </a:solidFill>
              <a:cs typeface="Arial" charset="0"/>
            </a:endParaRPr>
          </a:p>
          <a:p>
            <a:pPr indent="266700" algn="ctr" fontAlgn="base">
              <a:spcBef>
                <a:spcPts val="600"/>
              </a:spcBef>
              <a:spcAft>
                <a:spcPct val="0"/>
              </a:spcAft>
            </a:pPr>
            <a:r>
              <a:rPr lang="ru-RU" b="1" dirty="0" smtClean="0">
                <a:solidFill>
                  <a:srgbClr val="002060"/>
                </a:solidFill>
                <a:cs typeface="Arial" charset="0"/>
              </a:rPr>
              <a:t>Руководители </a:t>
            </a:r>
            <a:r>
              <a:rPr lang="ru-RU" b="1" dirty="0">
                <a:solidFill>
                  <a:srgbClr val="002060"/>
                </a:solidFill>
                <a:cs typeface="Arial" charset="0"/>
              </a:rPr>
              <a:t>и специалисты проходят очередную проверку знаний требований охраны труда не реже одного раза в три года.</a:t>
            </a: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3528" y="4005064"/>
            <a:ext cx="1427163" cy="142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1529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 y="188640"/>
            <a:ext cx="9515905" cy="618183"/>
          </a:xfrm>
        </p:spPr>
        <p:txBody>
          <a:bodyPr/>
          <a:lstStyle/>
          <a:p>
            <a:r>
              <a:rPr lang="ru-RU" sz="2400" b="1" dirty="0" smtClean="0">
                <a:solidFill>
                  <a:srgbClr val="C00000"/>
                </a:solidFill>
              </a:rPr>
              <a:t>Порядок обучения руководителей и специалистов</a:t>
            </a:r>
            <a:endParaRPr lang="ru-RU" dirty="0">
              <a:solidFill>
                <a:srgbClr val="C00000"/>
              </a:solidFill>
            </a:endParaRPr>
          </a:p>
        </p:txBody>
      </p:sp>
      <p:sp>
        <p:nvSpPr>
          <p:cNvPr id="3" name="Объект 2"/>
          <p:cNvSpPr>
            <a:spLocks noGrp="1"/>
          </p:cNvSpPr>
          <p:nvPr>
            <p:ph idx="1"/>
          </p:nvPr>
        </p:nvSpPr>
        <p:spPr>
          <a:xfrm>
            <a:off x="144463" y="836712"/>
            <a:ext cx="8928038" cy="5760640"/>
          </a:xfrm>
        </p:spPr>
        <p:txBody>
          <a:bodyPr>
            <a:normAutofit lnSpcReduction="10000"/>
          </a:bodyPr>
          <a:lstStyle/>
          <a:p>
            <a:pPr marL="0" indent="0" algn="ctr" hangingPunct="0">
              <a:spcBef>
                <a:spcPts val="0"/>
              </a:spcBef>
              <a:buNone/>
            </a:pPr>
            <a:r>
              <a:rPr lang="ru-RU" sz="1600" b="1" dirty="0">
                <a:solidFill>
                  <a:srgbClr val="0070C0"/>
                </a:solidFill>
                <a:cs typeface="Times New Roman" pitchFamily="18" charset="0"/>
              </a:rPr>
              <a:t>Внеочередная проверка знаний требований охраны труда работников независимо от срока проведения предыдущей проверки </a:t>
            </a:r>
            <a:r>
              <a:rPr lang="ru-RU" sz="1600" b="1" dirty="0" smtClean="0">
                <a:solidFill>
                  <a:srgbClr val="0070C0"/>
                </a:solidFill>
                <a:cs typeface="Times New Roman" pitchFamily="18" charset="0"/>
              </a:rPr>
              <a:t>проводится:</a:t>
            </a:r>
          </a:p>
          <a:p>
            <a:pPr marL="0" indent="0" algn="ctr" hangingPunct="0">
              <a:spcBef>
                <a:spcPts val="0"/>
              </a:spcBef>
              <a:buNone/>
            </a:pPr>
            <a:endParaRPr lang="ru-RU" sz="1600" b="1" dirty="0" smtClean="0">
              <a:solidFill>
                <a:srgbClr val="0070C0"/>
              </a:solidFill>
              <a:cs typeface="Times New Roman" pitchFamily="18" charset="0"/>
            </a:endParaRPr>
          </a:p>
          <a:p>
            <a:pPr marL="446088" lvl="0" indent="-174625" algn="just">
              <a:spcBef>
                <a:spcPts val="200"/>
              </a:spcBef>
              <a:spcAft>
                <a:spcPts val="600"/>
              </a:spcAft>
              <a:buClr>
                <a:srgbClr val="C00000"/>
              </a:buClr>
              <a:buFont typeface="Wingdings" pitchFamily="2" charset="2"/>
              <a:buChar char="ü"/>
            </a:pPr>
            <a:r>
              <a:rPr lang="ru-RU" sz="1400" dirty="0" smtClean="0">
                <a:solidFill>
                  <a:schemeClr val="tx1"/>
                </a:solidFill>
                <a:cs typeface="Times New Roman" pitchFamily="18" charset="0"/>
              </a:rPr>
              <a:t>при введении новых или внесении изменений и дополнений в действующие законодательные и иные нормативные правовые акты, содержащие требования охраны труда</a:t>
            </a:r>
            <a:r>
              <a:rPr lang="ru-RU" sz="1400" dirty="0" smtClean="0">
                <a:solidFill>
                  <a:srgbClr val="002060"/>
                </a:solidFill>
                <a:cs typeface="Times New Roman" pitchFamily="18" charset="0"/>
              </a:rPr>
              <a:t>, при </a:t>
            </a:r>
            <a:r>
              <a:rPr lang="ru-RU" sz="1400" dirty="0">
                <a:solidFill>
                  <a:srgbClr val="002060"/>
                </a:solidFill>
                <a:cs typeface="Times New Roman" pitchFamily="18" charset="0"/>
              </a:rPr>
              <a:t>этом осуществляется проверка знаний только этих законодательных и нормативных правовых актов; </a:t>
            </a:r>
          </a:p>
          <a:p>
            <a:pPr marL="446088" lvl="0" indent="-174625" algn="just">
              <a:spcBef>
                <a:spcPts val="200"/>
              </a:spcBef>
              <a:spcAft>
                <a:spcPts val="600"/>
              </a:spcAft>
              <a:buClr>
                <a:srgbClr val="C00000"/>
              </a:buClr>
              <a:buFont typeface="Wingdings" pitchFamily="2" charset="2"/>
              <a:buChar char="ü"/>
            </a:pPr>
            <a:r>
              <a:rPr lang="ru-RU" sz="1400" dirty="0" smtClean="0">
                <a:solidFill>
                  <a:srgbClr val="002060"/>
                </a:solidFill>
                <a:cs typeface="Times New Roman" pitchFamily="18" charset="0"/>
              </a:rPr>
              <a:t>при </a:t>
            </a:r>
            <a:r>
              <a:rPr lang="ru-RU" sz="1400" dirty="0">
                <a:solidFill>
                  <a:srgbClr val="002060"/>
                </a:solidFill>
                <a:cs typeface="Times New Roman" pitchFamily="18" charset="0"/>
              </a:rPr>
              <a:t>вводе в эксплуатацию нового оборудования и изменениях технологических процессов, требующих дополнительных знаний по охране труда </a:t>
            </a:r>
            <a:r>
              <a:rPr lang="ru-RU" sz="1400" dirty="0" smtClean="0">
                <a:solidFill>
                  <a:srgbClr val="002060"/>
                </a:solidFill>
                <a:cs typeface="Times New Roman" pitchFamily="18" charset="0"/>
              </a:rPr>
              <a:t>работников (в </a:t>
            </a:r>
            <a:r>
              <a:rPr lang="ru-RU" sz="1400" dirty="0">
                <a:solidFill>
                  <a:srgbClr val="002060"/>
                </a:solidFill>
                <a:cs typeface="Times New Roman" pitchFamily="18" charset="0"/>
              </a:rPr>
              <a:t>этом случае осуществляется </a:t>
            </a:r>
            <a:r>
              <a:rPr lang="ru-RU" sz="1400" dirty="0" smtClean="0">
                <a:solidFill>
                  <a:srgbClr val="002060"/>
                </a:solidFill>
                <a:cs typeface="Times New Roman" pitchFamily="18" charset="0"/>
              </a:rPr>
              <a:t>проверка </a:t>
            </a:r>
            <a:r>
              <a:rPr lang="ru-RU" sz="1400" dirty="0">
                <a:solidFill>
                  <a:srgbClr val="002060"/>
                </a:solidFill>
                <a:cs typeface="Times New Roman" pitchFamily="18" charset="0"/>
              </a:rPr>
              <a:t>знаний </a:t>
            </a:r>
            <a:r>
              <a:rPr lang="ru-RU" sz="1400" dirty="0" smtClean="0">
                <a:solidFill>
                  <a:srgbClr val="002060"/>
                </a:solidFill>
                <a:cs typeface="Times New Roman" pitchFamily="18" charset="0"/>
              </a:rPr>
              <a:t>требований </a:t>
            </a:r>
            <a:r>
              <a:rPr lang="ru-RU" sz="1400" dirty="0">
                <a:solidFill>
                  <a:srgbClr val="002060"/>
                </a:solidFill>
                <a:cs typeface="Times New Roman" pitchFamily="18" charset="0"/>
              </a:rPr>
              <a:t>охраны труда, </a:t>
            </a:r>
            <a:r>
              <a:rPr lang="ru-RU" sz="1400" dirty="0" smtClean="0">
                <a:solidFill>
                  <a:srgbClr val="002060"/>
                </a:solidFill>
                <a:cs typeface="Times New Roman" pitchFamily="18" charset="0"/>
              </a:rPr>
              <a:t>связанных </a:t>
            </a:r>
            <a:r>
              <a:rPr lang="ru-RU" sz="1400" dirty="0">
                <a:solidFill>
                  <a:srgbClr val="002060"/>
                </a:solidFill>
                <a:cs typeface="Times New Roman" pitchFamily="18" charset="0"/>
              </a:rPr>
              <a:t>с </a:t>
            </a:r>
            <a:r>
              <a:rPr lang="ru-RU" sz="1400" dirty="0" smtClean="0">
                <a:solidFill>
                  <a:srgbClr val="002060"/>
                </a:solidFill>
                <a:cs typeface="Times New Roman" pitchFamily="18" charset="0"/>
              </a:rPr>
              <a:t>соответствующими изменениями);</a:t>
            </a:r>
          </a:p>
          <a:p>
            <a:pPr marL="446088" lvl="0" indent="-174625" algn="just">
              <a:spcBef>
                <a:spcPts val="200"/>
              </a:spcBef>
              <a:spcAft>
                <a:spcPts val="600"/>
              </a:spcAft>
              <a:buClr>
                <a:srgbClr val="C00000"/>
              </a:buClr>
              <a:buFont typeface="Wingdings" pitchFamily="2" charset="2"/>
              <a:buChar char="ü"/>
            </a:pPr>
            <a:r>
              <a:rPr lang="ru-RU" sz="1400" dirty="0">
                <a:solidFill>
                  <a:srgbClr val="002060"/>
                </a:solidFill>
                <a:cs typeface="Times New Roman" pitchFamily="18" charset="0"/>
              </a:rPr>
              <a:t>при назначении или переводе работников на другую работу, </a:t>
            </a:r>
            <a:r>
              <a:rPr lang="ru-RU" sz="1400" dirty="0" smtClean="0">
                <a:solidFill>
                  <a:srgbClr val="002060"/>
                </a:solidFill>
                <a:cs typeface="Times New Roman" pitchFamily="18" charset="0"/>
              </a:rPr>
              <a:t>если </a:t>
            </a:r>
            <a:r>
              <a:rPr lang="ru-RU" sz="1400" dirty="0">
                <a:solidFill>
                  <a:srgbClr val="002060"/>
                </a:solidFill>
                <a:cs typeface="Times New Roman" pitchFamily="18" charset="0"/>
              </a:rPr>
              <a:t>новые обязанности требуют </a:t>
            </a:r>
            <a:r>
              <a:rPr lang="ru-RU" sz="1400" dirty="0" smtClean="0">
                <a:solidFill>
                  <a:srgbClr val="002060"/>
                </a:solidFill>
                <a:cs typeface="Times New Roman" pitchFamily="18" charset="0"/>
              </a:rPr>
              <a:t>     </a:t>
            </a:r>
            <a:r>
              <a:rPr lang="ru-RU" sz="1400" dirty="0">
                <a:solidFill>
                  <a:srgbClr val="002060"/>
                </a:solidFill>
                <a:cs typeface="Times New Roman" pitchFamily="18" charset="0"/>
              </a:rPr>
              <a:t>дополнительных знаний по </a:t>
            </a:r>
            <a:r>
              <a:rPr lang="ru-RU" sz="1400" dirty="0" smtClean="0">
                <a:solidFill>
                  <a:srgbClr val="002060"/>
                </a:solidFill>
                <a:cs typeface="Times New Roman" pitchFamily="18" charset="0"/>
              </a:rPr>
              <a:t>охране </a:t>
            </a:r>
            <a:r>
              <a:rPr lang="ru-RU" sz="1400" dirty="0">
                <a:solidFill>
                  <a:srgbClr val="002060"/>
                </a:solidFill>
                <a:cs typeface="Times New Roman" pitchFamily="18" charset="0"/>
              </a:rPr>
              <a:t>труда </a:t>
            </a:r>
            <a:r>
              <a:rPr lang="ru-RU" sz="1400" dirty="0" smtClean="0">
                <a:solidFill>
                  <a:srgbClr val="002060"/>
                </a:solidFill>
                <a:cs typeface="Times New Roman" pitchFamily="18" charset="0"/>
              </a:rPr>
              <a:t>(</a:t>
            </a:r>
            <a:r>
              <a:rPr lang="ru-RU" sz="1400" dirty="0">
                <a:solidFill>
                  <a:srgbClr val="002060"/>
                </a:solidFill>
                <a:cs typeface="Times New Roman" pitchFamily="18" charset="0"/>
              </a:rPr>
              <a:t>до начала исполнения ими </a:t>
            </a:r>
            <a:r>
              <a:rPr lang="ru-RU" sz="1400" dirty="0" smtClean="0">
                <a:solidFill>
                  <a:srgbClr val="002060"/>
                </a:solidFill>
                <a:cs typeface="Times New Roman" pitchFamily="18" charset="0"/>
              </a:rPr>
              <a:t>своих </a:t>
            </a:r>
            <a:r>
              <a:rPr lang="ru-RU" sz="1400" dirty="0">
                <a:solidFill>
                  <a:srgbClr val="002060"/>
                </a:solidFill>
                <a:cs typeface="Times New Roman" pitchFamily="18" charset="0"/>
              </a:rPr>
              <a:t>должностных обязанностей</a:t>
            </a:r>
            <a:r>
              <a:rPr lang="ru-RU" sz="1400" dirty="0" smtClean="0">
                <a:solidFill>
                  <a:srgbClr val="002060"/>
                </a:solidFill>
                <a:cs typeface="Times New Roman" pitchFamily="18" charset="0"/>
              </a:rPr>
              <a:t>);</a:t>
            </a:r>
          </a:p>
          <a:p>
            <a:pPr marL="446088" indent="-174625" algn="just">
              <a:spcBef>
                <a:spcPts val="200"/>
              </a:spcBef>
              <a:spcAft>
                <a:spcPts val="600"/>
              </a:spcAft>
              <a:buClr>
                <a:srgbClr val="C00000"/>
              </a:buClr>
              <a:buFont typeface="Wingdings" pitchFamily="2" charset="2"/>
              <a:buChar char="ü"/>
            </a:pPr>
            <a:r>
              <a:rPr lang="ru-RU" sz="1400" dirty="0" smtClean="0">
                <a:solidFill>
                  <a:srgbClr val="002060"/>
                </a:solidFill>
                <a:cs typeface="Times New Roman" pitchFamily="18" charset="0"/>
              </a:rPr>
              <a:t>по </a:t>
            </a:r>
            <a:r>
              <a:rPr lang="ru-RU" sz="1400" dirty="0">
                <a:solidFill>
                  <a:srgbClr val="002060"/>
                </a:solidFill>
                <a:cs typeface="Times New Roman" pitchFamily="18" charset="0"/>
              </a:rPr>
              <a:t>требованию должностных лиц Федеральной инспекции труда, других органов государственного надзора и контроля, а также федеральных органов исполнительной власти и органов исполнительной власти субъектов Российской Федерации в области охраны труда, органов местного самоуправления, а также работодателя (или уполномоченного им лица) при установлении нарушений требований охраны труда и недостаточных знаний требований безопасности и охраны труда</a:t>
            </a:r>
            <a:r>
              <a:rPr lang="ru-RU" sz="1400" dirty="0" smtClean="0">
                <a:solidFill>
                  <a:srgbClr val="002060"/>
                </a:solidFill>
                <a:cs typeface="Times New Roman" pitchFamily="18" charset="0"/>
              </a:rPr>
              <a:t>;</a:t>
            </a:r>
          </a:p>
          <a:p>
            <a:pPr marL="446088" indent="-174625" algn="just">
              <a:spcBef>
                <a:spcPts val="200"/>
              </a:spcBef>
              <a:spcAft>
                <a:spcPts val="600"/>
              </a:spcAft>
              <a:buClr>
                <a:srgbClr val="C00000"/>
              </a:buClr>
              <a:buFont typeface="Wingdings" pitchFamily="2" charset="2"/>
              <a:buChar char="ü"/>
            </a:pPr>
            <a:r>
              <a:rPr lang="ru-RU" sz="1400" dirty="0">
                <a:solidFill>
                  <a:srgbClr val="002060"/>
                </a:solidFill>
                <a:cs typeface="Times New Roman" pitchFamily="18" charset="0"/>
              </a:rPr>
              <a:t>после происшедших аварий и несчастных случаев, а также при выявлении неоднократных нарушений работниками требований нормативных правовых актов по охране труда;</a:t>
            </a:r>
          </a:p>
          <a:p>
            <a:pPr marL="446088" indent="-174625" algn="just">
              <a:spcBef>
                <a:spcPts val="200"/>
              </a:spcBef>
              <a:spcAft>
                <a:spcPts val="600"/>
              </a:spcAft>
              <a:buClr>
                <a:srgbClr val="C00000"/>
              </a:buClr>
              <a:buFont typeface="Wingdings" pitchFamily="2" charset="2"/>
              <a:buChar char="ü"/>
            </a:pPr>
            <a:r>
              <a:rPr lang="ru-RU" sz="1400" dirty="0" smtClean="0">
                <a:solidFill>
                  <a:srgbClr val="002060"/>
                </a:solidFill>
                <a:cs typeface="Times New Roman" pitchFamily="18" charset="0"/>
              </a:rPr>
              <a:t>при </a:t>
            </a:r>
            <a:r>
              <a:rPr lang="ru-RU" sz="1400" dirty="0">
                <a:solidFill>
                  <a:srgbClr val="002060"/>
                </a:solidFill>
                <a:cs typeface="Times New Roman" pitchFamily="18" charset="0"/>
              </a:rPr>
              <a:t>перерыве в работе в данной </a:t>
            </a:r>
            <a:r>
              <a:rPr lang="ru-RU" sz="1400" dirty="0" smtClean="0">
                <a:solidFill>
                  <a:srgbClr val="002060"/>
                </a:solidFill>
                <a:cs typeface="Times New Roman" pitchFamily="18" charset="0"/>
              </a:rPr>
              <a:t>должности </a:t>
            </a:r>
            <a:r>
              <a:rPr lang="ru-RU" sz="1400" dirty="0">
                <a:solidFill>
                  <a:srgbClr val="002060"/>
                </a:solidFill>
                <a:cs typeface="Times New Roman" pitchFamily="18" charset="0"/>
              </a:rPr>
              <a:t>более одного </a:t>
            </a:r>
            <a:r>
              <a:rPr lang="ru-RU" sz="1400" dirty="0" smtClean="0">
                <a:solidFill>
                  <a:srgbClr val="002060"/>
                </a:solidFill>
                <a:cs typeface="Times New Roman" pitchFamily="18" charset="0"/>
              </a:rPr>
              <a:t>года.</a:t>
            </a:r>
            <a:endParaRPr lang="ru-RU" sz="1400" dirty="0">
              <a:solidFill>
                <a:srgbClr val="002060"/>
              </a:solidFill>
              <a:cs typeface="Times New Roman" pitchFamily="18" charset="0"/>
            </a:endParaRPr>
          </a:p>
          <a:p>
            <a:pPr marL="82550" indent="95250" algn="ctr">
              <a:buNone/>
            </a:pPr>
            <a:r>
              <a:rPr lang="ru-RU" sz="1600" b="1" i="1" dirty="0" smtClean="0">
                <a:solidFill>
                  <a:srgbClr val="0070C0"/>
                </a:solidFill>
                <a:cs typeface="Times New Roman" pitchFamily="18" charset="0"/>
              </a:rPr>
              <a:t>Объем и порядок процедуры внеочередной проверки знаний требований охраны труда определяется стороной, инициирующей ее проведение.</a:t>
            </a:r>
          </a:p>
          <a:p>
            <a:pPr>
              <a:buFontTx/>
              <a:buChar char="-"/>
            </a:pPr>
            <a:endParaRPr lang="ru-RU" sz="1400" dirty="0">
              <a:solidFill>
                <a:srgbClr val="002060"/>
              </a:solidFill>
              <a:cs typeface="Times New Roman" pitchFamily="18" charset="0"/>
            </a:endParaRPr>
          </a:p>
          <a:p>
            <a:pPr lvl="0">
              <a:buFontTx/>
              <a:buChar char="-"/>
            </a:pPr>
            <a:endParaRPr lang="ru-RU" sz="1600" dirty="0">
              <a:solidFill>
                <a:schemeClr val="tx1">
                  <a:lumMod val="50000"/>
                </a:schemeClr>
              </a:solidFill>
              <a:latin typeface="Times New Roman" pitchFamily="18" charset="0"/>
              <a:cs typeface="Times New Roman" pitchFamily="18" charset="0"/>
            </a:endParaRPr>
          </a:p>
          <a:p>
            <a:pPr lvl="0">
              <a:buFontTx/>
              <a:buChar char="-"/>
            </a:pPr>
            <a:endParaRPr lang="ru-RU" sz="1600" dirty="0" smtClean="0">
              <a:solidFill>
                <a:schemeClr val="tx1">
                  <a:lumMod val="50000"/>
                </a:schemeClr>
              </a:solidFill>
              <a:latin typeface="Times New Roman" pitchFamily="18" charset="0"/>
              <a:cs typeface="Times New Roman" pitchFamily="18" charset="0"/>
            </a:endParaRPr>
          </a:p>
          <a:p>
            <a:pPr lvl="0">
              <a:buFontTx/>
              <a:buChar char="-"/>
            </a:pPr>
            <a:endParaRPr lang="ru-RU" sz="1600" dirty="0">
              <a:solidFill>
                <a:srgbClr val="002060"/>
              </a:solidFill>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12</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Tree>
    <p:extLst>
      <p:ext uri="{BB962C8B-B14F-4D97-AF65-F5344CB8AC3E}">
        <p14:creationId xmlns:p14="http://schemas.microsoft.com/office/powerpoint/2010/main" val="351741117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 y="188640"/>
            <a:ext cx="9515905" cy="618183"/>
          </a:xfrm>
        </p:spPr>
        <p:txBody>
          <a:bodyPr/>
          <a:lstStyle/>
          <a:p>
            <a:r>
              <a:rPr lang="ru-RU" sz="2400" b="1" dirty="0" smtClean="0">
                <a:solidFill>
                  <a:srgbClr val="C00000"/>
                </a:solidFill>
              </a:rPr>
              <a:t>Порядок обучения руководителей и специалистов</a:t>
            </a:r>
            <a:endParaRPr lang="ru-RU" sz="2400" dirty="0">
              <a:solidFill>
                <a:srgbClr val="C00000"/>
              </a:solidFill>
            </a:endParaRPr>
          </a:p>
        </p:txBody>
      </p:sp>
      <p:sp>
        <p:nvSpPr>
          <p:cNvPr id="3" name="Объект 2"/>
          <p:cNvSpPr>
            <a:spLocks noGrp="1"/>
          </p:cNvSpPr>
          <p:nvPr>
            <p:ph idx="1"/>
          </p:nvPr>
        </p:nvSpPr>
        <p:spPr>
          <a:xfrm>
            <a:off x="296863" y="920447"/>
            <a:ext cx="8588952" cy="2443462"/>
          </a:xfrm>
        </p:spPr>
        <p:txBody>
          <a:bodyPr>
            <a:normAutofit fontScale="92500"/>
          </a:bodyPr>
          <a:lstStyle/>
          <a:p>
            <a:pPr marL="0" indent="457200" algn="just" hangingPunct="0">
              <a:lnSpc>
                <a:spcPct val="150000"/>
              </a:lnSpc>
              <a:spcBef>
                <a:spcPts val="0"/>
              </a:spcBef>
              <a:buNone/>
            </a:pPr>
            <a:r>
              <a:rPr lang="ru-RU" sz="2400" dirty="0" smtClean="0">
                <a:solidFill>
                  <a:schemeClr val="tx1">
                    <a:lumMod val="95000"/>
                    <a:lumOff val="5000"/>
                  </a:schemeClr>
                </a:solidFill>
                <a:latin typeface="Times New Roman" pitchFamily="18" charset="0"/>
                <a:cs typeface="Times New Roman" pitchFamily="18" charset="0"/>
              </a:rPr>
              <a:t> </a:t>
            </a:r>
            <a:r>
              <a:rPr lang="ru-RU" sz="1600" dirty="0" smtClean="0">
                <a:solidFill>
                  <a:schemeClr val="tx1">
                    <a:lumMod val="95000"/>
                    <a:lumOff val="5000"/>
                  </a:schemeClr>
                </a:solidFill>
                <a:cs typeface="Times New Roman" pitchFamily="18" charset="0"/>
              </a:rPr>
              <a:t>Результаты </a:t>
            </a:r>
            <a:r>
              <a:rPr lang="ru-RU" sz="1600" dirty="0">
                <a:solidFill>
                  <a:schemeClr val="tx1">
                    <a:lumMod val="95000"/>
                    <a:lumOff val="5000"/>
                  </a:schemeClr>
                </a:solidFill>
                <a:cs typeface="Times New Roman" pitchFamily="18" charset="0"/>
              </a:rPr>
              <a:t>проверки знаний </a:t>
            </a:r>
            <a:r>
              <a:rPr lang="ru-RU" sz="1600" dirty="0" smtClean="0">
                <a:solidFill>
                  <a:schemeClr val="tx1">
                    <a:lumMod val="95000"/>
                    <a:lumOff val="5000"/>
                  </a:schemeClr>
                </a:solidFill>
                <a:cs typeface="Times New Roman" pitchFamily="18" charset="0"/>
              </a:rPr>
              <a:t>требований </a:t>
            </a:r>
            <a:r>
              <a:rPr lang="ru-RU" sz="1600" dirty="0">
                <a:solidFill>
                  <a:schemeClr val="tx1">
                    <a:lumMod val="95000"/>
                    <a:lumOff val="5000"/>
                  </a:schemeClr>
                </a:solidFill>
                <a:cs typeface="Times New Roman" pitchFamily="18" charset="0"/>
              </a:rPr>
              <a:t>охраны труда </a:t>
            </a:r>
            <a:r>
              <a:rPr lang="ru-RU" sz="1600" dirty="0" smtClean="0">
                <a:solidFill>
                  <a:schemeClr val="tx1">
                    <a:lumMod val="95000"/>
                    <a:lumOff val="5000"/>
                  </a:schemeClr>
                </a:solidFill>
                <a:cs typeface="Times New Roman" pitchFamily="18" charset="0"/>
              </a:rPr>
              <a:t> работников </a:t>
            </a:r>
            <a:r>
              <a:rPr lang="ru-RU" sz="1600" dirty="0">
                <a:solidFill>
                  <a:schemeClr val="tx1">
                    <a:lumMod val="95000"/>
                    <a:lumOff val="5000"/>
                  </a:schemeClr>
                </a:solidFill>
                <a:cs typeface="Times New Roman" pitchFamily="18" charset="0"/>
              </a:rPr>
              <a:t>организации </a:t>
            </a:r>
            <a:r>
              <a:rPr lang="ru-RU" sz="1600" dirty="0" smtClean="0">
                <a:solidFill>
                  <a:schemeClr val="tx1">
                    <a:lumMod val="95000"/>
                    <a:lumOff val="5000"/>
                  </a:schemeClr>
                </a:solidFill>
                <a:cs typeface="Times New Roman" pitchFamily="18" charset="0"/>
              </a:rPr>
              <a:t>       оформляются </a:t>
            </a:r>
            <a:r>
              <a:rPr lang="ru-RU" sz="1600" dirty="0">
                <a:solidFill>
                  <a:schemeClr val="tx1">
                    <a:lumMod val="95000"/>
                    <a:lumOff val="5000"/>
                  </a:schemeClr>
                </a:solidFill>
                <a:cs typeface="Times New Roman" pitchFamily="18" charset="0"/>
              </a:rPr>
              <a:t>протоколом.</a:t>
            </a:r>
          </a:p>
          <a:p>
            <a:pPr marL="0" indent="457200" algn="just" hangingPunct="0">
              <a:lnSpc>
                <a:spcPct val="150000"/>
              </a:lnSpc>
              <a:spcBef>
                <a:spcPts val="0"/>
              </a:spcBef>
              <a:buNone/>
            </a:pPr>
            <a:r>
              <a:rPr lang="ru-RU" sz="1600" dirty="0" smtClean="0">
                <a:solidFill>
                  <a:schemeClr val="tx1">
                    <a:lumMod val="95000"/>
                    <a:lumOff val="5000"/>
                  </a:schemeClr>
                </a:solidFill>
                <a:cs typeface="Times New Roman" pitchFamily="18" charset="0"/>
              </a:rPr>
              <a:t>Работнику</a:t>
            </a:r>
            <a:r>
              <a:rPr lang="ru-RU" sz="1600" dirty="0">
                <a:solidFill>
                  <a:schemeClr val="tx1">
                    <a:lumMod val="95000"/>
                    <a:lumOff val="5000"/>
                  </a:schemeClr>
                </a:solidFill>
                <a:cs typeface="Times New Roman" pitchFamily="18" charset="0"/>
              </a:rPr>
              <a:t>, успешно прошедшему проверку знаний требований охраны труда, выдается удостоверение за </a:t>
            </a:r>
            <a:r>
              <a:rPr lang="ru-RU" sz="1600" dirty="0" smtClean="0">
                <a:solidFill>
                  <a:schemeClr val="tx1">
                    <a:lumMod val="95000"/>
                    <a:lumOff val="5000"/>
                  </a:schemeClr>
                </a:solidFill>
                <a:cs typeface="Times New Roman" pitchFamily="18" charset="0"/>
              </a:rPr>
              <a:t>подписью </a:t>
            </a:r>
            <a:r>
              <a:rPr lang="ru-RU" sz="1600" dirty="0">
                <a:solidFill>
                  <a:schemeClr val="tx1">
                    <a:lumMod val="95000"/>
                    <a:lumOff val="5000"/>
                  </a:schemeClr>
                </a:solidFill>
                <a:cs typeface="Times New Roman" pitchFamily="18" charset="0"/>
              </a:rPr>
              <a:t>председателя комиссии по проверке </a:t>
            </a:r>
            <a:r>
              <a:rPr lang="ru-RU" sz="1600" dirty="0" smtClean="0">
                <a:solidFill>
                  <a:schemeClr val="tx1">
                    <a:lumMod val="95000"/>
                    <a:lumOff val="5000"/>
                  </a:schemeClr>
                </a:solidFill>
                <a:cs typeface="Times New Roman" pitchFamily="18" charset="0"/>
              </a:rPr>
              <a:t>знаний                                    </a:t>
            </a:r>
            <a:r>
              <a:rPr lang="ru-RU" sz="1600" dirty="0">
                <a:solidFill>
                  <a:schemeClr val="tx1">
                    <a:lumMod val="95000"/>
                    <a:lumOff val="5000"/>
                  </a:schemeClr>
                </a:solidFill>
                <a:cs typeface="Times New Roman" pitchFamily="18" charset="0"/>
              </a:rPr>
              <a:t>требований охраны труда, </a:t>
            </a:r>
            <a:r>
              <a:rPr lang="ru-RU" sz="1600" dirty="0" smtClean="0">
                <a:solidFill>
                  <a:schemeClr val="tx1">
                    <a:lumMod val="95000"/>
                    <a:lumOff val="5000"/>
                  </a:schemeClr>
                </a:solidFill>
                <a:cs typeface="Times New Roman" pitchFamily="18" charset="0"/>
              </a:rPr>
              <a:t>заверенное  </a:t>
            </a:r>
            <a:r>
              <a:rPr lang="ru-RU" sz="1600" dirty="0">
                <a:solidFill>
                  <a:schemeClr val="tx1">
                    <a:lumMod val="95000"/>
                    <a:lumOff val="5000"/>
                  </a:schemeClr>
                </a:solidFill>
                <a:cs typeface="Times New Roman" pitchFamily="18" charset="0"/>
              </a:rPr>
              <a:t>печатью организации, </a:t>
            </a:r>
            <a:r>
              <a:rPr lang="ru-RU" sz="1600" dirty="0" smtClean="0">
                <a:solidFill>
                  <a:schemeClr val="tx1">
                    <a:lumMod val="95000"/>
                    <a:lumOff val="5000"/>
                  </a:schemeClr>
                </a:solidFill>
                <a:cs typeface="Times New Roman" pitchFamily="18" charset="0"/>
              </a:rPr>
              <a:t>проводившей </a:t>
            </a:r>
            <a:r>
              <a:rPr lang="ru-RU" sz="1600" dirty="0">
                <a:solidFill>
                  <a:schemeClr val="tx1">
                    <a:lumMod val="95000"/>
                    <a:lumOff val="5000"/>
                  </a:schemeClr>
                </a:solidFill>
                <a:cs typeface="Times New Roman" pitchFamily="18" charset="0"/>
              </a:rPr>
              <a:t>обучение по охране труда и проверку знаний требований охраны труда.</a:t>
            </a:r>
          </a:p>
          <a:p>
            <a:pPr marL="0" indent="0" algn="just" hangingPunct="0">
              <a:buNone/>
            </a:pPr>
            <a:endParaRPr lang="ru-RU" sz="2400" dirty="0">
              <a:solidFill>
                <a:schemeClr val="tx1">
                  <a:lumMod val="50000"/>
                </a:schemeClr>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13</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1638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556" y="4935463"/>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43808" y="3549702"/>
            <a:ext cx="2592288" cy="2732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4935" t="8631" r="7609" b="5938"/>
          <a:stretch/>
        </p:blipFill>
        <p:spPr bwMode="auto">
          <a:xfrm>
            <a:off x="6390167" y="3338622"/>
            <a:ext cx="2232838" cy="3025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199205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 y="260648"/>
            <a:ext cx="9515905" cy="546175"/>
          </a:xfrm>
        </p:spPr>
        <p:txBody>
          <a:bodyPr/>
          <a:lstStyle/>
          <a:p>
            <a:r>
              <a:rPr lang="ru-RU" sz="2800" b="1" dirty="0" smtClean="0">
                <a:solidFill>
                  <a:srgbClr val="C00000"/>
                </a:solidFill>
              </a:rPr>
              <a:t>Инструктирование</a:t>
            </a:r>
            <a:endParaRPr lang="ru-RU" sz="6000" dirty="0">
              <a:solidFill>
                <a:srgbClr val="C00000"/>
              </a:solidFill>
            </a:endParaRPr>
          </a:p>
        </p:txBody>
      </p:sp>
      <p:sp>
        <p:nvSpPr>
          <p:cNvPr id="3" name="Объект 2"/>
          <p:cNvSpPr>
            <a:spLocks noGrp="1"/>
          </p:cNvSpPr>
          <p:nvPr>
            <p:ph idx="1"/>
          </p:nvPr>
        </p:nvSpPr>
        <p:spPr>
          <a:xfrm>
            <a:off x="323528" y="3068960"/>
            <a:ext cx="8568505" cy="1296144"/>
          </a:xfrm>
        </p:spPr>
        <p:txBody>
          <a:bodyPr>
            <a:normAutofit fontScale="70000" lnSpcReduction="20000"/>
          </a:bodyPr>
          <a:lstStyle/>
          <a:p>
            <a:pPr marL="0" indent="457200" algn="just" hangingPunct="0">
              <a:lnSpc>
                <a:spcPct val="150000"/>
              </a:lnSpc>
              <a:spcBef>
                <a:spcPts val="0"/>
              </a:spcBef>
              <a:buNone/>
            </a:pPr>
            <a:r>
              <a:rPr lang="ru-RU" sz="2400" b="1" dirty="0" smtClean="0">
                <a:solidFill>
                  <a:schemeClr val="tx1">
                    <a:lumMod val="50000"/>
                  </a:schemeClr>
                </a:solidFill>
                <a:latin typeface="Times New Roman" pitchFamily="18" charset="0"/>
                <a:cs typeface="Times New Roman" pitchFamily="18" charset="0"/>
              </a:rPr>
              <a:t>	</a:t>
            </a:r>
            <a:r>
              <a:rPr lang="ru-RU" sz="2000" dirty="0" smtClean="0">
                <a:solidFill>
                  <a:srgbClr val="002060"/>
                </a:solidFill>
                <a:cs typeface="Times New Roman" pitchFamily="18" charset="0"/>
              </a:rPr>
              <a:t>Для </a:t>
            </a:r>
            <a:r>
              <a:rPr lang="ru-RU" sz="2000" dirty="0">
                <a:solidFill>
                  <a:srgbClr val="002060"/>
                </a:solidFill>
                <a:cs typeface="Times New Roman" pitchFamily="18" charset="0"/>
              </a:rPr>
              <a:t>всех вновь поступающих на работу, а также переводимых на другую работу лиц, работодатель обязан проводить инструктаж по охране труда, организовать обучение безопасным методам и приемам выполнения работ и оказанию первой помощи </a:t>
            </a:r>
            <a:r>
              <a:rPr lang="ru-RU" sz="2000" dirty="0" smtClean="0">
                <a:solidFill>
                  <a:srgbClr val="002060"/>
                </a:solidFill>
                <a:cs typeface="Times New Roman" pitchFamily="18" charset="0"/>
              </a:rPr>
              <a:t>пострадавшим.</a:t>
            </a:r>
          </a:p>
          <a:p>
            <a:pPr marL="0" indent="0" algn="just" hangingPunct="0">
              <a:buNone/>
            </a:pPr>
            <a:endParaRPr lang="ru-RU" sz="2400" dirty="0">
              <a:solidFill>
                <a:schemeClr val="tx1">
                  <a:lumMod val="50000"/>
                </a:schemeClr>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14</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17412" name="Picture 4" descr="\\dc01\profiles\fi082\Pictures\i (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069" y="4537625"/>
            <a:ext cx="1247775"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7413"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45" r="8677" b="12322"/>
          <a:stretch/>
        </p:blipFill>
        <p:spPr bwMode="auto">
          <a:xfrm>
            <a:off x="7236296" y="4537625"/>
            <a:ext cx="1719779" cy="1252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1691680" y="4725144"/>
            <a:ext cx="5400600" cy="1044116"/>
          </a:xfrm>
          <a:prstGeom prst="rect">
            <a:avLst/>
          </a:prstGeom>
          <a:solidFill>
            <a:schemeClr val="accent1">
              <a:lumMod val="20000"/>
              <a:lumOff val="8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r>
              <a:rPr lang="ru-RU" sz="1600" b="1" dirty="0">
                <a:solidFill>
                  <a:srgbClr val="002060"/>
                </a:solidFill>
              </a:rPr>
              <a:t>Допуск к работе лиц, не прошедших в установленном порядке обучение, инструктаж по охране труда, </a:t>
            </a:r>
            <a:r>
              <a:rPr lang="ru-RU" sz="1600" b="1" dirty="0">
                <a:solidFill>
                  <a:srgbClr val="FF0000"/>
                </a:solidFill>
              </a:rPr>
              <a:t>запрещается</a:t>
            </a:r>
            <a:r>
              <a:rPr lang="ru-RU" sz="1600" b="1" dirty="0">
                <a:solidFill>
                  <a:srgbClr val="002060"/>
                </a:solidFill>
              </a:rPr>
              <a:t>.</a:t>
            </a:r>
          </a:p>
        </p:txBody>
      </p:sp>
      <p:sp>
        <p:nvSpPr>
          <p:cNvPr id="10" name="Прямоугольник 9"/>
          <p:cNvSpPr/>
          <p:nvPr/>
        </p:nvSpPr>
        <p:spPr>
          <a:xfrm>
            <a:off x="323528" y="980728"/>
            <a:ext cx="8424936" cy="2031325"/>
          </a:xfrm>
          <a:prstGeom prst="rect">
            <a:avLst/>
          </a:prstGeom>
        </p:spPr>
        <p:txBody>
          <a:bodyPr wrap="square">
            <a:spAutoFit/>
          </a:bodyPr>
          <a:lstStyle/>
          <a:p>
            <a:pPr indent="457200" algn="just" hangingPunct="0">
              <a:lnSpc>
                <a:spcPct val="150000"/>
              </a:lnSpc>
            </a:pPr>
            <a:r>
              <a:rPr lang="ru-RU" sz="1400" dirty="0" smtClean="0">
                <a:solidFill>
                  <a:srgbClr val="002060"/>
                </a:solidFill>
                <a:latin typeface="+mj-lt"/>
                <a:cs typeface="Times New Roman" pitchFamily="18" charset="0"/>
              </a:rPr>
              <a:t>Обучение и проверку теоретических знаний требований охраны труда, практических навыков безопасной работы </a:t>
            </a:r>
            <a:r>
              <a:rPr lang="ru-RU" sz="1400" dirty="0" smtClean="0">
                <a:solidFill>
                  <a:srgbClr val="002060"/>
                </a:solidFill>
                <a:latin typeface="+mj-lt"/>
                <a:cs typeface="Times New Roman" pitchFamily="18" charset="0"/>
              </a:rPr>
              <a:t>у работников </a:t>
            </a:r>
            <a:r>
              <a:rPr lang="ru-RU" sz="1400" dirty="0" smtClean="0">
                <a:solidFill>
                  <a:srgbClr val="002060"/>
                </a:solidFill>
                <a:latin typeface="+mj-lt"/>
                <a:cs typeface="Times New Roman" pitchFamily="18" charset="0"/>
              </a:rPr>
              <a:t>рабочих профессий проводят непосредственные руководители работ в объеме знаний требований правил и инструкций по охране труда, а при необходимости – в объеме знаний дополнительных специальных требований безопасности и охраны труда. Основная форма обучения работников рабочих профессий является инструктаж.</a:t>
            </a:r>
          </a:p>
        </p:txBody>
      </p:sp>
    </p:spTree>
    <p:extLst>
      <p:ext uri="{BB962C8B-B14F-4D97-AF65-F5344CB8AC3E}">
        <p14:creationId xmlns:p14="http://schemas.microsoft.com/office/powerpoint/2010/main" val="2203021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188640"/>
            <a:ext cx="8229600" cy="778098"/>
          </a:xfrm>
        </p:spPr>
        <p:txBody>
          <a:bodyPr/>
          <a:lstStyle/>
          <a:p>
            <a:r>
              <a:rPr lang="ru-RU" sz="2400" b="1" dirty="0" smtClean="0">
                <a:solidFill>
                  <a:srgbClr val="C00000"/>
                </a:solidFill>
                <a:latin typeface="Times New Roman" pitchFamily="18" charset="0"/>
                <a:cs typeface="Times New Roman" pitchFamily="18" charset="0"/>
              </a:rPr>
              <a:t>ИНСТРУКТАЖ ПО ОХРАНЕ ТРУДА</a:t>
            </a:r>
            <a:endParaRPr lang="ru-RU" sz="2400" b="1" dirty="0">
              <a:solidFill>
                <a:srgbClr val="C00000"/>
              </a:solidFill>
            </a:endParaRPr>
          </a:p>
        </p:txBody>
      </p:sp>
      <p:graphicFrame>
        <p:nvGraphicFramePr>
          <p:cNvPr id="6" name="Содержимое 5"/>
          <p:cNvGraphicFramePr>
            <a:graphicFrameLocks noGrp="1"/>
          </p:cNvGraphicFramePr>
          <p:nvPr>
            <p:ph idx="1"/>
          </p:nvPr>
        </p:nvGraphicFramePr>
        <p:xfrm>
          <a:off x="323528" y="908720"/>
          <a:ext cx="5472608" cy="1728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Номер слайда 3"/>
          <p:cNvSpPr>
            <a:spLocks noGrp="1"/>
          </p:cNvSpPr>
          <p:nvPr>
            <p:ph type="sldNum" sz="quarter" idx="12"/>
          </p:nvPr>
        </p:nvSpPr>
        <p:spPr>
          <a:xfrm>
            <a:off x="6588224" y="6492875"/>
            <a:ext cx="2133600" cy="365125"/>
          </a:xfrm>
        </p:spPr>
        <p:txBody>
          <a:bodyPr/>
          <a:lstStyle/>
          <a:p>
            <a:pPr algn="r">
              <a:defRPr/>
            </a:pPr>
            <a:fld id="{D24AF680-78C2-42AA-B2E3-42F3603C7393}" type="slidenum">
              <a:rPr lang="ru-RU" sz="1600" b="1" smtClean="0">
                <a:latin typeface="Times New Roman" pitchFamily="18" charset="0"/>
                <a:cs typeface="Times New Roman" pitchFamily="18" charset="0"/>
              </a:rPr>
              <a:pPr algn="r">
                <a:defRPr/>
              </a:pPr>
              <a:t>15</a:t>
            </a:fld>
            <a:endParaRPr lang="ru-RU" sz="1600" b="1" dirty="0">
              <a:latin typeface="Times New Roman" pitchFamily="18" charset="0"/>
              <a:cs typeface="Times New Roman" pitchFamily="18" charset="0"/>
            </a:endParaRPr>
          </a:p>
        </p:txBody>
      </p:sp>
      <p:pic>
        <p:nvPicPr>
          <p:cNvPr id="23554" name="Picture 2" descr="Why Employers Test for Drugs Drug Testing Success"/>
          <p:cNvPicPr>
            <a:picLocks noChangeAspect="1" noChangeArrowheads="1"/>
          </p:cNvPicPr>
          <p:nvPr/>
        </p:nvPicPr>
        <p:blipFill>
          <a:blip r:embed="rId7" cstate="print"/>
          <a:srcRect/>
          <a:stretch>
            <a:fillRect/>
          </a:stretch>
        </p:blipFill>
        <p:spPr bwMode="auto">
          <a:xfrm>
            <a:off x="6084168" y="1268760"/>
            <a:ext cx="2736304" cy="1962780"/>
          </a:xfrm>
          <a:prstGeom prst="rect">
            <a:avLst/>
          </a:prstGeom>
          <a:noFill/>
        </p:spPr>
      </p:pic>
      <p:graphicFrame>
        <p:nvGraphicFramePr>
          <p:cNvPr id="7" name="Содержимое 5"/>
          <p:cNvGraphicFramePr>
            <a:graphicFrameLocks/>
          </p:cNvGraphicFramePr>
          <p:nvPr/>
        </p:nvGraphicFramePr>
        <p:xfrm>
          <a:off x="1691680" y="3068960"/>
          <a:ext cx="4824536" cy="14401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8" name="Содержимое 5"/>
          <p:cNvGraphicFramePr>
            <a:graphicFrameLocks/>
          </p:cNvGraphicFramePr>
          <p:nvPr/>
        </p:nvGraphicFramePr>
        <p:xfrm>
          <a:off x="2771800" y="4653136"/>
          <a:ext cx="5688632" cy="1728192"/>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pic>
        <p:nvPicPr>
          <p:cNvPr id="9" name="Picture 14"/>
          <p:cNvPicPr>
            <a:picLocks noChangeAspect="1" noChangeArrowheads="1"/>
          </p:cNvPicPr>
          <p:nvPr/>
        </p:nvPicPr>
        <p:blipFill>
          <a:blip r:embed="rId18" cstate="print"/>
          <a:srcRect/>
          <a:stretch>
            <a:fillRect/>
          </a:stretch>
        </p:blipFill>
        <p:spPr bwMode="auto">
          <a:xfrm>
            <a:off x="911225" y="0"/>
            <a:ext cx="1428750" cy="114300"/>
          </a:xfrm>
          <a:prstGeom prst="rect">
            <a:avLst/>
          </a:prstGeom>
          <a:noFill/>
          <a:ln w="9525">
            <a:noFill/>
            <a:miter lim="800000"/>
            <a:headEnd/>
            <a:tailEnd/>
          </a:ln>
        </p:spPr>
      </p:pic>
      <p:sp>
        <p:nvSpPr>
          <p:cNvPr id="11"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4"/>
          <p:cNvSpPr>
            <a:spLocks noGrp="1"/>
          </p:cNvSpPr>
          <p:nvPr>
            <p:ph type="sldNum" sz="quarter" idx="11"/>
          </p:nvPr>
        </p:nvSpPr>
        <p:spPr bwMode="auto">
          <a:xfrm>
            <a:off x="8172400" y="6492875"/>
            <a:ext cx="514350"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DF8869D0-E702-42D3-A5F0-08D2F78B965E}" type="slidenum">
              <a:rPr lang="ru-RU" sz="1600" b="1" smtClean="0">
                <a:solidFill>
                  <a:srgbClr val="626262"/>
                </a:solidFill>
                <a:latin typeface="Times New Roman" pitchFamily="18" charset="0"/>
                <a:cs typeface="Times New Roman" pitchFamily="18" charset="0"/>
              </a:rPr>
              <a:pPr fontAlgn="base">
                <a:spcBef>
                  <a:spcPct val="20000"/>
                </a:spcBef>
                <a:spcAft>
                  <a:spcPct val="0"/>
                </a:spcAft>
                <a:buFont typeface="Arial" pitchFamily="34" charset="0"/>
                <a:buNone/>
              </a:pPr>
              <a:t>16</a:t>
            </a:fld>
            <a:endParaRPr lang="ru-RU" sz="1600" b="1" dirty="0" smtClean="0">
              <a:solidFill>
                <a:srgbClr val="626262"/>
              </a:solidFill>
              <a:latin typeface="Times New Roman" pitchFamily="18" charset="0"/>
              <a:cs typeface="Times New Roman" pitchFamily="18" charset="0"/>
            </a:endParaRPr>
          </a:p>
        </p:txBody>
      </p:sp>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1" name="Заголовок 1"/>
          <p:cNvSpPr>
            <a:spLocks/>
          </p:cNvSpPr>
          <p:nvPr/>
        </p:nvSpPr>
        <p:spPr bwMode="auto">
          <a:xfrm>
            <a:off x="287338" y="188640"/>
            <a:ext cx="8749158" cy="576932"/>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25" name="Скругленный прямоугольник 4"/>
          <p:cNvSpPr/>
          <p:nvPr/>
        </p:nvSpPr>
        <p:spPr>
          <a:xfrm>
            <a:off x="323528" y="188640"/>
            <a:ext cx="8640261" cy="86409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ВВОДНЫЙ ИНСТРУКТАЖ ПО ОХРАНЕ ТРУДА</a:t>
            </a:r>
          </a:p>
          <a:p>
            <a:pPr lvl="0" algn="ctr" defTabSz="1244600">
              <a:spcBef>
                <a:spcPct val="0"/>
              </a:spcBef>
              <a:spcAft>
                <a:spcPts val="0"/>
              </a:spcAft>
            </a:pPr>
            <a:r>
              <a:rPr lang="ru-RU" sz="2400" kern="1200" dirty="0" smtClean="0">
                <a:solidFill>
                  <a:schemeClr val="accent2">
                    <a:lumMod val="50000"/>
                  </a:schemeClr>
                </a:solidFill>
                <a:latin typeface="Times New Roman" pitchFamily="18" charset="0"/>
                <a:cs typeface="Times New Roman" pitchFamily="18" charset="0"/>
              </a:rPr>
              <a:t> </a:t>
            </a:r>
            <a:r>
              <a:rPr lang="ru-RU" sz="2400" kern="1200" dirty="0" smtClean="0">
                <a:solidFill>
                  <a:schemeClr val="accent2">
                    <a:lumMod val="75000"/>
                  </a:schemeClr>
                </a:solidFill>
                <a:latin typeface="Times New Roman" pitchFamily="18" charset="0"/>
                <a:cs typeface="Times New Roman" pitchFamily="18" charset="0"/>
              </a:rPr>
              <a:t>(</a:t>
            </a:r>
            <a:r>
              <a:rPr lang="ru-RU" sz="2400" b="1" dirty="0" smtClean="0">
                <a:solidFill>
                  <a:schemeClr val="accent2">
                    <a:lumMod val="75000"/>
                  </a:schemeClr>
                </a:solidFill>
                <a:latin typeface="Times New Roman" pitchFamily="18" charset="0"/>
                <a:cs typeface="Times New Roman" pitchFamily="18" charset="0"/>
              </a:rPr>
              <a:t>проводится до начала трудовой деятельности</a:t>
            </a:r>
            <a:r>
              <a:rPr lang="ru-RU" sz="2400" dirty="0" smtClean="0">
                <a:solidFill>
                  <a:schemeClr val="accent2">
                    <a:lumMod val="75000"/>
                  </a:schemeClr>
                </a:solidFill>
                <a:latin typeface="Times New Roman" pitchFamily="18" charset="0"/>
                <a:cs typeface="Times New Roman" pitchFamily="18" charset="0"/>
              </a:rPr>
              <a:t>)</a:t>
            </a:r>
            <a:endParaRPr lang="ru-RU" sz="2400" kern="1200" dirty="0">
              <a:solidFill>
                <a:schemeClr val="accent2">
                  <a:lumMod val="75000"/>
                </a:schemeClr>
              </a:solidFill>
              <a:latin typeface="Times New Roman" pitchFamily="18" charset="0"/>
              <a:cs typeface="Times New Roman" pitchFamily="18" charset="0"/>
            </a:endParaRPr>
          </a:p>
        </p:txBody>
      </p:sp>
      <p:graphicFrame>
        <p:nvGraphicFramePr>
          <p:cNvPr id="26" name="Схема 25"/>
          <p:cNvGraphicFramePr/>
          <p:nvPr>
            <p:extLst>
              <p:ext uri="{D42A27DB-BD31-4B8C-83A1-F6EECF244321}">
                <p14:modId xmlns:p14="http://schemas.microsoft.com/office/powerpoint/2010/main" val="2792406797"/>
              </p:ext>
            </p:extLst>
          </p:nvPr>
        </p:nvGraphicFramePr>
        <p:xfrm>
          <a:off x="179512" y="1124744"/>
          <a:ext cx="8640960" cy="5400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4"/>
          <p:cNvSpPr>
            <a:spLocks noGrp="1"/>
          </p:cNvSpPr>
          <p:nvPr>
            <p:ph type="sldNum" sz="quarter" idx="11"/>
          </p:nvPr>
        </p:nvSpPr>
        <p:spPr bwMode="auto">
          <a:xfrm>
            <a:off x="8218516" y="6448393"/>
            <a:ext cx="514350"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DF8869D0-E702-42D3-A5F0-08D2F78B965E}" type="slidenum">
              <a:rPr lang="ru-RU" sz="1600" b="1" smtClean="0">
                <a:solidFill>
                  <a:srgbClr val="626262"/>
                </a:solidFill>
                <a:latin typeface="Times New Roman" pitchFamily="18" charset="0"/>
                <a:cs typeface="Times New Roman" pitchFamily="18" charset="0"/>
              </a:rPr>
              <a:pPr fontAlgn="base">
                <a:spcBef>
                  <a:spcPct val="20000"/>
                </a:spcBef>
                <a:spcAft>
                  <a:spcPct val="0"/>
                </a:spcAft>
                <a:buFont typeface="Arial" pitchFamily="34" charset="0"/>
                <a:buNone/>
              </a:pPr>
              <a:t>17</a:t>
            </a:fld>
            <a:endParaRPr lang="ru-RU" sz="1600" b="1" dirty="0" smtClean="0">
              <a:solidFill>
                <a:srgbClr val="626262"/>
              </a:solidFill>
              <a:latin typeface="Times New Roman" pitchFamily="18" charset="0"/>
              <a:cs typeface="Times New Roman" pitchFamily="18" charset="0"/>
            </a:endParaRPr>
          </a:p>
        </p:txBody>
      </p:sp>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1" name="Заголовок 1"/>
          <p:cNvSpPr>
            <a:spLocks/>
          </p:cNvSpPr>
          <p:nvPr/>
        </p:nvSpPr>
        <p:spPr bwMode="auto">
          <a:xfrm>
            <a:off x="287338" y="188640"/>
            <a:ext cx="8749158" cy="576932"/>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25" name="Скругленный прямоугольник 4"/>
          <p:cNvSpPr/>
          <p:nvPr/>
        </p:nvSpPr>
        <p:spPr>
          <a:xfrm>
            <a:off x="323529" y="116632"/>
            <a:ext cx="7776864" cy="72008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ИНСТРУКТАЖ ПО ОХРАНЕ ТРУДА </a:t>
            </a:r>
            <a:br>
              <a:rPr lang="ru-RU" sz="2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br>
            <a:r>
              <a:rPr lang="ru-RU" sz="2400" b="1" dirty="0" smtClean="0">
                <a:solidFill>
                  <a:schemeClr val="accent2">
                    <a:lumMod val="75000"/>
                  </a:schemeClr>
                </a:solidFill>
                <a:effectLst>
                  <a:outerShdw blurRad="38100" dist="38100" dir="2700000" algn="tl">
                    <a:srgbClr val="000000">
                      <a:alpha val="43137"/>
                    </a:srgbClr>
                  </a:outerShdw>
                </a:effectLst>
                <a:latin typeface="Times New Roman" pitchFamily="18" charset="0"/>
                <a:ea typeface="+mj-ea"/>
                <a:cs typeface="Times New Roman" pitchFamily="18" charset="0"/>
              </a:rPr>
              <a:t>НА РАБОЧЕМ МЕСТЕ</a:t>
            </a:r>
          </a:p>
        </p:txBody>
      </p:sp>
      <p:sp>
        <p:nvSpPr>
          <p:cNvPr id="47105" name="Rectangle 1"/>
          <p:cNvSpPr>
            <a:spLocks noChangeArrowheads="1"/>
          </p:cNvSpPr>
          <p:nvPr/>
        </p:nvSpPr>
        <p:spPr bwMode="auto">
          <a:xfrm>
            <a:off x="6084168" y="5298886"/>
            <a:ext cx="284380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7030A0"/>
                </a:solidFill>
                <a:effectLst/>
                <a:latin typeface="+mn-lt"/>
                <a:ea typeface="Times New Roman" pitchFamily="18" charset="0"/>
                <a:cs typeface="Arial" pitchFamily="34" charset="0"/>
              </a:rPr>
              <a:t> </a:t>
            </a:r>
            <a:endParaRPr kumimoji="0" lang="ru-RU" sz="1600" b="1" i="1" u="none" strike="noStrike" cap="none" normalizeH="0" baseline="0" dirty="0" smtClean="0">
              <a:ln>
                <a:noFill/>
              </a:ln>
              <a:solidFill>
                <a:srgbClr val="7030A0"/>
              </a:solidFill>
              <a:effectLst/>
              <a:latin typeface="+mn-lt"/>
              <a:cs typeface="Arial" pitchFamily="34" charset="0"/>
            </a:endParaRPr>
          </a:p>
        </p:txBody>
      </p:sp>
      <p:sp>
        <p:nvSpPr>
          <p:cNvPr id="51201" name="Rectangle 1"/>
          <p:cNvSpPr>
            <a:spLocks noChangeArrowheads="1"/>
          </p:cNvSpPr>
          <p:nvPr/>
        </p:nvSpPr>
        <p:spPr bwMode="auto">
          <a:xfrm>
            <a:off x="107504" y="1185004"/>
            <a:ext cx="8100392" cy="144655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algn="just" defTabSz="914400" rtl="0" eaLnBrk="1" fontAlgn="base" latinLnBrk="0" hangingPunct="1">
              <a:lnSpc>
                <a:spcPct val="100000"/>
              </a:lnSpc>
              <a:spcBef>
                <a:spcPct val="0"/>
              </a:spcBef>
              <a:spcAft>
                <a:spcPct val="0"/>
              </a:spcAft>
              <a:buClrTx/>
              <a:buSzTx/>
              <a:buFontTx/>
              <a:buNone/>
              <a:tabLst/>
            </a:pPr>
            <a:r>
              <a:rPr lang="ru-RU" sz="2200" dirty="0" smtClean="0">
                <a:solidFill>
                  <a:schemeClr val="accent1">
                    <a:lumMod val="50000"/>
                  </a:schemeClr>
                </a:solidFill>
                <a:ea typeface="Times New Roman" pitchFamily="18" charset="0"/>
              </a:rPr>
              <a:t>П</a:t>
            </a:r>
            <a:r>
              <a:rPr kumimoji="0" lang="ru-RU" sz="2200" b="0" i="0" u="none" strike="noStrike" cap="none" normalizeH="0" baseline="0" dirty="0" smtClean="0">
                <a:ln>
                  <a:noFill/>
                </a:ln>
                <a:solidFill>
                  <a:schemeClr val="accent1">
                    <a:lumMod val="50000"/>
                  </a:schemeClr>
                </a:solidFill>
                <a:effectLst/>
                <a:ea typeface="Times New Roman" pitchFamily="18" charset="0"/>
                <a:cs typeface="Arial" pitchFamily="34" charset="0"/>
              </a:rPr>
              <a:t>одразделяется на </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следующие виды:</a:t>
            </a:r>
          </a:p>
          <a:p>
            <a:pPr marL="447675" marR="0" lvl="0" indent="-44767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2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первичный</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инструктаж по охране труда</a:t>
            </a:r>
          </a:p>
          <a:p>
            <a:pPr marL="628650" marR="0" lvl="0" indent="-44767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2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повторный</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инструктаж по охране труда</a:t>
            </a:r>
          </a:p>
          <a:p>
            <a:pPr marL="809625" marR="0" lvl="0" indent="-447675" algn="just" defTabSz="914400" rtl="0" eaLnBrk="0" fontAlgn="base" latinLnBrk="0" hangingPunct="0">
              <a:lnSpc>
                <a:spcPct val="100000"/>
              </a:lnSpc>
              <a:spcBef>
                <a:spcPct val="0"/>
              </a:spcBef>
              <a:spcAft>
                <a:spcPct val="0"/>
              </a:spcAft>
              <a:buClrTx/>
              <a:buSzTx/>
              <a:buFont typeface="Wingdings" pitchFamily="2" charset="2"/>
              <a:buChar char="ü"/>
              <a:tabLst/>
            </a:pPr>
            <a:r>
              <a:rPr kumimoji="0" lang="ru-RU" sz="2200" b="1"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внеплановый</a:t>
            </a:r>
            <a:r>
              <a:rPr kumimoji="0" lang="ru-RU" sz="2200" b="0" i="0" u="none" strike="noStrike" cap="none" normalizeH="0" baseline="0" dirty="0" smtClean="0">
                <a:ln>
                  <a:noFill/>
                </a:ln>
                <a:solidFill>
                  <a:schemeClr val="accent1">
                    <a:lumMod val="50000"/>
                  </a:schemeClr>
                </a:solidFill>
                <a:effectLst/>
                <a:latin typeface="Times New Roman" pitchFamily="18" charset="0"/>
                <a:ea typeface="Times New Roman" pitchFamily="18" charset="0"/>
                <a:cs typeface="Times New Roman" pitchFamily="18" charset="0"/>
              </a:rPr>
              <a:t> инструктаж по охране труда</a:t>
            </a:r>
          </a:p>
        </p:txBody>
      </p:sp>
      <p:sp>
        <p:nvSpPr>
          <p:cNvPr id="51202" name="Rectangle 2"/>
          <p:cNvSpPr>
            <a:spLocks noChangeArrowheads="1"/>
          </p:cNvSpPr>
          <p:nvPr/>
        </p:nvSpPr>
        <p:spPr bwMode="auto">
          <a:xfrm>
            <a:off x="240466" y="3140968"/>
            <a:ext cx="8764105" cy="147732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Все виды инструктажа по охране труда на рабочем месте проводит руководитель структурного подразделения или непосредственный руководитель работ, на которого приказом работодателя возложены обязанности по проведению инструктажа по охране труда на рабочем месте. Руководитель, проводящий инструктаж на рабочем месте, должен пройти обучение и проверку знаний требований охраны труда.</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51203" name="Rectangle 3"/>
          <p:cNvSpPr>
            <a:spLocks noChangeArrowheads="1"/>
          </p:cNvSpPr>
          <p:nvPr/>
        </p:nvSpPr>
        <p:spPr bwMode="auto">
          <a:xfrm>
            <a:off x="266035" y="4760277"/>
            <a:ext cx="8712968" cy="1754326"/>
          </a:xfrm>
          <a:prstGeom prst="rect">
            <a:avLst/>
          </a:prstGeom>
          <a:ln>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Работодатель, отнесенный в соответствии с действующим законодательством к организациям микро- и малого бизнеса, вправе совместить проведение с работником вводного инструктажа по охране труда и инструктажа по охране труда на рабочем месте. Указанные работодатели вправе также для всех видов инструктажей по охране труда вести единый журнал регистрации проведения инструктажа по охране труда с учетом установленных</a:t>
            </a:r>
            <a:r>
              <a:rPr kumimoji="0" lang="ru-RU" b="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т</a:t>
            </a:r>
            <a:r>
              <a:rPr kumimoji="0" lang="ru-RU" b="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ребований</a:t>
            </a:r>
            <a:r>
              <a:rPr lang="ru-RU" dirty="0" smtClean="0">
                <a:latin typeface="Times New Roman" pitchFamily="18" charset="0"/>
                <a:ea typeface="Times New Roman" pitchFamily="18" charset="0"/>
                <a:cs typeface="Times New Roman" pitchFamily="18" charset="0"/>
              </a:rPr>
              <a:t>.</a:t>
            </a:r>
            <a:endParaRPr kumimoji="0" lang="ru-RU" b="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19458" name="Picture 2" descr="Об этом сообщили в Министерстве труда и социальной защиты. 22 января - 2 Марта 2014 - Blog - Orzu"/>
          <p:cNvPicPr>
            <a:picLocks noChangeAspect="1" noChangeArrowheads="1"/>
          </p:cNvPicPr>
          <p:nvPr/>
        </p:nvPicPr>
        <p:blipFill>
          <a:blip r:embed="rId4" cstate="print"/>
          <a:srcRect/>
          <a:stretch>
            <a:fillRect/>
          </a:stretch>
        </p:blipFill>
        <p:spPr bwMode="auto">
          <a:xfrm>
            <a:off x="6255657" y="576086"/>
            <a:ext cx="2840484" cy="2365591"/>
          </a:xfrm>
          <a:prstGeom prst="rect">
            <a:avLst/>
          </a:prstGeom>
          <a:noFill/>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4"/>
          <p:cNvSpPr>
            <a:spLocks noGrp="1"/>
          </p:cNvSpPr>
          <p:nvPr>
            <p:ph type="sldNum" sz="quarter" idx="11"/>
          </p:nvPr>
        </p:nvSpPr>
        <p:spPr bwMode="auto">
          <a:xfrm>
            <a:off x="8388424" y="6492875"/>
            <a:ext cx="514350"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DF8869D0-E702-42D3-A5F0-08D2F78B965E}" type="slidenum">
              <a:rPr lang="ru-RU" sz="1600" b="1" smtClean="0">
                <a:solidFill>
                  <a:srgbClr val="626262"/>
                </a:solidFill>
                <a:latin typeface="Times New Roman" pitchFamily="18" charset="0"/>
                <a:cs typeface="Times New Roman" pitchFamily="18" charset="0"/>
              </a:rPr>
              <a:pPr fontAlgn="base">
                <a:spcBef>
                  <a:spcPct val="20000"/>
                </a:spcBef>
                <a:spcAft>
                  <a:spcPct val="0"/>
                </a:spcAft>
                <a:buFont typeface="Arial" pitchFamily="34" charset="0"/>
                <a:buNone/>
              </a:pPr>
              <a:t>18</a:t>
            </a:fld>
            <a:endParaRPr lang="ru-RU" sz="1600" b="1" dirty="0" smtClean="0">
              <a:solidFill>
                <a:srgbClr val="626262"/>
              </a:solidFill>
              <a:latin typeface="Times New Roman" pitchFamily="18" charset="0"/>
              <a:cs typeface="Times New Roman" pitchFamily="18" charset="0"/>
            </a:endParaRPr>
          </a:p>
        </p:txBody>
      </p:sp>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1" name="Заголовок 1"/>
          <p:cNvSpPr>
            <a:spLocks/>
          </p:cNvSpPr>
          <p:nvPr/>
        </p:nvSpPr>
        <p:spPr bwMode="auto">
          <a:xfrm>
            <a:off x="287338" y="188640"/>
            <a:ext cx="8749158" cy="576932"/>
          </a:xfrm>
          <a:prstGeom prst="rect">
            <a:avLst/>
          </a:prstGeom>
          <a:noFill/>
          <a:ln w="9525">
            <a:noFill/>
            <a:miter lim="800000"/>
            <a:headEnd/>
            <a:tailEnd/>
          </a:ln>
        </p:spPr>
        <p:txBody>
          <a:bodyPr anchor="ctr"/>
          <a:lstStyle/>
          <a:p>
            <a:pPr algn="ctr">
              <a:defRPr/>
            </a:pPr>
            <a:endParaRPr lang="ru-RU" sz="1600" b="1" dirty="0">
              <a:solidFill>
                <a:schemeClr val="tx2"/>
              </a:solidFill>
              <a:latin typeface="Helios"/>
            </a:endParaRPr>
          </a:p>
        </p:txBody>
      </p:sp>
      <p:sp>
        <p:nvSpPr>
          <p:cNvPr id="9" name="Заголовок 1"/>
          <p:cNvSpPr>
            <a:spLocks/>
          </p:cNvSpPr>
          <p:nvPr/>
        </p:nvSpPr>
        <p:spPr bwMode="auto">
          <a:xfrm>
            <a:off x="394842" y="188640"/>
            <a:ext cx="8569646" cy="432048"/>
          </a:xfrm>
          <a:prstGeom prst="rect">
            <a:avLst/>
          </a:prstGeom>
          <a:noFill/>
          <a:ln w="9525">
            <a:noFill/>
            <a:miter lim="800000"/>
            <a:headEnd/>
            <a:tailEnd/>
          </a:ln>
        </p:spPr>
        <p:txBody>
          <a:bodyPr anchor="ctr"/>
          <a:lstStyle/>
          <a:p>
            <a:pPr algn="ctr">
              <a:defRPr/>
            </a:pPr>
            <a:r>
              <a:rPr lang="ru-RU" sz="2400" b="1" dirty="0" smtClean="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ПЕРВИЧНЫЙ ИНСТРУКТАЖ ПО ОХРАНЕ ТРУДА</a:t>
            </a:r>
            <a:endParaRPr lang="ru-RU" sz="2400" b="1" dirty="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endParaRPr>
          </a:p>
        </p:txBody>
      </p:sp>
      <p:graphicFrame>
        <p:nvGraphicFramePr>
          <p:cNvPr id="16" name="Схема 15"/>
          <p:cNvGraphicFramePr/>
          <p:nvPr>
            <p:extLst>
              <p:ext uri="{D42A27DB-BD31-4B8C-83A1-F6EECF244321}">
                <p14:modId xmlns:p14="http://schemas.microsoft.com/office/powerpoint/2010/main" val="3210002724"/>
              </p:ext>
            </p:extLst>
          </p:nvPr>
        </p:nvGraphicFramePr>
        <p:xfrm>
          <a:off x="0" y="620688"/>
          <a:ext cx="8820472" cy="446449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4" name="TextBox 23"/>
          <p:cNvSpPr txBox="1"/>
          <p:nvPr/>
        </p:nvSpPr>
        <p:spPr>
          <a:xfrm>
            <a:off x="3275856" y="2204864"/>
            <a:ext cx="2304256" cy="1200329"/>
          </a:xfrm>
          <a:prstGeom prst="rect">
            <a:avLst/>
          </a:prstGeom>
          <a:noFill/>
        </p:spPr>
        <p:txBody>
          <a:bodyPr wrap="square" rtlCol="0">
            <a:spAutoFit/>
          </a:bodyPr>
          <a:lstStyle/>
          <a:p>
            <a:pPr algn="ctr"/>
            <a:r>
              <a:rPr lang="ru-RU" b="1" dirty="0" smtClean="0">
                <a:solidFill>
                  <a:srgbClr val="FF0000"/>
                </a:solidFill>
                <a:latin typeface="+mn-lt"/>
              </a:rPr>
              <a:t>Проводится до начала самостоятельной работы</a:t>
            </a:r>
            <a:endParaRPr lang="ru-RU" b="1" dirty="0">
              <a:solidFill>
                <a:srgbClr val="FF0000"/>
              </a:solidFill>
              <a:latin typeface="+mn-lt"/>
            </a:endParaRPr>
          </a:p>
        </p:txBody>
      </p:sp>
      <p:sp>
        <p:nvSpPr>
          <p:cNvPr id="26" name="Прямоугольник 25"/>
          <p:cNvSpPr/>
          <p:nvPr/>
        </p:nvSpPr>
        <p:spPr>
          <a:xfrm>
            <a:off x="0" y="5157192"/>
            <a:ext cx="9036496" cy="1503489"/>
          </a:xfrm>
          <a:prstGeom prst="rect">
            <a:avLst/>
          </a:prstGeom>
        </p:spPr>
        <p:txBody>
          <a:bodyPr wrap="square">
            <a:spAutoFit/>
          </a:bodyPr>
          <a:lstStyle/>
          <a:p>
            <a:pPr indent="273050" algn="just" hangingPunct="0">
              <a:lnSpc>
                <a:spcPct val="85000"/>
              </a:lnSpc>
              <a:spcAft>
                <a:spcPts val="600"/>
              </a:spcAft>
            </a:pPr>
            <a:r>
              <a:rPr lang="ru-RU" sz="1700" dirty="0" smtClean="0">
                <a:solidFill>
                  <a:srgbClr val="002060"/>
                </a:solidFill>
                <a:cs typeface="Times New Roman" pitchFamily="18" charset="0"/>
              </a:rPr>
              <a:t>Работники, не связанные с эксплуатацией, обслуживанием, испытанием, наладкой и ремонтом оборудования, использованием электрифицированного или иного инструмента, хранением и применением сырья и материалов, могут освобождаться от прохождения первичного инструктажа на рабочем месте.</a:t>
            </a:r>
          </a:p>
          <a:p>
            <a:pPr indent="273050" hangingPunct="0">
              <a:lnSpc>
                <a:spcPct val="85000"/>
              </a:lnSpc>
            </a:pPr>
            <a:r>
              <a:rPr lang="ru-RU" sz="1700" dirty="0" smtClean="0">
                <a:solidFill>
                  <a:srgbClr val="002060"/>
                </a:solidFill>
                <a:cs typeface="Times New Roman" pitchFamily="18" charset="0"/>
              </a:rPr>
              <a:t> Перечень профессий и должностей  работников, освобожденных от прохождения первичного инструктажа на рабочем месте, утверждается </a:t>
            </a:r>
            <a:r>
              <a:rPr lang="ru-RU" sz="1700" b="1" i="1" dirty="0" smtClean="0">
                <a:solidFill>
                  <a:srgbClr val="002060"/>
                </a:solidFill>
                <a:cs typeface="Times New Roman" pitchFamily="18" charset="0"/>
              </a:rPr>
              <a:t>работодателем</a:t>
            </a:r>
            <a:r>
              <a:rPr lang="ru-RU" sz="1700" dirty="0" smtClean="0">
                <a:solidFill>
                  <a:srgbClr val="002060"/>
                </a:solidFill>
                <a:cs typeface="Times New Roman" pitchFamily="18" charset="0"/>
              </a:rPr>
              <a:t>.</a:t>
            </a:r>
            <a:endParaRPr lang="ru-RU" sz="1700" dirty="0">
              <a:solidFill>
                <a:srgbClr val="002060"/>
              </a:solidFill>
              <a:cs typeface="Times New Roman" pitchFamily="18" charset="0"/>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 y="188640"/>
            <a:ext cx="9515905" cy="618183"/>
          </a:xfrm>
        </p:spPr>
        <p:txBody>
          <a:bodyPr/>
          <a:lstStyle/>
          <a:p>
            <a:r>
              <a:rPr lang="ru-RU" sz="2400" b="1" dirty="0" smtClean="0">
                <a:solidFill>
                  <a:srgbClr val="C00000"/>
                </a:solidFill>
                <a:latin typeface="+mn-lt"/>
                <a:cs typeface="Times New Roman" pitchFamily="18" charset="0"/>
              </a:rPr>
              <a:t>Инструктирование</a:t>
            </a:r>
            <a:endParaRPr lang="ru-RU" dirty="0">
              <a:solidFill>
                <a:srgbClr val="C00000"/>
              </a:solidFill>
            </a:endParaRPr>
          </a:p>
        </p:txBody>
      </p:sp>
      <p:sp>
        <p:nvSpPr>
          <p:cNvPr id="3" name="Объект 2"/>
          <p:cNvSpPr>
            <a:spLocks noGrp="1"/>
          </p:cNvSpPr>
          <p:nvPr>
            <p:ph idx="1"/>
          </p:nvPr>
        </p:nvSpPr>
        <p:spPr>
          <a:xfrm>
            <a:off x="449263" y="836713"/>
            <a:ext cx="8318219" cy="5519638"/>
          </a:xfrm>
        </p:spPr>
        <p:txBody>
          <a:bodyPr/>
          <a:lstStyle/>
          <a:p>
            <a:pPr marL="0" indent="457200" algn="just" hangingPunct="0">
              <a:lnSpc>
                <a:spcPct val="150000"/>
              </a:lnSpc>
              <a:spcBef>
                <a:spcPts val="0"/>
              </a:spcBef>
              <a:buNone/>
            </a:pPr>
            <a:r>
              <a:rPr lang="ru-RU" sz="1600" dirty="0" smtClean="0">
                <a:solidFill>
                  <a:srgbClr val="002060"/>
                </a:solidFill>
                <a:cs typeface="Times New Roman" pitchFamily="18" charset="0"/>
              </a:rPr>
              <a:t>Проведение </a:t>
            </a:r>
            <a:r>
              <a:rPr lang="ru-RU" sz="1600" dirty="0">
                <a:solidFill>
                  <a:srgbClr val="002060"/>
                </a:solidFill>
                <a:cs typeface="Times New Roman" pitchFamily="18" charset="0"/>
              </a:rPr>
              <a:t>инструктажей по охране труда включает в себя ознакомление работников с имеющимися опасными или вредными производственными факторами, изучение требований охраны труда, содержащихся в локальных нормативных актах работодателя, включая инструкции по охране труда, технической, эксплуатационной документации, а также применение безопасных методов и приемов выполнения работ</a:t>
            </a:r>
            <a:r>
              <a:rPr lang="ru-RU" sz="1600" dirty="0" smtClean="0">
                <a:solidFill>
                  <a:srgbClr val="002060"/>
                </a:solidFill>
                <a:cs typeface="Times New Roman" pitchFamily="18" charset="0"/>
              </a:rPr>
              <a:t>.</a:t>
            </a:r>
          </a:p>
          <a:p>
            <a:pPr marL="0" indent="457200" algn="ctr" hangingPunct="0">
              <a:spcBef>
                <a:spcPts val="600"/>
              </a:spcBef>
              <a:buNone/>
            </a:pPr>
            <a:r>
              <a:rPr lang="ru-RU" sz="1600" b="1" i="1" dirty="0" smtClean="0">
                <a:solidFill>
                  <a:srgbClr val="002060"/>
                </a:solidFill>
                <a:cs typeface="Times New Roman" pitchFamily="18" charset="0"/>
              </a:rPr>
              <a:t>Инструктаж на рабочем месте проводится в соответствии с </a:t>
            </a:r>
            <a:r>
              <a:rPr lang="ru-RU" sz="1800" b="1" i="1" dirty="0" smtClean="0">
                <a:solidFill>
                  <a:srgbClr val="002060"/>
                </a:solidFill>
                <a:cs typeface="Times New Roman" pitchFamily="18" charset="0"/>
              </a:rPr>
              <a:t>программой инструктажа</a:t>
            </a:r>
            <a:r>
              <a:rPr lang="ru-RU" sz="1600" dirty="0" smtClean="0">
                <a:solidFill>
                  <a:srgbClr val="002060"/>
                </a:solidFill>
                <a:cs typeface="Times New Roman" pitchFamily="18" charset="0"/>
              </a:rPr>
              <a:t>.</a:t>
            </a:r>
            <a:endParaRPr lang="ru-RU" sz="1600" dirty="0">
              <a:solidFill>
                <a:srgbClr val="002060"/>
              </a:solidFill>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19</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2457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5733" r="2360" b="26630"/>
          <a:stretch/>
        </p:blipFill>
        <p:spPr bwMode="auto">
          <a:xfrm>
            <a:off x="4067944" y="3861048"/>
            <a:ext cx="4519893" cy="2280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568" y="3933056"/>
            <a:ext cx="2603500" cy="191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46536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07604" y="160338"/>
            <a:ext cx="7679196" cy="532358"/>
          </a:xfrm>
        </p:spPr>
        <p:txBody>
          <a:bodyPr/>
          <a:lstStyle/>
          <a:p>
            <a:r>
              <a:rPr lang="ru-RU" sz="2800" b="1" dirty="0" smtClean="0">
                <a:solidFill>
                  <a:schemeClr val="tx2">
                    <a:lumMod val="60000"/>
                    <a:lumOff val="40000"/>
                  </a:schemeClr>
                </a:solidFill>
              </a:rPr>
              <a:t>Сущность и назначение обучения ОТ</a:t>
            </a:r>
            <a:endParaRPr lang="ru-RU" sz="4800" dirty="0">
              <a:solidFill>
                <a:schemeClr val="tx2">
                  <a:lumMod val="60000"/>
                  <a:lumOff val="40000"/>
                </a:schemeClr>
              </a:solidFill>
            </a:endParaRPr>
          </a:p>
        </p:txBody>
      </p:sp>
      <p:sp>
        <p:nvSpPr>
          <p:cNvPr id="3" name="Объект 2"/>
          <p:cNvSpPr>
            <a:spLocks noGrp="1"/>
          </p:cNvSpPr>
          <p:nvPr>
            <p:ph sz="half" idx="2"/>
          </p:nvPr>
        </p:nvSpPr>
        <p:spPr>
          <a:xfrm>
            <a:off x="323528" y="836712"/>
            <a:ext cx="6165067" cy="936104"/>
          </a:xfrm>
        </p:spPr>
        <p:txBody>
          <a:bodyPr/>
          <a:lstStyle/>
          <a:p>
            <a:pPr marL="0" indent="174625" algn="just" hangingPunct="0">
              <a:spcBef>
                <a:spcPts val="0"/>
              </a:spcBef>
              <a:buNone/>
            </a:pPr>
            <a:r>
              <a:rPr lang="ru-RU" sz="1800" b="1" i="1" dirty="0" smtClean="0">
                <a:solidFill>
                  <a:srgbClr val="C00000"/>
                </a:solidFill>
                <a:cs typeface="Times New Roman" pitchFamily="18" charset="0"/>
              </a:rPr>
              <a:t>Наиболее </a:t>
            </a:r>
            <a:r>
              <a:rPr lang="ru-RU" sz="1800" b="1" i="1" dirty="0">
                <a:solidFill>
                  <a:srgbClr val="C00000"/>
                </a:solidFill>
                <a:cs typeface="Times New Roman" pitchFamily="18" charset="0"/>
              </a:rPr>
              <a:t>слабое звено во всей системе обеспечения безопасности – это так называемый человеческий фактор, т.е. сам работник.</a:t>
            </a:r>
          </a:p>
          <a:p>
            <a:endParaRPr lang="ru-RU" sz="4000" dirty="0"/>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2</a:t>
            </a:fld>
            <a:endParaRPr kumimoji="0" lang="ru-RU" altLang="ru-RU" sz="2000" dirty="0" smtClean="0">
              <a:solidFill>
                <a:srgbClr val="898989"/>
              </a:solidFill>
            </a:endParaRPr>
          </a:p>
        </p:txBody>
      </p:sp>
      <p:sp>
        <p:nvSpPr>
          <p:cNvPr id="13" name="Объект 2"/>
          <p:cNvSpPr>
            <a:spLocks noGrp="1"/>
          </p:cNvSpPr>
          <p:nvPr>
            <p:ph sz="quarter" idx="13"/>
          </p:nvPr>
        </p:nvSpPr>
        <p:spPr>
          <a:xfrm>
            <a:off x="365448" y="4293096"/>
            <a:ext cx="8424936" cy="1008112"/>
          </a:xfrm>
        </p:spPr>
        <p:txBody>
          <a:bodyPr/>
          <a:lstStyle/>
          <a:p>
            <a:pPr marL="0" indent="174625" algn="just" hangingPunct="0">
              <a:spcBef>
                <a:spcPts val="0"/>
              </a:spcBef>
              <a:buNone/>
            </a:pPr>
            <a:r>
              <a:rPr lang="ru-RU" sz="1800" b="1" i="1" dirty="0" smtClean="0">
                <a:solidFill>
                  <a:srgbClr val="C00000"/>
                </a:solidFill>
                <a:cs typeface="Times New Roman" pitchFamily="18" charset="0"/>
              </a:rPr>
              <a:t>Основная задача работодателя – подготовить работника к безопасному выполнению  его трудовых функций и действиям в аварийных ситуациях.</a:t>
            </a:r>
            <a:endParaRPr lang="ru-RU" sz="1800" b="1" i="1" dirty="0">
              <a:solidFill>
                <a:srgbClr val="C00000"/>
              </a:solidFill>
              <a:cs typeface="Times New Roman" pitchFamily="18" charset="0"/>
            </a:endParaRPr>
          </a:p>
          <a:p>
            <a:endParaRPr lang="ru-RU" sz="4000" dirty="0"/>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1027" name="Picture 3" descr="\\dc01\profiles\fi082\Pictures\0013-006-Okhrana-truda-otvetstvennos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0252" y="1088740"/>
            <a:ext cx="1838744" cy="2561718"/>
          </a:xfrm>
          <a:prstGeom prst="rect">
            <a:avLst/>
          </a:prstGeom>
          <a:noFill/>
          <a:extLst>
            <a:ext uri="{909E8E84-426E-40DD-AFC4-6F175D3DCCD1}">
              <a14:hiddenFill xmlns:a14="http://schemas.microsoft.com/office/drawing/2010/main">
                <a:solidFill>
                  <a:srgbClr val="FFFFFF"/>
                </a:solidFill>
              </a14:hiddenFill>
            </a:ext>
          </a:extLst>
        </p:spPr>
      </p:pic>
      <p:sp>
        <p:nvSpPr>
          <p:cNvPr id="4" name="Прямоугольник 3"/>
          <p:cNvSpPr/>
          <p:nvPr/>
        </p:nvSpPr>
        <p:spPr>
          <a:xfrm>
            <a:off x="395536" y="1700808"/>
            <a:ext cx="6406744" cy="2554545"/>
          </a:xfrm>
          <a:prstGeom prst="rect">
            <a:avLst/>
          </a:prstGeom>
        </p:spPr>
        <p:txBody>
          <a:bodyPr wrap="square">
            <a:spAutoFit/>
          </a:bodyPr>
          <a:lstStyle/>
          <a:p>
            <a:pPr indent="457200" fontAlgn="base">
              <a:spcBef>
                <a:spcPct val="0"/>
              </a:spcBef>
              <a:spcAft>
                <a:spcPct val="0"/>
              </a:spcAft>
            </a:pPr>
            <a:r>
              <a:rPr lang="ru-RU" sz="1600" dirty="0">
                <a:solidFill>
                  <a:srgbClr val="002060"/>
                </a:solidFill>
                <a:cs typeface="Arial" charset="0"/>
              </a:rPr>
              <a:t>Каждый человек характеризуется некоторыми неоднозначно определяемыми, но профессионально важными качествами, например, такими как: </a:t>
            </a:r>
          </a:p>
          <a:p>
            <a:pPr marL="446088" indent="-174625" fontAlgn="base">
              <a:spcBef>
                <a:spcPct val="0"/>
              </a:spcBef>
              <a:spcAft>
                <a:spcPct val="0"/>
              </a:spcAft>
            </a:pPr>
            <a:r>
              <a:rPr lang="ru-RU" sz="1600" dirty="0">
                <a:solidFill>
                  <a:srgbClr val="002060"/>
                </a:solidFill>
                <a:cs typeface="Arial" charset="0"/>
              </a:rPr>
              <a:t>- </a:t>
            </a:r>
            <a:r>
              <a:rPr lang="ru-RU" sz="1600" dirty="0" smtClean="0">
                <a:solidFill>
                  <a:srgbClr val="002060"/>
                </a:solidFill>
                <a:cs typeface="Arial" charset="0"/>
              </a:rPr>
              <a:t> жизненная </a:t>
            </a:r>
            <a:r>
              <a:rPr lang="ru-RU" sz="1600" dirty="0">
                <a:solidFill>
                  <a:srgbClr val="002060"/>
                </a:solidFill>
                <a:cs typeface="Arial" charset="0"/>
              </a:rPr>
              <a:t>сила (физическое состояние, выносливость, подвижность, оптимизм);</a:t>
            </a:r>
          </a:p>
          <a:p>
            <a:pPr marL="446088" indent="-174625" fontAlgn="base">
              <a:spcBef>
                <a:spcPct val="0"/>
              </a:spcBef>
              <a:spcAft>
                <a:spcPct val="0"/>
              </a:spcAft>
            </a:pPr>
            <a:r>
              <a:rPr lang="ru-RU" sz="1600" dirty="0">
                <a:solidFill>
                  <a:srgbClr val="002060"/>
                </a:solidFill>
                <a:cs typeface="Arial" charset="0"/>
              </a:rPr>
              <a:t>- </a:t>
            </a:r>
            <a:r>
              <a:rPr lang="ru-RU" sz="1600" dirty="0" smtClean="0">
                <a:solidFill>
                  <a:srgbClr val="002060"/>
                </a:solidFill>
                <a:cs typeface="Arial" charset="0"/>
              </a:rPr>
              <a:t> активность</a:t>
            </a:r>
            <a:r>
              <a:rPr lang="ru-RU" sz="1600" dirty="0">
                <a:solidFill>
                  <a:srgbClr val="002060"/>
                </a:solidFill>
                <a:cs typeface="Arial" charset="0"/>
              </a:rPr>
              <a:t>, динамичность (работоспособность, ритм трудовой деятельности, инициатива); </a:t>
            </a:r>
            <a:endParaRPr lang="ru-RU" sz="1600" dirty="0" smtClean="0">
              <a:solidFill>
                <a:srgbClr val="002060"/>
              </a:solidFill>
              <a:cs typeface="Arial" charset="0"/>
            </a:endParaRPr>
          </a:p>
          <a:p>
            <a:pPr marL="446088" indent="-174625" fontAlgn="base">
              <a:spcBef>
                <a:spcPct val="0"/>
              </a:spcBef>
              <a:spcAft>
                <a:spcPct val="0"/>
              </a:spcAft>
            </a:pPr>
            <a:r>
              <a:rPr lang="ru-RU" sz="1600" dirty="0">
                <a:solidFill>
                  <a:srgbClr val="002060"/>
                </a:solidFill>
                <a:cs typeface="Arial" charset="0"/>
              </a:rPr>
              <a:t>-  эмоциональность</a:t>
            </a:r>
            <a:r>
              <a:rPr lang="ru-RU" sz="1600" dirty="0" smtClean="0">
                <a:solidFill>
                  <a:srgbClr val="002060"/>
                </a:solidFill>
                <a:cs typeface="Arial" charset="0"/>
              </a:rPr>
              <a:t>;</a:t>
            </a:r>
          </a:p>
          <a:p>
            <a:pPr marL="446088" indent="-174625" fontAlgn="base">
              <a:spcBef>
                <a:spcPct val="0"/>
              </a:spcBef>
              <a:spcAft>
                <a:spcPct val="0"/>
              </a:spcAft>
            </a:pPr>
            <a:r>
              <a:rPr lang="ru-RU" sz="1600" dirty="0" smtClean="0">
                <a:solidFill>
                  <a:srgbClr val="002060"/>
                </a:solidFill>
                <a:cs typeface="Arial" charset="0"/>
              </a:rPr>
              <a:t>-  спонтанность </a:t>
            </a:r>
            <a:r>
              <a:rPr lang="ru-RU" sz="1600" dirty="0">
                <a:solidFill>
                  <a:srgbClr val="002060"/>
                </a:solidFill>
                <a:cs typeface="Arial" charset="0"/>
              </a:rPr>
              <a:t>или замедленность реакций</a:t>
            </a:r>
            <a:r>
              <a:rPr lang="ru-RU" sz="1600" dirty="0" smtClean="0">
                <a:solidFill>
                  <a:srgbClr val="002060"/>
                </a:solidFill>
                <a:cs typeface="Arial" charset="0"/>
              </a:rPr>
              <a:t>;</a:t>
            </a:r>
            <a:endParaRPr lang="ru-RU" sz="1600" dirty="0">
              <a:solidFill>
                <a:srgbClr val="002060"/>
              </a:solidFill>
              <a:cs typeface="Arial" charset="0"/>
            </a:endParaRPr>
          </a:p>
          <a:p>
            <a:pPr marL="446088" indent="-174625" fontAlgn="base">
              <a:spcBef>
                <a:spcPct val="0"/>
              </a:spcBef>
              <a:spcAft>
                <a:spcPct val="0"/>
              </a:spcAft>
              <a:buFontTx/>
              <a:buChar char="-"/>
            </a:pPr>
            <a:r>
              <a:rPr lang="ru-RU" sz="1600" dirty="0" smtClean="0">
                <a:solidFill>
                  <a:srgbClr val="002060"/>
                </a:solidFill>
                <a:cs typeface="Arial" charset="0"/>
              </a:rPr>
              <a:t>практический </a:t>
            </a:r>
            <a:r>
              <a:rPr lang="ru-RU" sz="1600" dirty="0">
                <a:solidFill>
                  <a:srgbClr val="002060"/>
                </a:solidFill>
                <a:cs typeface="Arial" charset="0"/>
              </a:rPr>
              <a:t>ум, логический ум, творческий ум и т.п</a:t>
            </a:r>
            <a:r>
              <a:rPr lang="ru-RU" sz="1600" dirty="0" smtClean="0">
                <a:solidFill>
                  <a:srgbClr val="002060"/>
                </a:solidFill>
                <a:cs typeface="Arial" charset="0"/>
              </a:rPr>
              <a:t>.</a:t>
            </a:r>
            <a:endParaRPr lang="ru-RU" dirty="0">
              <a:solidFill>
                <a:srgbClr val="002060"/>
              </a:solidFill>
              <a:cs typeface="Arial" charset="0"/>
            </a:endParaRPr>
          </a:p>
        </p:txBody>
      </p:sp>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357" y="5292403"/>
            <a:ext cx="2643063" cy="1285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9263" y="5301208"/>
            <a:ext cx="1488404" cy="1290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267744" y="5301208"/>
            <a:ext cx="1869951" cy="12807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644008" y="5162792"/>
            <a:ext cx="12192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56612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 y="116632"/>
            <a:ext cx="9515905" cy="690191"/>
          </a:xfrm>
        </p:spPr>
        <p:txBody>
          <a:bodyPr/>
          <a:lstStyle/>
          <a:p>
            <a:r>
              <a:rPr lang="ru-RU" sz="2400" b="1" dirty="0" smtClean="0">
                <a:solidFill>
                  <a:srgbClr val="C00000"/>
                </a:solidFill>
                <a:latin typeface="+mn-lt"/>
                <a:cs typeface="Times New Roman" pitchFamily="18" charset="0"/>
              </a:rPr>
              <a:t>Инструктирование</a:t>
            </a:r>
            <a:endParaRPr lang="ru-RU" dirty="0">
              <a:solidFill>
                <a:srgbClr val="C00000"/>
              </a:solidFill>
            </a:endParaRPr>
          </a:p>
        </p:txBody>
      </p:sp>
      <p:sp>
        <p:nvSpPr>
          <p:cNvPr id="3" name="Объект 2"/>
          <p:cNvSpPr>
            <a:spLocks noGrp="1"/>
          </p:cNvSpPr>
          <p:nvPr>
            <p:ph idx="1"/>
          </p:nvPr>
        </p:nvSpPr>
        <p:spPr>
          <a:xfrm>
            <a:off x="449263" y="836712"/>
            <a:ext cx="8318219" cy="5194523"/>
          </a:xfrm>
        </p:spPr>
        <p:txBody>
          <a:bodyPr/>
          <a:lstStyle/>
          <a:p>
            <a:pPr marL="0" indent="447675" algn="just" hangingPunct="0">
              <a:lnSpc>
                <a:spcPct val="150000"/>
              </a:lnSpc>
              <a:spcBef>
                <a:spcPts val="0"/>
              </a:spcBef>
              <a:buNone/>
            </a:pPr>
            <a:r>
              <a:rPr lang="ru-RU" sz="1600" dirty="0" smtClean="0">
                <a:solidFill>
                  <a:srgbClr val="002060"/>
                </a:solidFill>
                <a:cs typeface="Times New Roman" pitchFamily="18" charset="0"/>
              </a:rPr>
              <a:t>Инструктаж </a:t>
            </a:r>
            <a:r>
              <a:rPr lang="ru-RU" sz="1600" dirty="0">
                <a:solidFill>
                  <a:srgbClr val="002060"/>
                </a:solidFill>
                <a:cs typeface="Times New Roman" pitchFamily="18" charset="0"/>
              </a:rPr>
              <a:t>по охране труда завершается устной проверкой приобретенных работником знаний и навыков безопасных приемов работы лицом, проводившим инструктаж.</a:t>
            </a:r>
          </a:p>
          <a:p>
            <a:pPr marL="0" indent="447675" algn="just" hangingPunct="0">
              <a:lnSpc>
                <a:spcPct val="150000"/>
              </a:lnSpc>
              <a:spcBef>
                <a:spcPts val="0"/>
              </a:spcBef>
              <a:buNone/>
            </a:pPr>
            <a:r>
              <a:rPr lang="ru-RU" sz="1600" dirty="0" smtClean="0">
                <a:solidFill>
                  <a:srgbClr val="002060"/>
                </a:solidFill>
                <a:cs typeface="Times New Roman" pitchFamily="18" charset="0"/>
              </a:rPr>
              <a:t>Проведение </a:t>
            </a:r>
            <a:r>
              <a:rPr lang="ru-RU" sz="1600" dirty="0">
                <a:solidFill>
                  <a:srgbClr val="002060"/>
                </a:solidFill>
                <a:cs typeface="Times New Roman" pitchFamily="18" charset="0"/>
              </a:rPr>
              <a:t>всех видов инструктажей регистрируется в соответствующих журналах проведения инструктажей (в установленных случаях – в наряде-допуске на производство работ) с указанием </a:t>
            </a:r>
            <a:r>
              <a:rPr lang="ru-RU" sz="1600" dirty="0" smtClean="0">
                <a:solidFill>
                  <a:srgbClr val="002060"/>
                </a:solidFill>
                <a:cs typeface="Times New Roman" pitchFamily="18" charset="0"/>
              </a:rPr>
              <a:t>инструктируемого и его подписи  </a:t>
            </a:r>
            <a:r>
              <a:rPr lang="ru-RU" sz="1600" dirty="0">
                <a:solidFill>
                  <a:srgbClr val="002060"/>
                </a:solidFill>
                <a:cs typeface="Times New Roman" pitchFamily="18" charset="0"/>
              </a:rPr>
              <a:t>и подписи инструктирующего, а также даты проведения инструктажа.</a:t>
            </a: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20</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2560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4005064"/>
            <a:ext cx="1701118" cy="22805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3671" y="4005064"/>
            <a:ext cx="2976330" cy="2232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56984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4"/>
          <p:cNvSpPr>
            <a:spLocks noGrp="1"/>
          </p:cNvSpPr>
          <p:nvPr>
            <p:ph type="sldNum" sz="quarter" idx="11"/>
          </p:nvPr>
        </p:nvSpPr>
        <p:spPr bwMode="auto">
          <a:xfrm>
            <a:off x="8188924" y="6448393"/>
            <a:ext cx="514350"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DF8869D0-E702-42D3-A5F0-08D2F78B965E}" type="slidenum">
              <a:rPr lang="ru-RU" sz="1600" b="1" smtClean="0">
                <a:solidFill>
                  <a:srgbClr val="626262"/>
                </a:solidFill>
                <a:latin typeface="Times New Roman" pitchFamily="18" charset="0"/>
                <a:cs typeface="Times New Roman" pitchFamily="18" charset="0"/>
              </a:rPr>
              <a:pPr fontAlgn="base">
                <a:spcBef>
                  <a:spcPct val="20000"/>
                </a:spcBef>
                <a:spcAft>
                  <a:spcPct val="0"/>
                </a:spcAft>
                <a:buFont typeface="Arial" pitchFamily="34" charset="0"/>
                <a:buNone/>
              </a:pPr>
              <a:t>21</a:t>
            </a:fld>
            <a:endParaRPr lang="ru-RU" sz="1600" b="1" dirty="0" smtClean="0">
              <a:solidFill>
                <a:srgbClr val="626262"/>
              </a:solidFill>
              <a:latin typeface="Times New Roman" pitchFamily="18" charset="0"/>
              <a:cs typeface="Times New Roman" pitchFamily="18" charset="0"/>
            </a:endParaRPr>
          </a:p>
        </p:txBody>
      </p:sp>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25" name="Скругленный прямоугольник 4"/>
          <p:cNvSpPr/>
          <p:nvPr/>
        </p:nvSpPr>
        <p:spPr>
          <a:xfrm>
            <a:off x="323528" y="116632"/>
            <a:ext cx="8640261" cy="576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ВНЕПЛАНОВЫЙ ИНСТРУКТУЖ ПО ОХРАНЕ ТРУДА</a:t>
            </a:r>
          </a:p>
        </p:txBody>
      </p:sp>
      <p:sp>
        <p:nvSpPr>
          <p:cNvPr id="57345" name="Rectangle 1"/>
          <p:cNvSpPr>
            <a:spLocks noChangeArrowheads="1"/>
          </p:cNvSpPr>
          <p:nvPr/>
        </p:nvSpPr>
        <p:spPr bwMode="auto">
          <a:xfrm>
            <a:off x="323528" y="923530"/>
            <a:ext cx="8640960" cy="535531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r>
              <a:rPr kumimoji="0" lang="ru-RU" b="0" i="0" u="none" strike="noStrike" cap="none" normalizeH="0" baseline="0" dirty="0" smtClean="0">
                <a:ln>
                  <a:noFill/>
                </a:ln>
                <a:solidFill>
                  <a:srgbClr val="3B1165"/>
                </a:solidFill>
                <a:effectLst/>
                <a:latin typeface="Times New Roman" pitchFamily="18" charset="0"/>
                <a:ea typeface="Times New Roman" pitchFamily="18" charset="0"/>
                <a:cs typeface="Times New Roman" pitchFamily="18" charset="0"/>
              </a:rPr>
              <a:t>при введении в действие новых или внесении изменений в нормативные правовые акты, содержащие требования охраны труда, связанные с исполнением должностных (функциональных) обязанностей работника, а также в соответствующие локальные нормативные акты работодателя</a:t>
            </a: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endParaRPr kumimoji="0" lang="ru-RU" b="0" i="0" u="none" strike="noStrike" cap="none" normalizeH="0" baseline="0" dirty="0" smtClean="0">
              <a:ln>
                <a:noFill/>
              </a:ln>
              <a:solidFill>
                <a:srgbClr val="3B1165"/>
              </a:solidFill>
              <a:effectLst/>
              <a:latin typeface="Times New Roman" pitchFamily="18" charset="0"/>
              <a:cs typeface="Times New Roman" pitchFamily="18" charset="0"/>
            </a:endParaRP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r>
              <a:rPr kumimoji="0" lang="ru-RU" b="0" i="0" u="none" strike="noStrike" cap="none" normalizeH="0" baseline="0" dirty="0" smtClean="0">
                <a:ln>
                  <a:noFill/>
                </a:ln>
                <a:solidFill>
                  <a:srgbClr val="3B1165"/>
                </a:solidFill>
                <a:effectLst/>
                <a:latin typeface="Times New Roman" pitchFamily="18" charset="0"/>
                <a:ea typeface="Times New Roman" pitchFamily="18" charset="0"/>
                <a:cs typeface="Times New Roman" pitchFamily="18" charset="0"/>
              </a:rPr>
              <a:t>при изменении технологических процессов, замене или модернизации оборудования, приспособлений, инструментов, сырья, материалов, возникновении других обстоятельств, оказывающих влияние на безопасность работников</a:t>
            </a: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endParaRPr kumimoji="0" lang="ru-RU" b="0" i="0" u="none" strike="noStrike" cap="none" normalizeH="0" baseline="0" dirty="0" smtClean="0">
              <a:ln>
                <a:noFill/>
              </a:ln>
              <a:solidFill>
                <a:srgbClr val="3B1165"/>
              </a:solidFill>
              <a:effectLst/>
              <a:latin typeface="Times New Roman" pitchFamily="18" charset="0"/>
              <a:cs typeface="Times New Roman" pitchFamily="18" charset="0"/>
            </a:endParaRP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r>
              <a:rPr kumimoji="0" lang="ru-RU" b="0" i="0" u="none" strike="noStrike" cap="none" normalizeH="0" baseline="0" dirty="0" smtClean="0">
                <a:ln>
                  <a:noFill/>
                </a:ln>
                <a:solidFill>
                  <a:srgbClr val="3B1165"/>
                </a:solidFill>
                <a:effectLst/>
                <a:latin typeface="Times New Roman" pitchFamily="18" charset="0"/>
                <a:ea typeface="Times New Roman" pitchFamily="18" charset="0"/>
                <a:cs typeface="Times New Roman" pitchFamily="18" charset="0"/>
              </a:rPr>
              <a:t>при нарушении работником требований инструкций по охране труда, которые могли привести или привели к травме, аварии, взрыву, отравлению</a:t>
            </a: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endParaRPr kumimoji="0" lang="ru-RU" b="0" i="0" u="none" strike="noStrike" cap="none" normalizeH="0" baseline="0" dirty="0" smtClean="0">
              <a:ln>
                <a:noFill/>
              </a:ln>
              <a:solidFill>
                <a:srgbClr val="3B1165"/>
              </a:solidFill>
              <a:effectLst/>
              <a:latin typeface="Times New Roman" pitchFamily="18" charset="0"/>
              <a:cs typeface="Times New Roman" pitchFamily="18" charset="0"/>
            </a:endParaRP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r>
              <a:rPr kumimoji="0" lang="ru-RU" b="0" i="0" u="none" strike="noStrike" cap="none" normalizeH="0" baseline="0" dirty="0" smtClean="0">
                <a:ln>
                  <a:noFill/>
                </a:ln>
                <a:solidFill>
                  <a:srgbClr val="3B1165"/>
                </a:solidFill>
                <a:effectLst/>
                <a:latin typeface="Times New Roman" pitchFamily="18" charset="0"/>
                <a:ea typeface="Times New Roman" pitchFamily="18" charset="0"/>
                <a:cs typeface="Times New Roman" pitchFamily="18" charset="0"/>
              </a:rPr>
              <a:t>по требованию должностных лиц органов государственного надзора (контроля)</a:t>
            </a: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endParaRPr kumimoji="0" lang="ru-RU" b="0" i="0" u="none" strike="noStrike" cap="none" normalizeH="0" baseline="0" dirty="0" smtClean="0">
              <a:ln>
                <a:noFill/>
              </a:ln>
              <a:solidFill>
                <a:srgbClr val="3B1165"/>
              </a:solidFill>
              <a:effectLst/>
              <a:latin typeface="Times New Roman" pitchFamily="18" charset="0"/>
              <a:cs typeface="Times New Roman" pitchFamily="18" charset="0"/>
            </a:endParaRP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r>
              <a:rPr kumimoji="0" lang="ru-RU" b="0" i="0" u="none" strike="noStrike" cap="none" normalizeH="0" baseline="0" dirty="0" smtClean="0">
                <a:ln>
                  <a:noFill/>
                </a:ln>
                <a:solidFill>
                  <a:srgbClr val="3B1165"/>
                </a:solidFill>
                <a:effectLst/>
                <a:latin typeface="Times New Roman" pitchFamily="18" charset="0"/>
                <a:ea typeface="Times New Roman" pitchFamily="18" charset="0"/>
                <a:cs typeface="Times New Roman" pitchFamily="18" charset="0"/>
              </a:rPr>
              <a:t>перед началом работы после перерыва в работе (для работ, связанных с источниками повышенной опасности, – после перерыва более чем на </a:t>
            </a:r>
            <a:br>
              <a:rPr kumimoji="0" lang="ru-RU" b="0" i="0" u="none" strike="noStrike" cap="none" normalizeH="0" baseline="0" dirty="0" smtClean="0">
                <a:ln>
                  <a:noFill/>
                </a:ln>
                <a:solidFill>
                  <a:srgbClr val="3B1165"/>
                </a:solidFill>
                <a:effectLst/>
                <a:latin typeface="Times New Roman" pitchFamily="18" charset="0"/>
                <a:ea typeface="Times New Roman" pitchFamily="18" charset="0"/>
                <a:cs typeface="Times New Roman" pitchFamily="18" charset="0"/>
              </a:rPr>
            </a:br>
            <a:r>
              <a:rPr kumimoji="0" lang="ru-RU" b="0" i="0" u="none" strike="noStrike" cap="none" normalizeH="0" baseline="0" dirty="0" smtClean="0">
                <a:ln>
                  <a:noFill/>
                </a:ln>
                <a:solidFill>
                  <a:srgbClr val="3B1165"/>
                </a:solidFill>
                <a:effectLst/>
                <a:latin typeface="Times New Roman" pitchFamily="18" charset="0"/>
                <a:ea typeface="Times New Roman" pitchFamily="18" charset="0"/>
                <a:cs typeface="Times New Roman" pitchFamily="18" charset="0"/>
              </a:rPr>
              <a:t>30 календарных дней, а для остальных работ – более 60 календарных дней)</a:t>
            </a: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endParaRPr kumimoji="0" lang="ru-RU" b="0" i="0" u="none" strike="noStrike" cap="none" normalizeH="0" baseline="0" dirty="0" smtClean="0">
              <a:ln>
                <a:noFill/>
              </a:ln>
              <a:solidFill>
                <a:srgbClr val="3B1165"/>
              </a:solidFill>
              <a:effectLst/>
              <a:latin typeface="Times New Roman" pitchFamily="18" charset="0"/>
              <a:cs typeface="Times New Roman" pitchFamily="18" charset="0"/>
            </a:endParaRPr>
          </a:p>
          <a:p>
            <a:pPr marL="361950" marR="0" lvl="0" indent="-361950" algn="just" defTabSz="914400" rtl="0" eaLnBrk="0" fontAlgn="base" latinLnBrk="0" hangingPunct="0">
              <a:lnSpc>
                <a:spcPct val="100000"/>
              </a:lnSpc>
              <a:spcBef>
                <a:spcPct val="0"/>
              </a:spcBef>
              <a:spcAft>
                <a:spcPct val="0"/>
              </a:spcAft>
              <a:buClr>
                <a:srgbClr val="C00000"/>
              </a:buClr>
              <a:buSzTx/>
              <a:buFont typeface="Wingdings" pitchFamily="2" charset="2"/>
              <a:buChar char="ü"/>
              <a:tabLst/>
            </a:pPr>
            <a:r>
              <a:rPr kumimoji="0" lang="ru-RU" b="0" i="0" u="none" strike="noStrike" cap="none" normalizeH="0" baseline="0" dirty="0" smtClean="0">
                <a:ln>
                  <a:noFill/>
                </a:ln>
                <a:solidFill>
                  <a:srgbClr val="3B1165"/>
                </a:solidFill>
                <a:effectLst/>
                <a:latin typeface="Times New Roman" pitchFamily="18" charset="0"/>
                <a:ea typeface="Times New Roman" pitchFamily="18" charset="0"/>
                <a:cs typeface="Times New Roman" pitchFamily="18" charset="0"/>
              </a:rPr>
              <a:t>по решению работодателя (или уполномоченного им лица) </a:t>
            </a:r>
            <a:endParaRPr kumimoji="0" lang="ru-RU" b="0" i="0" u="none" strike="noStrike" cap="none" normalizeH="0" baseline="0" dirty="0" smtClean="0">
              <a:ln>
                <a:noFill/>
              </a:ln>
              <a:solidFill>
                <a:srgbClr val="3B1165"/>
              </a:solidFill>
              <a:effectLst/>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Программа прединкубации"/>
          <p:cNvPicPr>
            <a:picLocks noChangeAspect="1" noChangeArrowheads="1"/>
          </p:cNvPicPr>
          <p:nvPr/>
        </p:nvPicPr>
        <p:blipFill>
          <a:blip r:embed="rId3" cstate="print"/>
          <a:srcRect/>
          <a:stretch>
            <a:fillRect/>
          </a:stretch>
        </p:blipFill>
        <p:spPr bwMode="auto">
          <a:xfrm>
            <a:off x="5508104" y="4149080"/>
            <a:ext cx="3528392" cy="2205245"/>
          </a:xfrm>
          <a:prstGeom prst="rect">
            <a:avLst/>
          </a:prstGeom>
          <a:noFill/>
        </p:spPr>
      </p:pic>
      <p:sp>
        <p:nvSpPr>
          <p:cNvPr id="7170" name="Номер слайда 4"/>
          <p:cNvSpPr>
            <a:spLocks noGrp="1"/>
          </p:cNvSpPr>
          <p:nvPr>
            <p:ph type="sldNum" sz="quarter" idx="11"/>
          </p:nvPr>
        </p:nvSpPr>
        <p:spPr bwMode="auto">
          <a:xfrm>
            <a:off x="8186964" y="6472464"/>
            <a:ext cx="514350"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DF8869D0-E702-42D3-A5F0-08D2F78B965E}" type="slidenum">
              <a:rPr lang="ru-RU" sz="1600" b="1" smtClean="0">
                <a:solidFill>
                  <a:srgbClr val="626262"/>
                </a:solidFill>
                <a:latin typeface="Times New Roman" pitchFamily="18" charset="0"/>
                <a:cs typeface="Times New Roman" pitchFamily="18" charset="0"/>
              </a:rPr>
              <a:pPr fontAlgn="base">
                <a:spcBef>
                  <a:spcPct val="20000"/>
                </a:spcBef>
                <a:spcAft>
                  <a:spcPct val="0"/>
                </a:spcAft>
                <a:buFont typeface="Arial" pitchFamily="34" charset="0"/>
                <a:buNone/>
              </a:pPr>
              <a:t>22</a:t>
            </a:fld>
            <a:endParaRPr lang="ru-RU" sz="1600" b="1" dirty="0" smtClean="0">
              <a:solidFill>
                <a:srgbClr val="626262"/>
              </a:solidFill>
              <a:latin typeface="Times New Roman" pitchFamily="18" charset="0"/>
              <a:cs typeface="Times New Roman" pitchFamily="18" charset="0"/>
            </a:endParaRPr>
          </a:p>
        </p:txBody>
      </p:sp>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4" cstate="print"/>
          <a:srcRect/>
          <a:stretch>
            <a:fillRect/>
          </a:stretch>
        </p:blipFill>
        <p:spPr bwMode="auto">
          <a:xfrm>
            <a:off x="911225" y="0"/>
            <a:ext cx="1428750" cy="114300"/>
          </a:xfrm>
          <a:prstGeom prst="rect">
            <a:avLst/>
          </a:prstGeom>
          <a:noFill/>
          <a:ln w="9525">
            <a:noFill/>
            <a:miter lim="800000"/>
            <a:headEnd/>
            <a:tailEnd/>
          </a:ln>
        </p:spPr>
      </p:pic>
      <p:sp>
        <p:nvSpPr>
          <p:cNvPr id="25" name="Скругленный прямоугольник 4"/>
          <p:cNvSpPr/>
          <p:nvPr/>
        </p:nvSpPr>
        <p:spPr>
          <a:xfrm>
            <a:off x="323528" y="116632"/>
            <a:ext cx="8640261" cy="576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algn="ctr" defTabSz="1244600">
              <a:spcAft>
                <a:spcPts val="0"/>
              </a:spcAft>
            </a:pPr>
            <a:r>
              <a:rPr lang="ru-RU" sz="2400" b="1" dirty="0" smtClean="0">
                <a:solidFill>
                  <a:srgbClr val="C00000"/>
                </a:solidFill>
                <a:effectLst>
                  <a:outerShdw blurRad="38100" dist="38100" dir="2700000" algn="tl">
                    <a:srgbClr val="000000">
                      <a:alpha val="43137"/>
                    </a:srgbClr>
                  </a:outerShdw>
                </a:effectLst>
                <a:latin typeface="Times New Roman" pitchFamily="18" charset="0"/>
                <a:ea typeface="+mj-ea"/>
                <a:cs typeface="Times New Roman" pitchFamily="18" charset="0"/>
              </a:rPr>
              <a:t>ЦЕЛЕВОЙ ИНСТРУКТУЖ ПО ОХРАНЕ ТРУДА</a:t>
            </a:r>
          </a:p>
        </p:txBody>
      </p:sp>
      <p:sp>
        <p:nvSpPr>
          <p:cNvPr id="59393" name="Rectangle 1"/>
          <p:cNvSpPr>
            <a:spLocks noChangeArrowheads="1"/>
          </p:cNvSpPr>
          <p:nvPr/>
        </p:nvSpPr>
        <p:spPr bwMode="auto">
          <a:xfrm>
            <a:off x="179512" y="908720"/>
            <a:ext cx="8712968" cy="2862322"/>
          </a:xfrm>
          <a:prstGeom prst="rect">
            <a:avLst/>
          </a:prstGeom>
          <a:solidFill>
            <a:srgbClr val="CED5E8"/>
          </a:solidFill>
          <a:ln>
            <a:noFill/>
            <a:headEnd/>
            <a:tailEnd/>
          </a:ln>
          <a:effectLst>
            <a:outerShdw blurRad="50800" dist="38100" dir="18900000" algn="bl" rotWithShape="0">
              <a:prstClr val="black">
                <a:alpha val="40000"/>
              </a:prstClr>
            </a:outerShdw>
          </a:effectLst>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Целевой инструктаж по охране труда проводится перед выполнением работ, на которые в соответствии с нормативными правовыми актами требуется:</a:t>
            </a:r>
          </a:p>
          <a:p>
            <a:pPr marL="542925" marR="0" lvl="0" indent="-361950" algn="just" defTabSz="914400" rtl="0" eaLnBrk="1" fontAlgn="base" latinLnBrk="0" hangingPunct="1">
              <a:lnSpc>
                <a:spcPct val="100000"/>
              </a:lnSpc>
              <a:spcBef>
                <a:spcPct val="0"/>
              </a:spcBef>
              <a:spcAft>
                <a:spcPct val="0"/>
              </a:spcAft>
              <a:buClr>
                <a:srgbClr val="C00000"/>
              </a:buClr>
              <a:buSzTx/>
              <a:buFont typeface="Wingdings" pitchFamily="2" charset="2"/>
              <a:buChar char="ü"/>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оформление наряда-допуска;</a:t>
            </a:r>
          </a:p>
          <a:p>
            <a:pPr marL="542925" lvl="0" indent="-361950" algn="just">
              <a:buClr>
                <a:srgbClr val="C00000"/>
              </a:buClr>
              <a:buFont typeface="Wingdings" pitchFamily="2" charset="2"/>
              <a:buChar char="ü"/>
            </a:pPr>
            <a:r>
              <a:rPr lang="ru-RU" sz="2000" dirty="0" smtClean="0">
                <a:latin typeface="Times New Roman" pitchFamily="18" charset="0"/>
                <a:ea typeface="Times New Roman" pitchFamily="18" charset="0"/>
                <a:cs typeface="Times New Roman" pitchFamily="18" charset="0"/>
              </a:rPr>
              <a:t>оформление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разрешения или других специальных документов;</a:t>
            </a:r>
          </a:p>
          <a:p>
            <a:pPr marL="542925" lvl="0" indent="-361950" algn="just">
              <a:buClr>
                <a:srgbClr val="C00000"/>
              </a:buClr>
              <a:buFont typeface="Wingdings" pitchFamily="2" charset="2"/>
              <a:buChar char="ü"/>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при выполнении разовых работ, не связанных с прямыми обязанностями по специальности;</a:t>
            </a:r>
          </a:p>
          <a:p>
            <a:pPr marL="542925" lvl="0" indent="-361950" algn="just">
              <a:buClr>
                <a:srgbClr val="C00000"/>
              </a:buClr>
              <a:buFont typeface="Wingdings" pitchFamily="2" charset="2"/>
              <a:buChar char="ü"/>
            </a:pPr>
            <a:r>
              <a:rPr lang="ru-RU" sz="2000" dirty="0" smtClean="0">
                <a:latin typeface="Times New Roman" pitchFamily="18" charset="0"/>
                <a:ea typeface="Times New Roman" pitchFamily="18" charset="0"/>
                <a:cs typeface="Times New Roman" pitchFamily="18" charset="0"/>
              </a:rPr>
              <a:t>при выполнении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работ по ликвидации последствий аварий, стихийных бедствий.</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Прямоугольник 9"/>
          <p:cNvSpPr/>
          <p:nvPr/>
        </p:nvSpPr>
        <p:spPr>
          <a:xfrm>
            <a:off x="107504" y="4149080"/>
            <a:ext cx="5328592" cy="1785104"/>
          </a:xfrm>
          <a:prstGeom prst="rect">
            <a:avLst/>
          </a:prstGeom>
        </p:spPr>
        <p:txBody>
          <a:bodyPr wrap="square">
            <a:spAutoFit/>
          </a:bodyPr>
          <a:lstStyle/>
          <a:p>
            <a:r>
              <a:rPr lang="ru-RU" sz="2200" i="1" dirty="0" smtClean="0">
                <a:solidFill>
                  <a:srgbClr val="C00000"/>
                </a:solidFill>
                <a:latin typeface="Times New Roman" pitchFamily="18" charset="0"/>
                <a:ea typeface="Times New Roman" pitchFamily="18" charset="0"/>
                <a:cs typeface="Times New Roman" pitchFamily="18" charset="0"/>
              </a:rPr>
              <a:t>Лица, поступающие на работу с вредными </a:t>
            </a:r>
            <a:br>
              <a:rPr lang="ru-RU" sz="2200" i="1" dirty="0" smtClean="0">
                <a:solidFill>
                  <a:srgbClr val="C00000"/>
                </a:solidFill>
                <a:latin typeface="Times New Roman" pitchFamily="18" charset="0"/>
                <a:ea typeface="Times New Roman" pitchFamily="18" charset="0"/>
                <a:cs typeface="Times New Roman" pitchFamily="18" charset="0"/>
              </a:rPr>
            </a:br>
            <a:r>
              <a:rPr lang="ru-RU" sz="2200" i="1" dirty="0" smtClean="0">
                <a:solidFill>
                  <a:srgbClr val="C00000"/>
                </a:solidFill>
                <a:latin typeface="Times New Roman" pitchFamily="18" charset="0"/>
                <a:ea typeface="Times New Roman" pitchFamily="18" charset="0"/>
                <a:cs typeface="Times New Roman" pitchFamily="18" charset="0"/>
              </a:rPr>
              <a:t>и (или) опасными условиями труда, </a:t>
            </a:r>
            <a:br>
              <a:rPr lang="ru-RU" sz="2200" i="1" dirty="0" smtClean="0">
                <a:solidFill>
                  <a:srgbClr val="C00000"/>
                </a:solidFill>
                <a:latin typeface="Times New Roman" pitchFamily="18" charset="0"/>
                <a:ea typeface="Times New Roman" pitchFamily="18" charset="0"/>
                <a:cs typeface="Times New Roman" pitchFamily="18" charset="0"/>
              </a:rPr>
            </a:br>
            <a:r>
              <a:rPr lang="ru-RU" sz="2200" i="1" dirty="0" smtClean="0">
                <a:solidFill>
                  <a:srgbClr val="C00000"/>
                </a:solidFill>
                <a:latin typeface="Times New Roman" pitchFamily="18" charset="0"/>
                <a:ea typeface="Times New Roman" pitchFamily="18" charset="0"/>
                <a:cs typeface="Times New Roman" pitchFamily="18" charset="0"/>
              </a:rPr>
              <a:t>после проведения инструктажа </a:t>
            </a:r>
            <a:br>
              <a:rPr lang="ru-RU" sz="2200" i="1" dirty="0" smtClean="0">
                <a:solidFill>
                  <a:srgbClr val="C00000"/>
                </a:solidFill>
                <a:latin typeface="Times New Roman" pitchFamily="18" charset="0"/>
                <a:ea typeface="Times New Roman" pitchFamily="18" charset="0"/>
                <a:cs typeface="Times New Roman" pitchFamily="18" charset="0"/>
              </a:rPr>
            </a:br>
            <a:r>
              <a:rPr lang="ru-RU" sz="2200" i="1" dirty="0" smtClean="0">
                <a:solidFill>
                  <a:srgbClr val="C00000"/>
                </a:solidFill>
                <a:latin typeface="Times New Roman" pitchFamily="18" charset="0"/>
                <a:ea typeface="Times New Roman" pitchFamily="18" charset="0"/>
                <a:cs typeface="Times New Roman" pitchFamily="18" charset="0"/>
              </a:rPr>
              <a:t>по охране труда обязаны пройти </a:t>
            </a:r>
            <a:br>
              <a:rPr lang="ru-RU" sz="2200" i="1" dirty="0" smtClean="0">
                <a:solidFill>
                  <a:srgbClr val="C00000"/>
                </a:solidFill>
                <a:latin typeface="Times New Roman" pitchFamily="18" charset="0"/>
                <a:ea typeface="Times New Roman" pitchFamily="18" charset="0"/>
                <a:cs typeface="Times New Roman" pitchFamily="18" charset="0"/>
              </a:rPr>
            </a:br>
            <a:r>
              <a:rPr lang="ru-RU" sz="2200" b="1" i="1" dirty="0" smtClean="0">
                <a:solidFill>
                  <a:srgbClr val="C00000"/>
                </a:solidFill>
                <a:latin typeface="Times New Roman" pitchFamily="18" charset="0"/>
                <a:ea typeface="Times New Roman" pitchFamily="18" charset="0"/>
                <a:cs typeface="Times New Roman" pitchFamily="18" charset="0"/>
              </a:rPr>
              <a:t>стажировку на рабочем месте</a:t>
            </a:r>
            <a:endParaRPr lang="ru-RU" sz="2200" b="1" i="1" dirty="0">
              <a:solidFill>
                <a:srgbClr val="C00000"/>
              </a:solidFill>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вербовка Стоковые фото, иллюстрации и векторные изображения Depositphotos"/>
          <p:cNvPicPr>
            <a:picLocks noChangeAspect="1" noChangeArrowheads="1"/>
          </p:cNvPicPr>
          <p:nvPr/>
        </p:nvPicPr>
        <p:blipFill>
          <a:blip r:embed="rId2" cstate="print"/>
          <a:srcRect/>
          <a:stretch>
            <a:fillRect/>
          </a:stretch>
        </p:blipFill>
        <p:spPr bwMode="auto">
          <a:xfrm>
            <a:off x="2555776" y="3212976"/>
            <a:ext cx="2607186" cy="2520280"/>
          </a:xfrm>
          <a:prstGeom prst="rect">
            <a:avLst/>
          </a:prstGeom>
          <a:noFill/>
        </p:spPr>
      </p:pic>
      <p:sp>
        <p:nvSpPr>
          <p:cNvPr id="2" name="Заголовок 1"/>
          <p:cNvSpPr>
            <a:spLocks noGrp="1"/>
          </p:cNvSpPr>
          <p:nvPr>
            <p:ph type="title"/>
          </p:nvPr>
        </p:nvSpPr>
        <p:spPr>
          <a:xfrm>
            <a:off x="539552" y="188640"/>
            <a:ext cx="8229600" cy="634082"/>
          </a:xfrm>
        </p:spPr>
        <p:txBody>
          <a:bodyPr/>
          <a:lstStyle/>
          <a:p>
            <a:r>
              <a:rPr lang="ru-RU" sz="2400" b="1" dirty="0" smtClean="0">
                <a:solidFill>
                  <a:schemeClr val="accent6">
                    <a:lumMod val="75000"/>
                  </a:schemeClr>
                </a:solidFill>
                <a:latin typeface="Times New Roman" pitchFamily="18" charset="0"/>
                <a:cs typeface="Times New Roman" pitchFamily="18" charset="0"/>
              </a:rPr>
              <a:t>СТАЖИРОВКА НА РАБОЧЕМ МЕСТЕ</a:t>
            </a:r>
            <a:endParaRPr lang="ru-RU" sz="2400" b="1" dirty="0">
              <a:solidFill>
                <a:schemeClr val="accent6">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a:xfrm>
            <a:off x="6588224" y="6492875"/>
            <a:ext cx="2133600" cy="365125"/>
          </a:xfrm>
        </p:spPr>
        <p:txBody>
          <a:bodyPr/>
          <a:lstStyle/>
          <a:p>
            <a:pPr algn="r">
              <a:defRPr/>
            </a:pPr>
            <a:fld id="{D24AF680-78C2-42AA-B2E3-42F3603C7393}" type="slidenum">
              <a:rPr lang="ru-RU" sz="1600" b="1" smtClean="0">
                <a:latin typeface="Times New Roman" pitchFamily="18" charset="0"/>
                <a:cs typeface="Times New Roman" pitchFamily="18" charset="0"/>
              </a:rPr>
              <a:pPr algn="r">
                <a:defRPr/>
              </a:pPr>
              <a:t>23</a:t>
            </a:fld>
            <a:endParaRPr lang="ru-RU" sz="1600" b="1" dirty="0">
              <a:latin typeface="Times New Roman" pitchFamily="18" charset="0"/>
              <a:cs typeface="Times New Roman" pitchFamily="18" charset="0"/>
            </a:endParaRPr>
          </a:p>
        </p:txBody>
      </p:sp>
      <p:sp>
        <p:nvSpPr>
          <p:cNvPr id="12" name="Выноска-облако 11"/>
          <p:cNvSpPr/>
          <p:nvPr/>
        </p:nvSpPr>
        <p:spPr>
          <a:xfrm rot="729121">
            <a:off x="4825329" y="4315208"/>
            <a:ext cx="3655092" cy="2251574"/>
          </a:xfrm>
          <a:prstGeom prst="cloudCallout">
            <a:avLst/>
          </a:prstGeom>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ru-RU" sz="1400" dirty="0" smtClean="0">
                <a:latin typeface="Times New Roman" pitchFamily="18" charset="0"/>
                <a:cs typeface="Times New Roman" pitchFamily="18" charset="0"/>
              </a:rPr>
              <a:t>Продолжительность устанавливается работодателем, исходя из уровня профессионального образования, опыта работы, профессии (должности)  обучаемого, но не менее двух смен</a:t>
            </a:r>
            <a:endParaRPr lang="ru-RU" sz="1400" b="1" dirty="0">
              <a:latin typeface="Times New Roman" pitchFamily="18" charset="0"/>
              <a:cs typeface="Times New Roman" pitchFamily="18" charset="0"/>
            </a:endParaRPr>
          </a:p>
        </p:txBody>
      </p:sp>
      <p:sp>
        <p:nvSpPr>
          <p:cNvPr id="13" name="Выноска-облако 12"/>
          <p:cNvSpPr/>
          <p:nvPr/>
        </p:nvSpPr>
        <p:spPr>
          <a:xfrm rot="391649">
            <a:off x="5482953" y="1389561"/>
            <a:ext cx="3532546" cy="2462203"/>
          </a:xfrm>
          <a:prstGeom prst="cloudCallout">
            <a:avLst/>
          </a:prstGeom>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ru-RU" sz="1400" dirty="0" smtClean="0">
                <a:latin typeface="Times New Roman" pitchFamily="18" charset="0"/>
                <a:cs typeface="Times New Roman" pitchFamily="18" charset="0"/>
              </a:rPr>
              <a:t>проводит работник, имеющий практический опыт работы по данной профессии более одного года и на которого приказом работодателя возложены обязанности по проведению стажировки </a:t>
            </a:r>
            <a:endParaRPr lang="ru-RU" sz="1400" b="1" dirty="0">
              <a:latin typeface="Times New Roman" pitchFamily="18" charset="0"/>
              <a:cs typeface="Times New Roman" pitchFamily="18" charset="0"/>
            </a:endParaRPr>
          </a:p>
        </p:txBody>
      </p:sp>
      <p:sp>
        <p:nvSpPr>
          <p:cNvPr id="14" name="Выноска-облако 13"/>
          <p:cNvSpPr/>
          <p:nvPr/>
        </p:nvSpPr>
        <p:spPr>
          <a:xfrm rot="21038249">
            <a:off x="49410" y="2447300"/>
            <a:ext cx="3152380" cy="2098708"/>
          </a:xfrm>
          <a:prstGeom prst="cloudCallout">
            <a:avLst/>
          </a:prstGeom>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ru-RU" sz="1400" dirty="0" smtClean="0"/>
              <a:t>проходят лица, поступающие на работу и переведенные на другое рабочее место с вредными и (или) опасными условиями труда</a:t>
            </a:r>
            <a:endParaRPr lang="ru-RU" sz="1400" b="1" dirty="0">
              <a:latin typeface="Times New Roman" pitchFamily="18" charset="0"/>
              <a:cs typeface="Times New Roman" pitchFamily="18" charset="0"/>
            </a:endParaRPr>
          </a:p>
        </p:txBody>
      </p:sp>
      <p:sp>
        <p:nvSpPr>
          <p:cNvPr id="15" name="Выноска-облако 14"/>
          <p:cNvSpPr/>
          <p:nvPr/>
        </p:nvSpPr>
        <p:spPr>
          <a:xfrm>
            <a:off x="2555776" y="836712"/>
            <a:ext cx="3168352" cy="1944216"/>
          </a:xfrm>
          <a:prstGeom prst="cloudCallout">
            <a:avLst/>
          </a:prstGeom>
          <a:solidFill>
            <a:schemeClr val="accent3">
              <a:lumMod val="40000"/>
              <a:lumOff val="60000"/>
            </a:schemeClr>
          </a:solidFill>
          <a:ln/>
        </p:spPr>
        <p:style>
          <a:lnRef idx="1">
            <a:schemeClr val="accent2"/>
          </a:lnRef>
          <a:fillRef idx="2">
            <a:schemeClr val="accent2"/>
          </a:fillRef>
          <a:effectRef idx="1">
            <a:schemeClr val="accent2"/>
          </a:effectRef>
          <a:fontRef idx="minor">
            <a:schemeClr val="dk1"/>
          </a:fontRef>
        </p:style>
        <p:txBody>
          <a:bodyPr rtlCol="0" anchor="ctr"/>
          <a:lstStyle/>
          <a:p>
            <a:pPr algn="ctr" fontAlgn="auto">
              <a:spcBef>
                <a:spcPts val="0"/>
              </a:spcBef>
              <a:spcAft>
                <a:spcPts val="0"/>
              </a:spcAft>
            </a:pPr>
            <a:r>
              <a:rPr lang="ru-RU" sz="1400" dirty="0" smtClean="0">
                <a:latin typeface="Times New Roman" pitchFamily="18" charset="0"/>
                <a:cs typeface="Times New Roman" pitchFamily="18" charset="0"/>
              </a:rPr>
              <a:t>осуществляется по программам, </a:t>
            </a:r>
            <a:r>
              <a:rPr lang="ru-RU" sz="1400" dirty="0">
                <a:latin typeface="Times New Roman" pitchFamily="18" charset="0"/>
                <a:cs typeface="Times New Roman" pitchFamily="18" charset="0"/>
              </a:rPr>
              <a:t>утвержденным </a:t>
            </a:r>
            <a:r>
              <a:rPr lang="ru-RU" sz="1400" dirty="0" smtClean="0">
                <a:latin typeface="Times New Roman" pitchFamily="18" charset="0"/>
                <a:cs typeface="Times New Roman" pitchFamily="18" charset="0"/>
              </a:rPr>
              <a:t>работодателем для каждой должности и рабочего места</a:t>
            </a:r>
            <a:endParaRPr lang="ru-RU" sz="1400" b="1" dirty="0">
              <a:latin typeface="Times New Roman" pitchFamily="18" charset="0"/>
              <a:cs typeface="Times New Roman" pitchFamily="18" charset="0"/>
            </a:endParaRPr>
          </a:p>
        </p:txBody>
      </p:sp>
      <p:pic>
        <p:nvPicPr>
          <p:cNvPr id="17"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18"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4"/>
          <p:cNvSpPr>
            <a:spLocks noGrp="1"/>
          </p:cNvSpPr>
          <p:nvPr>
            <p:ph type="sldNum" sz="quarter" idx="12"/>
          </p:nvPr>
        </p:nvSpPr>
        <p:spPr bwMode="auto">
          <a:xfrm>
            <a:off x="8172450" y="6356350"/>
            <a:ext cx="514350" cy="365125"/>
          </a:xfrm>
          <a:noFill/>
          <a:ln>
            <a:miter lim="800000"/>
            <a:headEnd/>
            <a:tailEnd/>
          </a:ln>
        </p:spPr>
        <p:txBody>
          <a:bodyPr wrap="square" numCol="1" anchorCtr="0" compatLnSpc="1">
            <a:prstTxWarp prst="textNoShape">
              <a:avLst/>
            </a:prstTxWarp>
          </a:bodyPr>
          <a:lstStyle/>
          <a:p>
            <a:pPr fontAlgn="base">
              <a:spcBef>
                <a:spcPct val="20000"/>
              </a:spcBef>
              <a:spcAft>
                <a:spcPct val="0"/>
              </a:spcAft>
              <a:buFont typeface="Arial" pitchFamily="34" charset="0"/>
              <a:buNone/>
            </a:pPr>
            <a:fld id="{DF8869D0-E702-42D3-A5F0-08D2F78B965E}" type="slidenum">
              <a:rPr lang="ru-RU" sz="1600" b="1" smtClean="0">
                <a:solidFill>
                  <a:srgbClr val="626262"/>
                </a:solidFill>
                <a:latin typeface="Times New Roman" pitchFamily="18" charset="0"/>
                <a:cs typeface="Times New Roman" pitchFamily="18" charset="0"/>
              </a:rPr>
              <a:pPr fontAlgn="base">
                <a:spcBef>
                  <a:spcPct val="20000"/>
                </a:spcBef>
                <a:spcAft>
                  <a:spcPct val="0"/>
                </a:spcAft>
                <a:buFont typeface="Arial" pitchFamily="34" charset="0"/>
                <a:buNone/>
              </a:pPr>
              <a:t>24</a:t>
            </a:fld>
            <a:endParaRPr lang="ru-RU" sz="1600" b="1" dirty="0" smtClean="0">
              <a:solidFill>
                <a:srgbClr val="626262"/>
              </a:solidFill>
              <a:latin typeface="Times New Roman" pitchFamily="18" charset="0"/>
              <a:cs typeface="Times New Roman" pitchFamily="18" charset="0"/>
            </a:endParaRPr>
          </a:p>
        </p:txBody>
      </p:sp>
      <p:sp>
        <p:nvSpPr>
          <p:cNvPr id="7172"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
        <p:nvSpPr>
          <p:cNvPr id="12" name="Прямоугольник 11"/>
          <p:cNvSpPr/>
          <p:nvPr/>
        </p:nvSpPr>
        <p:spPr>
          <a:xfrm>
            <a:off x="6588125" y="6742113"/>
            <a:ext cx="71438" cy="11588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sz="1400" b="1" dirty="0"/>
          </a:p>
        </p:txBody>
      </p:sp>
      <p:pic>
        <p:nvPicPr>
          <p:cNvPr id="7175" name="Picture 14"/>
          <p:cNvPicPr>
            <a:picLocks noChangeAspect="1" noChangeArrowheads="1"/>
          </p:cNvPicPr>
          <p:nvPr/>
        </p:nvPicPr>
        <p:blipFill>
          <a:blip r:embed="rId3" cstate="print"/>
          <a:srcRect/>
          <a:stretch>
            <a:fillRect/>
          </a:stretch>
        </p:blipFill>
        <p:spPr bwMode="auto">
          <a:xfrm>
            <a:off x="911225" y="0"/>
            <a:ext cx="1428750" cy="114300"/>
          </a:xfrm>
          <a:prstGeom prst="rect">
            <a:avLst/>
          </a:prstGeom>
          <a:noFill/>
          <a:ln w="9525">
            <a:noFill/>
            <a:miter lim="800000"/>
            <a:headEnd/>
            <a:tailEnd/>
          </a:ln>
        </p:spPr>
      </p:pic>
      <p:sp>
        <p:nvSpPr>
          <p:cNvPr id="25" name="Скругленный прямоугольник 4"/>
          <p:cNvSpPr/>
          <p:nvPr/>
        </p:nvSpPr>
        <p:spPr>
          <a:xfrm>
            <a:off x="323528" y="116632"/>
            <a:ext cx="8640261" cy="57606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06680" bIns="106680" numCol="1" spcCol="1270" anchor="ctr" anchorCtr="0">
            <a:noAutofit/>
          </a:bodyPr>
          <a:lstStyle/>
          <a:p>
            <a:pPr lvl="0" algn="ctr" defTabSz="1244600">
              <a:spcBef>
                <a:spcPct val="0"/>
              </a:spcBef>
              <a:spcAft>
                <a:spcPts val="0"/>
              </a:spcAft>
            </a:pPr>
            <a:r>
              <a:rPr lang="ru-RU" sz="2400" b="1" dirty="0" smtClean="0">
                <a:solidFill>
                  <a:schemeClr val="accent6">
                    <a:lumMod val="50000"/>
                  </a:schemeClr>
                </a:solidFill>
                <a:latin typeface="Times New Roman" pitchFamily="18" charset="0"/>
                <a:ea typeface="+mj-ea"/>
                <a:cs typeface="Times New Roman" pitchFamily="18" charset="0"/>
              </a:rPr>
              <a:t>СТАЖИРОВКА НА РАБОЧЕМ МЕСТЕ</a:t>
            </a:r>
          </a:p>
        </p:txBody>
      </p:sp>
      <p:graphicFrame>
        <p:nvGraphicFramePr>
          <p:cNvPr id="11" name="Схема 10"/>
          <p:cNvGraphicFramePr/>
          <p:nvPr>
            <p:extLst>
              <p:ext uri="{D42A27DB-BD31-4B8C-83A1-F6EECF244321}">
                <p14:modId xmlns:p14="http://schemas.microsoft.com/office/powerpoint/2010/main" val="573177845"/>
              </p:ext>
            </p:extLst>
          </p:nvPr>
        </p:nvGraphicFramePr>
        <p:xfrm>
          <a:off x="179512" y="764704"/>
          <a:ext cx="8568952" cy="51845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3" name="Прямоугольник 12"/>
          <p:cNvSpPr/>
          <p:nvPr/>
        </p:nvSpPr>
        <p:spPr>
          <a:xfrm>
            <a:off x="323528" y="5733256"/>
            <a:ext cx="8424936" cy="1261884"/>
          </a:xfrm>
          <a:prstGeom prst="rect">
            <a:avLst/>
          </a:prstGeom>
        </p:spPr>
        <p:txBody>
          <a:bodyPr wrap="square">
            <a:spAutoFit/>
          </a:bodyPr>
          <a:lstStyle/>
          <a:p>
            <a:pPr algn="ctr"/>
            <a:r>
              <a:rPr lang="ru-RU" sz="1900" b="1" smtClean="0">
                <a:solidFill>
                  <a:srgbClr val="C00000"/>
                </a:solidFill>
              </a:rPr>
              <a:t>Прохождение стажировки и допуск к самостоятельной работе оформляются записью в журнале регистрации инструктажа на рабочем месте</a:t>
            </a:r>
          </a:p>
          <a:p>
            <a:pPr algn="ctr"/>
            <a:endParaRPr lang="ru-RU" sz="1900" b="1" dirty="0">
              <a:solidFill>
                <a:srgbClr val="C00000"/>
              </a:solidFill>
              <a:latin typeface="+mn-lt"/>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3" y="188640"/>
            <a:ext cx="8820026" cy="576065"/>
          </a:xfrm>
        </p:spPr>
        <p:txBody>
          <a:bodyPr/>
          <a:lstStyle/>
          <a:p>
            <a:r>
              <a:rPr lang="ru-RU" sz="2800" b="1" dirty="0" smtClean="0">
                <a:solidFill>
                  <a:schemeClr val="tx2">
                    <a:lumMod val="60000"/>
                    <a:lumOff val="40000"/>
                  </a:schemeClr>
                </a:solidFill>
                <a:latin typeface="+mn-lt"/>
              </a:rPr>
              <a:t>Инструктирование</a:t>
            </a:r>
            <a:endParaRPr lang="ru-RU" sz="6000" dirty="0">
              <a:solidFill>
                <a:schemeClr val="tx2">
                  <a:lumMod val="60000"/>
                  <a:lumOff val="40000"/>
                </a:schemeClr>
              </a:solidFill>
              <a:latin typeface="+mn-lt"/>
            </a:endParaRPr>
          </a:p>
        </p:txBody>
      </p:sp>
      <p:sp>
        <p:nvSpPr>
          <p:cNvPr id="3" name="Объект 2"/>
          <p:cNvSpPr>
            <a:spLocks noGrp="1"/>
          </p:cNvSpPr>
          <p:nvPr>
            <p:ph idx="1"/>
          </p:nvPr>
        </p:nvSpPr>
        <p:spPr>
          <a:xfrm>
            <a:off x="138231" y="1016732"/>
            <a:ext cx="8754249" cy="5194523"/>
          </a:xfrm>
        </p:spPr>
        <p:txBody>
          <a:bodyPr>
            <a:normAutofit fontScale="92500" lnSpcReduction="10000"/>
          </a:bodyPr>
          <a:lstStyle/>
          <a:p>
            <a:pPr marL="0" indent="457200" hangingPunct="0">
              <a:lnSpc>
                <a:spcPct val="130000"/>
              </a:lnSpc>
              <a:spcBef>
                <a:spcPts val="0"/>
              </a:spcBef>
              <a:buNone/>
            </a:pPr>
            <a:r>
              <a:rPr lang="ru-RU" sz="2000" dirty="0" smtClean="0">
                <a:solidFill>
                  <a:schemeClr val="tx1"/>
                </a:solidFill>
                <a:latin typeface="+mn-lt"/>
                <a:cs typeface="Times New Roman" pitchFamily="18" charset="0"/>
              </a:rPr>
              <a:t>Конкретный </a:t>
            </a:r>
            <a:r>
              <a:rPr lang="ru-RU" sz="2000" dirty="0">
                <a:solidFill>
                  <a:schemeClr val="tx1"/>
                </a:solidFill>
                <a:latin typeface="+mn-lt"/>
                <a:cs typeface="Times New Roman" pitchFamily="18" charset="0"/>
              </a:rPr>
              <a:t>порядок, условия, сроки и периодичность проведения всех видов инструктажей по охране труда работников отдельных отраслей и организаций регулируются соответствующими отраслевыми и межотраслевыми нормативными правовыми актами по безопасности и охране труда</a:t>
            </a:r>
            <a:r>
              <a:rPr lang="ru-RU" sz="2000" dirty="0" smtClean="0">
                <a:solidFill>
                  <a:schemeClr val="tx1"/>
                </a:solidFill>
                <a:latin typeface="+mn-lt"/>
                <a:cs typeface="Times New Roman" pitchFamily="18" charset="0"/>
              </a:rPr>
              <a:t>.</a:t>
            </a:r>
          </a:p>
          <a:p>
            <a:pPr marL="0" indent="457200" hangingPunct="0">
              <a:lnSpc>
                <a:spcPct val="130000"/>
              </a:lnSpc>
              <a:spcBef>
                <a:spcPts val="0"/>
              </a:spcBef>
              <a:buNone/>
            </a:pPr>
            <a:r>
              <a:rPr lang="ru-RU" sz="2000" dirty="0" smtClean="0">
                <a:solidFill>
                  <a:schemeClr val="tx1"/>
                </a:solidFill>
                <a:latin typeface="+mn-lt"/>
                <a:cs typeface="Times New Roman" pitchFamily="18" charset="0"/>
              </a:rPr>
              <a:t>Работодатель </a:t>
            </a:r>
            <a:r>
              <a:rPr lang="ru-RU" sz="2000" dirty="0">
                <a:solidFill>
                  <a:schemeClr val="tx1"/>
                </a:solidFill>
                <a:latin typeface="+mn-lt"/>
                <a:cs typeface="Times New Roman" pitchFamily="18" charset="0"/>
              </a:rPr>
              <a:t>обязан организовать в течение месяца после приема на работу обучение безопасным методам и приемам выполнения работ всех поступающих на работу лиц, а также лиц, переводимых на другую работу.</a:t>
            </a:r>
          </a:p>
          <a:p>
            <a:pPr marL="0" indent="0" algn="just" hangingPunct="0">
              <a:lnSpc>
                <a:spcPct val="130000"/>
              </a:lnSpc>
              <a:spcBef>
                <a:spcPts val="0"/>
              </a:spcBef>
              <a:buNone/>
            </a:pPr>
            <a:r>
              <a:rPr lang="ru-RU" sz="2000" dirty="0" smtClean="0">
                <a:solidFill>
                  <a:schemeClr val="tx1"/>
                </a:solidFill>
                <a:latin typeface="+mn-lt"/>
                <a:cs typeface="Times New Roman" pitchFamily="18" charset="0"/>
              </a:rPr>
              <a:t>       </a:t>
            </a:r>
            <a:r>
              <a:rPr lang="ru-RU" sz="2000" b="1" dirty="0" smtClean="0">
                <a:solidFill>
                  <a:schemeClr val="tx1"/>
                </a:solidFill>
                <a:latin typeface="+mn-lt"/>
                <a:cs typeface="Times New Roman" pitchFamily="18" charset="0"/>
              </a:rPr>
              <a:t>Порядок, форма, периодичность и продолжительность обучения </a:t>
            </a:r>
            <a:r>
              <a:rPr lang="ru-RU" sz="2000" dirty="0" smtClean="0">
                <a:solidFill>
                  <a:schemeClr val="tx1"/>
                </a:solidFill>
                <a:latin typeface="+mn-lt"/>
                <a:cs typeface="Times New Roman" pitchFamily="18" charset="0"/>
              </a:rPr>
              <a:t>по охране труда и проверки знаний требований охраны труда работников рабочих профессий </a:t>
            </a:r>
            <a:r>
              <a:rPr lang="ru-RU" sz="2000" b="1" dirty="0" smtClean="0">
                <a:solidFill>
                  <a:schemeClr val="tx1"/>
                </a:solidFill>
                <a:latin typeface="+mn-lt"/>
                <a:cs typeface="Times New Roman" pitchFamily="18" charset="0"/>
              </a:rPr>
              <a:t>устанавливаются работодателем </a:t>
            </a:r>
            <a:r>
              <a:rPr lang="ru-RU" sz="2000" dirty="0" smtClean="0">
                <a:solidFill>
                  <a:schemeClr val="tx1"/>
                </a:solidFill>
                <a:latin typeface="+mn-lt"/>
                <a:cs typeface="Times New Roman" pitchFamily="18" charset="0"/>
              </a:rPr>
              <a:t>в соответствии с нормативными правовыми актами, регулирующими безопасность конкретных видов работ.</a:t>
            </a:r>
          </a:p>
          <a:p>
            <a:pPr marL="0" indent="0" hangingPunct="0">
              <a:buNone/>
            </a:pPr>
            <a:r>
              <a:rPr lang="ru-RU" sz="2400" dirty="0" smtClean="0">
                <a:solidFill>
                  <a:schemeClr val="tx1">
                    <a:lumMod val="50000"/>
                  </a:schemeClr>
                </a:solidFill>
                <a:latin typeface="Times New Roman" pitchFamily="18" charset="0"/>
                <a:cs typeface="Times New Roman" pitchFamily="18" charset="0"/>
              </a:rPr>
              <a:t>    </a:t>
            </a:r>
            <a:endParaRPr lang="ru-RU" sz="2400" dirty="0">
              <a:solidFill>
                <a:schemeClr val="tx1">
                  <a:lumMod val="50000"/>
                </a:schemeClr>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25</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Tree>
    <p:extLst>
      <p:ext uri="{BB962C8B-B14F-4D97-AF65-F5344CB8AC3E}">
        <p14:creationId xmlns:p14="http://schemas.microsoft.com/office/powerpoint/2010/main" val="409687804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3" y="260648"/>
            <a:ext cx="8820026" cy="792088"/>
          </a:xfrm>
        </p:spPr>
        <p:txBody>
          <a:bodyPr/>
          <a:lstStyle/>
          <a:p>
            <a:pPr>
              <a:lnSpc>
                <a:spcPct val="100000"/>
              </a:lnSpc>
            </a:pPr>
            <a:r>
              <a:rPr lang="ru-RU" sz="2400" b="1" dirty="0">
                <a:solidFill>
                  <a:srgbClr val="C00000"/>
                </a:solidFill>
              </a:rPr>
              <a:t>Обучение приемам </a:t>
            </a:r>
            <a:r>
              <a:rPr lang="ru-RU" sz="2400" b="1" dirty="0" smtClean="0">
                <a:solidFill>
                  <a:srgbClr val="C00000"/>
                </a:solidFill>
              </a:rPr>
              <a:t>оказания </a:t>
            </a:r>
            <a:br>
              <a:rPr lang="ru-RU" sz="2400" b="1" dirty="0" smtClean="0">
                <a:solidFill>
                  <a:srgbClr val="C00000"/>
                </a:solidFill>
              </a:rPr>
            </a:br>
            <a:r>
              <a:rPr lang="ru-RU" sz="2400" b="1" dirty="0" smtClean="0">
                <a:solidFill>
                  <a:srgbClr val="C00000"/>
                </a:solidFill>
              </a:rPr>
              <a:t>первой </a:t>
            </a:r>
            <a:r>
              <a:rPr lang="ru-RU" sz="2400" b="1" dirty="0">
                <a:solidFill>
                  <a:srgbClr val="C00000"/>
                </a:solidFill>
              </a:rPr>
              <a:t>помощи </a:t>
            </a:r>
            <a:r>
              <a:rPr lang="ru-RU" sz="2400" b="1" dirty="0" smtClean="0">
                <a:solidFill>
                  <a:srgbClr val="C00000"/>
                </a:solidFill>
              </a:rPr>
              <a:t>пострадавшим</a:t>
            </a:r>
            <a:endParaRPr lang="ru-RU" dirty="0">
              <a:solidFill>
                <a:srgbClr val="C00000"/>
              </a:solidFill>
            </a:endParaRPr>
          </a:p>
        </p:txBody>
      </p:sp>
      <p:sp>
        <p:nvSpPr>
          <p:cNvPr id="3" name="Объект 2"/>
          <p:cNvSpPr>
            <a:spLocks noGrp="1"/>
          </p:cNvSpPr>
          <p:nvPr>
            <p:ph idx="1"/>
          </p:nvPr>
        </p:nvSpPr>
        <p:spPr>
          <a:xfrm>
            <a:off x="1428750" y="1412776"/>
            <a:ext cx="5447506" cy="4943574"/>
          </a:xfrm>
        </p:spPr>
        <p:txBody>
          <a:bodyPr>
            <a:normAutofit fontScale="92500" lnSpcReduction="20000"/>
          </a:bodyPr>
          <a:lstStyle/>
          <a:p>
            <a:pPr marL="0" indent="457200" algn="just">
              <a:lnSpc>
                <a:spcPct val="150000"/>
              </a:lnSpc>
              <a:spcBef>
                <a:spcPts val="0"/>
              </a:spcBef>
              <a:buNone/>
            </a:pPr>
            <a:r>
              <a:rPr lang="ru-RU" sz="1600" dirty="0" smtClean="0">
                <a:solidFill>
                  <a:srgbClr val="0070C0"/>
                </a:solidFill>
                <a:cs typeface="Times New Roman" pitchFamily="18" charset="0"/>
              </a:rPr>
              <a:t>Для </a:t>
            </a:r>
            <a:r>
              <a:rPr lang="ru-RU" sz="1600" dirty="0">
                <a:solidFill>
                  <a:srgbClr val="0070C0"/>
                </a:solidFill>
                <a:cs typeface="Times New Roman" pitchFamily="18" charset="0"/>
              </a:rPr>
              <a:t>всех </a:t>
            </a:r>
            <a:r>
              <a:rPr lang="ru-RU" sz="1600" dirty="0">
                <a:solidFill>
                  <a:srgbClr val="002060"/>
                </a:solidFill>
                <a:cs typeface="Times New Roman" pitchFamily="18" charset="0"/>
              </a:rPr>
              <a:t>вновь поступающих на работу (а также переводимых на другую работу лиц) </a:t>
            </a:r>
            <a:r>
              <a:rPr lang="ru-RU" sz="1600" dirty="0">
                <a:solidFill>
                  <a:srgbClr val="0070C0"/>
                </a:solidFill>
                <a:cs typeface="Times New Roman" pitchFamily="18" charset="0"/>
              </a:rPr>
              <a:t>работодатель обязан организовать обучение приемам оказания первой помощи пострадавшим.</a:t>
            </a:r>
          </a:p>
          <a:p>
            <a:pPr marL="0" indent="457200" algn="just">
              <a:lnSpc>
                <a:spcPct val="150000"/>
              </a:lnSpc>
              <a:spcBef>
                <a:spcPts val="0"/>
              </a:spcBef>
              <a:buNone/>
            </a:pPr>
            <a:r>
              <a:rPr lang="ru-RU" sz="1600" dirty="0" smtClean="0">
                <a:solidFill>
                  <a:srgbClr val="002060"/>
                </a:solidFill>
                <a:cs typeface="Times New Roman" pitchFamily="18" charset="0"/>
              </a:rPr>
              <a:t>Необходимость </a:t>
            </a:r>
            <a:r>
              <a:rPr lang="ru-RU" sz="1600" dirty="0">
                <a:solidFill>
                  <a:srgbClr val="002060"/>
                </a:solidFill>
                <a:cs typeface="Times New Roman" pitchFamily="18" charset="0"/>
              </a:rPr>
              <a:t>оказания первой помощи пострадавшему до прибытия медицинских работников безусловна. Своевременно оказанная помощь (в первые 30 минут) существенно уменьшает тяжесть последствий </a:t>
            </a:r>
            <a:r>
              <a:rPr lang="ru-RU" sz="1600" dirty="0" err="1">
                <a:solidFill>
                  <a:srgbClr val="002060"/>
                </a:solidFill>
                <a:cs typeface="Times New Roman" pitchFamily="18" charset="0"/>
              </a:rPr>
              <a:t>травмирования</a:t>
            </a:r>
            <a:r>
              <a:rPr lang="ru-RU" sz="1600" dirty="0">
                <a:solidFill>
                  <a:srgbClr val="002060"/>
                </a:solidFill>
                <a:cs typeface="Times New Roman" pitchFamily="18" charset="0"/>
              </a:rPr>
              <a:t>, в том числе вероятность смерти, снижает уровень инвалидности среди пострадавших, сокращает сроки восстановительного лечения после травмы и делает возможным более ранний возврат пострадавшего к прежней трудовой деятельности. </a:t>
            </a:r>
          </a:p>
          <a:p>
            <a:pPr marL="0" indent="0" hangingPunct="0">
              <a:buNone/>
            </a:pPr>
            <a:r>
              <a:rPr lang="ru-RU" sz="2400" dirty="0" smtClean="0">
                <a:solidFill>
                  <a:schemeClr val="tx1">
                    <a:lumMod val="50000"/>
                  </a:schemeClr>
                </a:solidFill>
                <a:latin typeface="Times New Roman" pitchFamily="18" charset="0"/>
                <a:cs typeface="Times New Roman" pitchFamily="18" charset="0"/>
              </a:rPr>
              <a:t>                       </a:t>
            </a:r>
          </a:p>
          <a:p>
            <a:pPr marL="0" indent="0" hangingPunct="0">
              <a:buNone/>
            </a:pPr>
            <a:r>
              <a:rPr lang="ru-RU" sz="2400" dirty="0">
                <a:solidFill>
                  <a:schemeClr val="tx1">
                    <a:lumMod val="50000"/>
                  </a:schemeClr>
                </a:solidFill>
                <a:latin typeface="Times New Roman" pitchFamily="18" charset="0"/>
                <a:cs typeface="Times New Roman" pitchFamily="18" charset="0"/>
              </a:rPr>
              <a:t> </a:t>
            </a:r>
            <a:r>
              <a:rPr lang="ru-RU" sz="2400" dirty="0" smtClean="0">
                <a:solidFill>
                  <a:schemeClr val="tx1">
                    <a:lumMod val="50000"/>
                  </a:schemeClr>
                </a:solidFill>
                <a:latin typeface="Times New Roman" pitchFamily="18" charset="0"/>
                <a:cs typeface="Times New Roman" pitchFamily="18" charset="0"/>
              </a:rPr>
              <a:t>                       </a:t>
            </a:r>
            <a:endParaRPr lang="ru-RU" sz="2400" dirty="0">
              <a:solidFill>
                <a:schemeClr val="tx1">
                  <a:lumMod val="50000"/>
                </a:schemeClr>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26</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317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43079"/>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449" y="2974113"/>
            <a:ext cx="10287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28090" y="4759323"/>
            <a:ext cx="13525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49"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67601" y="4759323"/>
            <a:ext cx="1161149"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8090" y="1143079"/>
            <a:ext cx="1291197" cy="171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1" name="Picture 7" descr="\\dc01\profiles\fi082\Pictures\1.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948264" y="3026475"/>
            <a:ext cx="2150620" cy="1430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4932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599" y="160338"/>
            <a:ext cx="6984777" cy="820390"/>
          </a:xfrm>
        </p:spPr>
        <p:txBody>
          <a:bodyPr/>
          <a:lstStyle/>
          <a:p>
            <a:pPr>
              <a:lnSpc>
                <a:spcPct val="100000"/>
              </a:lnSpc>
            </a:pPr>
            <a:r>
              <a:rPr lang="ru-RU" sz="2400" b="1" dirty="0" smtClean="0">
                <a:solidFill>
                  <a:srgbClr val="C00000"/>
                </a:solidFill>
              </a:rPr>
              <a:t>Обучение приемам оказания </a:t>
            </a:r>
            <a:br>
              <a:rPr lang="ru-RU" sz="2400" b="1" dirty="0" smtClean="0">
                <a:solidFill>
                  <a:srgbClr val="C00000"/>
                </a:solidFill>
              </a:rPr>
            </a:br>
            <a:r>
              <a:rPr lang="ru-RU" sz="2400" b="1" dirty="0" smtClean="0">
                <a:solidFill>
                  <a:srgbClr val="C00000"/>
                </a:solidFill>
              </a:rPr>
              <a:t>первой помощи пострадавшим</a:t>
            </a:r>
            <a:endParaRPr lang="ru-RU" dirty="0">
              <a:solidFill>
                <a:srgbClr val="C00000"/>
              </a:solidFill>
            </a:endParaRPr>
          </a:p>
        </p:txBody>
      </p:sp>
      <p:sp>
        <p:nvSpPr>
          <p:cNvPr id="3" name="Объект 2"/>
          <p:cNvSpPr>
            <a:spLocks noGrp="1"/>
          </p:cNvSpPr>
          <p:nvPr>
            <p:ph idx="1"/>
          </p:nvPr>
        </p:nvSpPr>
        <p:spPr>
          <a:xfrm>
            <a:off x="2375756" y="2168860"/>
            <a:ext cx="6309360" cy="869609"/>
          </a:xfrm>
        </p:spPr>
        <p:txBody>
          <a:bodyPr>
            <a:normAutofit fontScale="85000" lnSpcReduction="20000"/>
          </a:bodyPr>
          <a:lstStyle/>
          <a:p>
            <a:pPr marL="0" indent="0" algn="just">
              <a:buNone/>
            </a:pPr>
            <a:r>
              <a:rPr lang="ru-RU" sz="2400" dirty="0">
                <a:solidFill>
                  <a:schemeClr val="tx1">
                    <a:lumMod val="50000"/>
                  </a:schemeClr>
                </a:solidFill>
                <a:latin typeface="Times New Roman" pitchFamily="18" charset="0"/>
                <a:cs typeface="Times New Roman" pitchFamily="18" charset="0"/>
              </a:rPr>
              <a:t>	</a:t>
            </a:r>
            <a:r>
              <a:rPr lang="ru-RU" sz="1600" dirty="0">
                <a:solidFill>
                  <a:srgbClr val="FF0000"/>
                </a:solidFill>
                <a:cs typeface="Times New Roman" pitchFamily="18" charset="0"/>
              </a:rPr>
              <a:t>ПЕРВУЮ ПОМОЩЬ </a:t>
            </a:r>
            <a:r>
              <a:rPr lang="ru-RU" sz="1600" dirty="0">
                <a:solidFill>
                  <a:srgbClr val="002060"/>
                </a:solidFill>
                <a:cs typeface="Times New Roman" pitchFamily="18" charset="0"/>
              </a:rPr>
              <a:t>оказывает тот, КТО ПЕРВЫМ оказался на месте происшествия (рядом с пострадавшим/заболевшим). </a:t>
            </a:r>
            <a:endParaRPr lang="ru-RU" sz="2400" dirty="0" smtClean="0">
              <a:solidFill>
                <a:schemeClr val="tx1">
                  <a:lumMod val="50000"/>
                </a:schemeClr>
              </a:solidFill>
              <a:latin typeface="Times New Roman" pitchFamily="18" charset="0"/>
              <a:cs typeface="Times New Roman" pitchFamily="18" charset="0"/>
            </a:endParaRPr>
          </a:p>
          <a:p>
            <a:pPr marL="0" indent="0" hangingPunct="0">
              <a:buNone/>
            </a:pPr>
            <a:r>
              <a:rPr lang="ru-RU" sz="2400" dirty="0">
                <a:solidFill>
                  <a:schemeClr val="tx1">
                    <a:lumMod val="50000"/>
                  </a:schemeClr>
                </a:solidFill>
                <a:latin typeface="Times New Roman" pitchFamily="18" charset="0"/>
                <a:cs typeface="Times New Roman" pitchFamily="18" charset="0"/>
              </a:rPr>
              <a:t> </a:t>
            </a:r>
            <a:r>
              <a:rPr lang="ru-RU" sz="2400" dirty="0" smtClean="0">
                <a:solidFill>
                  <a:schemeClr val="tx1">
                    <a:lumMod val="50000"/>
                  </a:schemeClr>
                </a:solidFill>
                <a:latin typeface="Times New Roman" pitchFamily="18" charset="0"/>
                <a:cs typeface="Times New Roman" pitchFamily="18" charset="0"/>
              </a:rPr>
              <a:t>                       </a:t>
            </a:r>
            <a:endParaRPr lang="ru-RU" sz="2400" dirty="0">
              <a:solidFill>
                <a:schemeClr val="tx1">
                  <a:lumMod val="50000"/>
                </a:schemeClr>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27</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327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68309" y="4661759"/>
            <a:ext cx="25431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863" y="2090204"/>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3"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3860" y="4652681"/>
            <a:ext cx="2156741" cy="1437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774"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10199" y="4554183"/>
            <a:ext cx="142875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0945" y="2986033"/>
            <a:ext cx="1493837" cy="1116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611383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88640"/>
            <a:ext cx="9515905" cy="806823"/>
          </a:xfrm>
        </p:spPr>
        <p:txBody>
          <a:bodyPr/>
          <a:lstStyle/>
          <a:p>
            <a:pPr>
              <a:lnSpc>
                <a:spcPct val="100000"/>
              </a:lnSpc>
            </a:pPr>
            <a:r>
              <a:rPr lang="ru-RU" sz="2400" b="1" dirty="0" smtClean="0">
                <a:solidFill>
                  <a:srgbClr val="C00000"/>
                </a:solidFill>
              </a:rPr>
              <a:t>Обучение приемам оказания </a:t>
            </a:r>
            <a:br>
              <a:rPr lang="ru-RU" sz="2400" b="1" dirty="0" smtClean="0">
                <a:solidFill>
                  <a:srgbClr val="C00000"/>
                </a:solidFill>
              </a:rPr>
            </a:br>
            <a:r>
              <a:rPr lang="ru-RU" sz="2400" b="1" dirty="0" smtClean="0">
                <a:solidFill>
                  <a:srgbClr val="C00000"/>
                </a:solidFill>
              </a:rPr>
              <a:t>первой помощи пострадавшим</a:t>
            </a:r>
            <a:endParaRPr lang="ru-RU" dirty="0">
              <a:solidFill>
                <a:srgbClr val="C00000"/>
              </a:solidFill>
            </a:endParaRPr>
          </a:p>
        </p:txBody>
      </p:sp>
      <p:sp>
        <p:nvSpPr>
          <p:cNvPr id="3" name="Объект 2"/>
          <p:cNvSpPr>
            <a:spLocks noGrp="1"/>
          </p:cNvSpPr>
          <p:nvPr>
            <p:ph idx="1"/>
          </p:nvPr>
        </p:nvSpPr>
        <p:spPr>
          <a:xfrm>
            <a:off x="144461" y="1011219"/>
            <a:ext cx="8845303" cy="5345131"/>
          </a:xfrm>
        </p:spPr>
        <p:txBody>
          <a:bodyPr/>
          <a:lstStyle/>
          <a:p>
            <a:pPr marL="0" indent="457200" algn="just" hangingPunct="0">
              <a:lnSpc>
                <a:spcPct val="150000"/>
              </a:lnSpc>
              <a:spcBef>
                <a:spcPts val="0"/>
              </a:spcBef>
              <a:buNone/>
            </a:pPr>
            <a:r>
              <a:rPr lang="ru-RU" sz="2400" dirty="0" smtClean="0">
                <a:solidFill>
                  <a:schemeClr val="tx1">
                    <a:lumMod val="50000"/>
                  </a:schemeClr>
                </a:solidFill>
                <a:latin typeface="Times New Roman" pitchFamily="18" charset="0"/>
                <a:cs typeface="Times New Roman" pitchFamily="18" charset="0"/>
              </a:rPr>
              <a:t>	</a:t>
            </a:r>
            <a:r>
              <a:rPr lang="ru-RU" sz="1600" dirty="0" smtClean="0">
                <a:solidFill>
                  <a:srgbClr val="002060"/>
                </a:solidFill>
                <a:cs typeface="Times New Roman" pitchFamily="18" charset="0"/>
              </a:rPr>
              <a:t>Обучение </a:t>
            </a:r>
            <a:r>
              <a:rPr lang="ru-RU" sz="1600" dirty="0">
                <a:solidFill>
                  <a:srgbClr val="002060"/>
                </a:solidFill>
                <a:cs typeface="Times New Roman" pitchFamily="18" charset="0"/>
              </a:rPr>
              <a:t>всех работников рабочих профессий носит в целом ознакомительный характер и повторяется ежегодно для постепенного закрепления знаний и умений у этих работников. </a:t>
            </a:r>
            <a:endParaRPr lang="ru-RU" sz="1600" dirty="0" smtClean="0">
              <a:solidFill>
                <a:srgbClr val="002060"/>
              </a:solidFill>
              <a:cs typeface="Times New Roman" pitchFamily="18" charset="0"/>
            </a:endParaRPr>
          </a:p>
          <a:p>
            <a:pPr marL="0" indent="457200" algn="just" hangingPunct="0">
              <a:lnSpc>
                <a:spcPct val="150000"/>
              </a:lnSpc>
              <a:spcBef>
                <a:spcPts val="0"/>
              </a:spcBef>
              <a:buNone/>
            </a:pPr>
            <a:r>
              <a:rPr lang="ru-RU" sz="1600" dirty="0" smtClean="0">
                <a:solidFill>
                  <a:srgbClr val="002060"/>
                </a:solidFill>
                <a:cs typeface="Times New Roman" pitchFamily="18" charset="0"/>
              </a:rPr>
              <a:t>Практика показывает, </a:t>
            </a:r>
            <a:r>
              <a:rPr lang="ru-RU" sz="1600" dirty="0">
                <a:solidFill>
                  <a:srgbClr val="002060"/>
                </a:solidFill>
                <a:cs typeface="Times New Roman" pitchFamily="18" charset="0"/>
              </a:rPr>
              <a:t>что работники рабочих профессий с повышенными рисками травмирования (водители, электротехнический персонал и т.п.), а также по одному-два работника в смену, в бригаде и т.п. должны проходить более усиленную подготовку, в первую очередь за счет практических занятий по привитию навыков основных приемов оказания первой помощи.</a:t>
            </a:r>
          </a:p>
          <a:p>
            <a:pPr marL="0" indent="0" algn="just" hangingPunct="0">
              <a:buNone/>
            </a:pPr>
            <a:endParaRPr lang="ru-RU" sz="2400" dirty="0"/>
          </a:p>
          <a:p>
            <a:pPr marL="0" indent="0" hangingPunct="0">
              <a:buNone/>
            </a:pPr>
            <a:r>
              <a:rPr lang="ru-RU" sz="2400" dirty="0" smtClean="0">
                <a:solidFill>
                  <a:schemeClr val="tx1">
                    <a:lumMod val="50000"/>
                  </a:schemeClr>
                </a:solidFill>
                <a:latin typeface="Times New Roman" pitchFamily="18" charset="0"/>
                <a:cs typeface="Times New Roman" pitchFamily="18" charset="0"/>
              </a:rPr>
              <a:t>                       </a:t>
            </a:r>
          </a:p>
          <a:p>
            <a:pPr marL="0" indent="0" hangingPunct="0">
              <a:buNone/>
            </a:pPr>
            <a:r>
              <a:rPr lang="ru-RU" sz="2400" dirty="0">
                <a:solidFill>
                  <a:schemeClr val="tx1">
                    <a:lumMod val="50000"/>
                  </a:schemeClr>
                </a:solidFill>
                <a:latin typeface="Times New Roman" pitchFamily="18" charset="0"/>
                <a:cs typeface="Times New Roman" pitchFamily="18" charset="0"/>
              </a:rPr>
              <a:t> </a:t>
            </a:r>
            <a:r>
              <a:rPr lang="ru-RU" sz="2400" dirty="0" smtClean="0">
                <a:solidFill>
                  <a:schemeClr val="tx1">
                    <a:lumMod val="50000"/>
                  </a:schemeClr>
                </a:solidFill>
                <a:latin typeface="Times New Roman" pitchFamily="18" charset="0"/>
                <a:cs typeface="Times New Roman" pitchFamily="18" charset="0"/>
              </a:rPr>
              <a:t>                       </a:t>
            </a:r>
            <a:endParaRPr lang="ru-RU" sz="2400" dirty="0">
              <a:solidFill>
                <a:schemeClr val="tx1">
                  <a:lumMod val="50000"/>
                </a:schemeClr>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28</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3481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0325" y="4927600"/>
            <a:ext cx="2276475"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0"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55103" y="4927600"/>
            <a:ext cx="13335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1"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6863" y="4927600"/>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822"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76009" y="4927600"/>
            <a:ext cx="19050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240698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60648"/>
            <a:ext cx="8229600" cy="648072"/>
          </a:xfrm>
        </p:spPr>
        <p:txBody>
          <a:bodyPr/>
          <a:lstStyle/>
          <a:p>
            <a:pPr>
              <a:lnSpc>
                <a:spcPct val="100000"/>
              </a:lnSpc>
            </a:pPr>
            <a:r>
              <a:rPr lang="ru-RU" sz="2400" b="1" dirty="0" smtClean="0">
                <a:solidFill>
                  <a:srgbClr val="C00000"/>
                </a:solidFill>
              </a:rPr>
              <a:t>Обучение приемам оказания </a:t>
            </a:r>
            <a:br>
              <a:rPr lang="ru-RU" sz="2400" b="1" dirty="0" smtClean="0">
                <a:solidFill>
                  <a:srgbClr val="C00000"/>
                </a:solidFill>
              </a:rPr>
            </a:br>
            <a:r>
              <a:rPr lang="ru-RU" sz="2400" b="1" dirty="0" smtClean="0">
                <a:solidFill>
                  <a:srgbClr val="C00000"/>
                </a:solidFill>
              </a:rPr>
              <a:t>первой помощи пострадавшим</a:t>
            </a:r>
            <a:endParaRPr lang="ru-RU" dirty="0"/>
          </a:p>
        </p:txBody>
      </p:sp>
      <p:sp>
        <p:nvSpPr>
          <p:cNvPr id="3" name="Объект 2"/>
          <p:cNvSpPr>
            <a:spLocks noGrp="1"/>
          </p:cNvSpPr>
          <p:nvPr>
            <p:ph sz="half" idx="2"/>
          </p:nvPr>
        </p:nvSpPr>
        <p:spPr>
          <a:xfrm>
            <a:off x="107503" y="1172584"/>
            <a:ext cx="5112569" cy="4953579"/>
          </a:xfrm>
        </p:spPr>
        <p:txBody>
          <a:bodyPr>
            <a:normAutofit fontScale="92500" lnSpcReduction="10000"/>
          </a:bodyPr>
          <a:lstStyle/>
          <a:p>
            <a:pPr marL="0" indent="457200" algn="just" hangingPunct="0">
              <a:lnSpc>
                <a:spcPct val="150000"/>
              </a:lnSpc>
              <a:spcBef>
                <a:spcPts val="0"/>
              </a:spcBef>
              <a:buNone/>
            </a:pPr>
            <a:r>
              <a:rPr lang="ru-RU" sz="1600" b="1" dirty="0" smtClean="0">
                <a:solidFill>
                  <a:srgbClr val="0070C0"/>
                </a:solidFill>
                <a:cs typeface="Times New Roman" pitchFamily="18" charset="0"/>
              </a:rPr>
              <a:t>Обучение</a:t>
            </a:r>
            <a:r>
              <a:rPr lang="ru-RU" sz="1600" dirty="0" smtClean="0">
                <a:solidFill>
                  <a:srgbClr val="002060"/>
                </a:solidFill>
                <a:cs typeface="Times New Roman" pitchFamily="18" charset="0"/>
              </a:rPr>
              <a:t>/подготовку </a:t>
            </a:r>
            <a:r>
              <a:rPr lang="ru-RU" sz="1600" dirty="0">
                <a:solidFill>
                  <a:srgbClr val="002060"/>
                </a:solidFill>
                <a:cs typeface="Times New Roman" pitchFamily="18" charset="0"/>
              </a:rPr>
              <a:t>работников рабочих профессий </a:t>
            </a:r>
            <a:r>
              <a:rPr lang="ru-RU" sz="1600" b="1" dirty="0">
                <a:solidFill>
                  <a:srgbClr val="0070C0"/>
                </a:solidFill>
                <a:cs typeface="Times New Roman" pitchFamily="18" charset="0"/>
              </a:rPr>
              <a:t>необходимо вести </a:t>
            </a:r>
            <a:r>
              <a:rPr lang="ru-RU" sz="1600" dirty="0">
                <a:solidFill>
                  <a:srgbClr val="002060"/>
                </a:solidFill>
                <a:cs typeface="Times New Roman" pitchFamily="18" charset="0"/>
              </a:rPr>
              <a:t>квалифицированным, </a:t>
            </a:r>
            <a:r>
              <a:rPr lang="ru-RU" sz="1600" b="1" dirty="0">
                <a:solidFill>
                  <a:srgbClr val="0070C0"/>
                </a:solidFill>
                <a:cs typeface="Times New Roman" pitchFamily="18" charset="0"/>
              </a:rPr>
              <a:t>имеющим медицинское образование </a:t>
            </a:r>
            <a:r>
              <a:rPr lang="ru-RU" sz="1600" b="1" dirty="0" smtClean="0">
                <a:solidFill>
                  <a:srgbClr val="0070C0"/>
                </a:solidFill>
                <a:cs typeface="Times New Roman" pitchFamily="18" charset="0"/>
              </a:rPr>
              <a:t>и (или) </a:t>
            </a:r>
            <a:r>
              <a:rPr lang="ru-RU" sz="1600" b="1" dirty="0">
                <a:solidFill>
                  <a:srgbClr val="0070C0"/>
                </a:solidFill>
                <a:cs typeface="Times New Roman" pitchFamily="18" charset="0"/>
              </a:rPr>
              <a:t>прошедшими специальную подготовку по оказанию первой помощи преподавателям </a:t>
            </a:r>
            <a:r>
              <a:rPr lang="ru-RU" sz="1600" dirty="0">
                <a:solidFill>
                  <a:srgbClr val="002060"/>
                </a:solidFill>
                <a:cs typeface="Times New Roman" pitchFamily="18" charset="0"/>
              </a:rPr>
              <a:t>по специально разработанным программам (адаптированным к требованиям для данных профессий и потребностям организации) с использованием соответствующих учебных пособий, одобренных и рекомендованных в установленном порядке, и необходимого оборудования (тренажеров).</a:t>
            </a:r>
            <a:endParaRPr lang="ru-RU" sz="1600" dirty="0">
              <a:solidFill>
                <a:srgbClr val="002060"/>
              </a:solidFill>
            </a:endParaRPr>
          </a:p>
          <a:p>
            <a:pPr marL="0" indent="0" hangingPunct="0">
              <a:buNone/>
            </a:pPr>
            <a:r>
              <a:rPr lang="ru-RU" sz="2400" dirty="0" smtClean="0">
                <a:solidFill>
                  <a:schemeClr val="tx1">
                    <a:lumMod val="50000"/>
                  </a:schemeClr>
                </a:solidFill>
                <a:latin typeface="Times New Roman" pitchFamily="18" charset="0"/>
                <a:cs typeface="Times New Roman" pitchFamily="18" charset="0"/>
              </a:rPr>
              <a:t>                       </a:t>
            </a:r>
          </a:p>
          <a:p>
            <a:pPr marL="0" indent="0" hangingPunct="0">
              <a:buNone/>
            </a:pPr>
            <a:r>
              <a:rPr lang="ru-RU" sz="2400" dirty="0">
                <a:solidFill>
                  <a:schemeClr val="tx1">
                    <a:lumMod val="50000"/>
                  </a:schemeClr>
                </a:solidFill>
                <a:latin typeface="Times New Roman" pitchFamily="18" charset="0"/>
                <a:cs typeface="Times New Roman" pitchFamily="18" charset="0"/>
              </a:rPr>
              <a:t> </a:t>
            </a:r>
            <a:r>
              <a:rPr lang="ru-RU" sz="2400" dirty="0" smtClean="0">
                <a:solidFill>
                  <a:schemeClr val="tx1">
                    <a:lumMod val="50000"/>
                  </a:schemeClr>
                </a:solidFill>
                <a:latin typeface="Times New Roman" pitchFamily="18" charset="0"/>
                <a:cs typeface="Times New Roman" pitchFamily="18" charset="0"/>
              </a:rPr>
              <a:t>                       </a:t>
            </a:r>
            <a:endParaRPr lang="ru-RU" sz="2400" dirty="0">
              <a:solidFill>
                <a:schemeClr val="tx1">
                  <a:lumMod val="50000"/>
                </a:schemeClr>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29</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3584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3480" y="5051425"/>
            <a:ext cx="2857500"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3003"/>
          <a:stretch/>
        </p:blipFill>
        <p:spPr bwMode="auto">
          <a:xfrm>
            <a:off x="5318465" y="1172584"/>
            <a:ext cx="3587530" cy="347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051484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188640"/>
            <a:ext cx="5976664" cy="706090"/>
          </a:xfrm>
        </p:spPr>
        <p:txBody>
          <a:bodyPr/>
          <a:lstStyle/>
          <a:p>
            <a:pPr>
              <a:lnSpc>
                <a:spcPct val="100000"/>
              </a:lnSpc>
            </a:pPr>
            <a:r>
              <a:rPr lang="ru-RU" sz="2400" b="1" dirty="0" smtClean="0">
                <a:solidFill>
                  <a:schemeClr val="tx2">
                    <a:lumMod val="60000"/>
                    <a:lumOff val="40000"/>
                  </a:schemeClr>
                </a:solidFill>
                <a:latin typeface="Times New Roman" pitchFamily="18" charset="0"/>
                <a:cs typeface="Times New Roman" pitchFamily="18" charset="0"/>
              </a:rPr>
              <a:t>ФОРМЫ ПОДГОТОВКИ РАБОТНИКОВ </a:t>
            </a:r>
            <a:br>
              <a:rPr lang="ru-RU" sz="2400" b="1" dirty="0" smtClean="0">
                <a:solidFill>
                  <a:schemeClr val="tx2">
                    <a:lumMod val="60000"/>
                    <a:lumOff val="40000"/>
                  </a:schemeClr>
                </a:solidFill>
                <a:latin typeface="Times New Roman" pitchFamily="18" charset="0"/>
                <a:cs typeface="Times New Roman" pitchFamily="18" charset="0"/>
              </a:rPr>
            </a:br>
            <a:r>
              <a:rPr lang="ru-RU" sz="2400" b="1" dirty="0" smtClean="0">
                <a:solidFill>
                  <a:schemeClr val="tx2">
                    <a:lumMod val="60000"/>
                    <a:lumOff val="40000"/>
                  </a:schemeClr>
                </a:solidFill>
                <a:latin typeface="Times New Roman" pitchFamily="18" charset="0"/>
                <a:cs typeface="Times New Roman" pitchFamily="18" charset="0"/>
              </a:rPr>
              <a:t>В ОБЛАСТИ ОХРАНЫ ТРУДА</a:t>
            </a:r>
            <a:endParaRPr lang="ru-RU" sz="2400" b="1" dirty="0">
              <a:solidFill>
                <a:schemeClr val="tx2">
                  <a:lumMod val="60000"/>
                  <a:lumOff val="40000"/>
                </a:schemeClr>
              </a:solidFill>
            </a:endParaRPr>
          </a:p>
        </p:txBody>
      </p:sp>
      <p:graphicFrame>
        <p:nvGraphicFramePr>
          <p:cNvPr id="7" name="Содержимое 6"/>
          <p:cNvGraphicFramePr>
            <a:graphicFrameLocks noGrp="1"/>
          </p:cNvGraphicFramePr>
          <p:nvPr>
            <p:ph idx="1"/>
            <p:extLst>
              <p:ext uri="{D42A27DB-BD31-4B8C-83A1-F6EECF244321}">
                <p14:modId xmlns:p14="http://schemas.microsoft.com/office/powerpoint/2010/main" val="2947337314"/>
              </p:ext>
            </p:extLst>
          </p:nvPr>
        </p:nvGraphicFramePr>
        <p:xfrm>
          <a:off x="1115616" y="1412776"/>
          <a:ext cx="7632847" cy="511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Номер слайда 3"/>
          <p:cNvSpPr>
            <a:spLocks noGrp="1"/>
          </p:cNvSpPr>
          <p:nvPr>
            <p:ph type="sldNum" sz="quarter" idx="12"/>
          </p:nvPr>
        </p:nvSpPr>
        <p:spPr>
          <a:xfrm>
            <a:off x="8100392" y="6492875"/>
            <a:ext cx="621432" cy="365125"/>
          </a:xfrm>
        </p:spPr>
        <p:txBody>
          <a:bodyPr/>
          <a:lstStyle/>
          <a:p>
            <a:pPr algn="r">
              <a:defRPr/>
            </a:pPr>
            <a:fld id="{D24AF680-78C2-42AA-B2E3-42F3603C7393}" type="slidenum">
              <a:rPr lang="ru-RU" sz="1600" b="1" smtClean="0">
                <a:latin typeface="Times New Roman" pitchFamily="18" charset="0"/>
                <a:cs typeface="Times New Roman" pitchFamily="18" charset="0"/>
              </a:rPr>
              <a:pPr algn="r">
                <a:defRPr/>
              </a:pPr>
              <a:t>3</a:t>
            </a:fld>
            <a:endParaRPr lang="ru-RU" sz="1600" b="1" dirty="0">
              <a:latin typeface="Times New Roman" pitchFamily="18" charset="0"/>
              <a:cs typeface="Times New Roman" pitchFamily="18" charset="0"/>
            </a:endParaRPr>
          </a:p>
        </p:txBody>
      </p:sp>
      <p:pic>
        <p:nvPicPr>
          <p:cNvPr id="5" name="Picture 14"/>
          <p:cNvPicPr>
            <a:picLocks noChangeAspect="1" noChangeArrowheads="1"/>
          </p:cNvPicPr>
          <p:nvPr/>
        </p:nvPicPr>
        <p:blipFill>
          <a:blip r:embed="rId8" cstate="print"/>
          <a:srcRect/>
          <a:stretch>
            <a:fillRect/>
          </a:stretch>
        </p:blipFill>
        <p:spPr bwMode="auto">
          <a:xfrm>
            <a:off x="911225" y="0"/>
            <a:ext cx="1428750" cy="114300"/>
          </a:xfrm>
          <a:prstGeom prst="rect">
            <a:avLst/>
          </a:prstGeom>
          <a:noFill/>
          <a:ln w="9525">
            <a:noFill/>
            <a:miter lim="800000"/>
            <a:headEnd/>
            <a:tailEnd/>
          </a:ln>
        </p:spPr>
      </p:pic>
      <p:pic>
        <p:nvPicPr>
          <p:cNvPr id="6" name="Picture 2" descr="Северо-Западный региональный Центр Охраны Труда, АНО ДПО. Великий Новгород Сделкино"/>
          <p:cNvPicPr>
            <a:picLocks noChangeAspect="1" noChangeArrowheads="1"/>
          </p:cNvPicPr>
          <p:nvPr/>
        </p:nvPicPr>
        <p:blipFill>
          <a:blip r:embed="rId9" cstate="print"/>
          <a:srcRect/>
          <a:stretch>
            <a:fillRect/>
          </a:stretch>
        </p:blipFill>
        <p:spPr bwMode="auto">
          <a:xfrm>
            <a:off x="0" y="764704"/>
            <a:ext cx="2973939" cy="1656184"/>
          </a:xfrm>
          <a:prstGeom prst="rect">
            <a:avLst/>
          </a:prstGeom>
          <a:noFill/>
        </p:spPr>
      </p:pic>
      <p:sp>
        <p:nvSpPr>
          <p:cNvPr id="9" name="Прямоугольник 7"/>
          <p:cNvSpPr>
            <a:spLocks noChangeArrowheads="1"/>
          </p:cNvSpPr>
          <p:nvPr/>
        </p:nvSpPr>
        <p:spPr bwMode="auto">
          <a:xfrm>
            <a:off x="2700338" y="6742113"/>
            <a:ext cx="3930650" cy="115887"/>
          </a:xfrm>
          <a:prstGeom prst="rect">
            <a:avLst/>
          </a:prstGeom>
          <a:gradFill rotWithShape="1">
            <a:gsLst>
              <a:gs pos="0">
                <a:srgbClr val="003C73">
                  <a:alpha val="60001"/>
                </a:srgbClr>
              </a:gs>
              <a:gs pos="100000">
                <a:srgbClr val="001C35">
                  <a:alpha val="79999"/>
                </a:srgbClr>
              </a:gs>
            </a:gsLst>
            <a:lin ang="5400000" scaled="1"/>
          </a:gradFill>
          <a:ln w="25400" algn="ctr">
            <a:noFill/>
            <a:miter lim="800000"/>
            <a:headEnd/>
            <a:tailEnd/>
          </a:ln>
        </p:spPr>
        <p:txBody>
          <a:bodyPr anchor="ctr"/>
          <a:lstStyle/>
          <a:p>
            <a:pPr algn="ctr"/>
            <a:endParaRPr lang="ru-RU" sz="1400" b="1">
              <a:solidFill>
                <a:srgbClr val="FFFFFF"/>
              </a:solidFill>
              <a:latin typeface="Calibri"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0"/>
            <a:ext cx="8229600" cy="980728"/>
          </a:xfrm>
        </p:spPr>
        <p:txBody>
          <a:bodyPr/>
          <a:lstStyle/>
          <a:p>
            <a:pPr>
              <a:lnSpc>
                <a:spcPct val="100000"/>
              </a:lnSpc>
            </a:pPr>
            <a:r>
              <a:rPr lang="ru-RU" sz="2400" b="1" dirty="0" smtClean="0">
                <a:solidFill>
                  <a:srgbClr val="C00000"/>
                </a:solidFill>
              </a:rPr>
              <a:t>Обучение приемам оказания </a:t>
            </a:r>
            <a:br>
              <a:rPr lang="ru-RU" sz="2400" b="1" dirty="0" smtClean="0">
                <a:solidFill>
                  <a:srgbClr val="C00000"/>
                </a:solidFill>
              </a:rPr>
            </a:br>
            <a:r>
              <a:rPr lang="ru-RU" sz="2400" b="1" dirty="0" smtClean="0">
                <a:solidFill>
                  <a:srgbClr val="C00000"/>
                </a:solidFill>
              </a:rPr>
              <a:t>первой помощи пострадавшим</a:t>
            </a:r>
            <a:endParaRPr lang="ru-RU" dirty="0">
              <a:solidFill>
                <a:srgbClr val="C00000"/>
              </a:solidFill>
            </a:endParaRPr>
          </a:p>
        </p:txBody>
      </p:sp>
      <p:sp>
        <p:nvSpPr>
          <p:cNvPr id="3" name="Объект 2"/>
          <p:cNvSpPr>
            <a:spLocks noGrp="1"/>
          </p:cNvSpPr>
          <p:nvPr>
            <p:ph sz="half" idx="2"/>
          </p:nvPr>
        </p:nvSpPr>
        <p:spPr>
          <a:xfrm>
            <a:off x="2483768" y="1172584"/>
            <a:ext cx="6326744" cy="5136736"/>
          </a:xfrm>
        </p:spPr>
        <p:txBody>
          <a:bodyPr>
            <a:normAutofit fontScale="85000" lnSpcReduction="20000"/>
          </a:bodyPr>
          <a:lstStyle/>
          <a:p>
            <a:pPr marL="0" indent="457200" algn="just" hangingPunct="0">
              <a:lnSpc>
                <a:spcPct val="150000"/>
              </a:lnSpc>
              <a:spcBef>
                <a:spcPts val="0"/>
              </a:spcBef>
              <a:buNone/>
            </a:pPr>
            <a:r>
              <a:rPr lang="ru-RU" sz="1600" dirty="0" smtClean="0">
                <a:solidFill>
                  <a:schemeClr val="tx2">
                    <a:lumMod val="50000"/>
                  </a:schemeClr>
                </a:solidFill>
                <a:cs typeface="Times New Roman" pitchFamily="18" charset="0"/>
              </a:rPr>
              <a:t>Кроме </a:t>
            </a:r>
            <a:r>
              <a:rPr lang="ru-RU" sz="1600" dirty="0">
                <a:solidFill>
                  <a:schemeClr val="tx2">
                    <a:lumMod val="50000"/>
                  </a:schemeClr>
                </a:solidFill>
                <a:cs typeface="Times New Roman" pitchFamily="18" charset="0"/>
              </a:rPr>
              <a:t>того, необходимо обеспечить </a:t>
            </a:r>
            <a:r>
              <a:rPr lang="ru-RU" sz="1600" b="1" dirty="0">
                <a:solidFill>
                  <a:schemeClr val="tx2">
                    <a:lumMod val="50000"/>
                  </a:schemeClr>
                </a:solidFill>
                <a:cs typeface="Times New Roman" pitchFamily="18" charset="0"/>
              </a:rPr>
              <a:t>наличие средств первой помощи на рабочих местах</a:t>
            </a:r>
            <a:r>
              <a:rPr lang="ru-RU" sz="1600" dirty="0">
                <a:solidFill>
                  <a:schemeClr val="tx2">
                    <a:lumMod val="50000"/>
                  </a:schemeClr>
                </a:solidFill>
                <a:cs typeface="Times New Roman" pitchFamily="18" charset="0"/>
              </a:rPr>
              <a:t>, разместить на видном месте инструкции различных способов оказания первой помощи (плакаты, брошюры, иллюстрированные учебные пособия и другие наглядные материалы), назначить лицо, отвечающее за </a:t>
            </a:r>
            <a:r>
              <a:rPr lang="ru-RU" sz="1600" dirty="0" smtClean="0">
                <a:solidFill>
                  <a:schemeClr val="tx2">
                    <a:lumMod val="50000"/>
                  </a:schemeClr>
                </a:solidFill>
                <a:cs typeface="Times New Roman" pitchFamily="18" charset="0"/>
              </a:rPr>
              <a:t>поддержание комплекта средств </a:t>
            </a:r>
            <a:r>
              <a:rPr lang="ru-RU" sz="1600" dirty="0">
                <a:solidFill>
                  <a:schemeClr val="tx2">
                    <a:lumMod val="50000"/>
                  </a:schemeClr>
                </a:solidFill>
                <a:cs typeface="Times New Roman" pitchFamily="18" charset="0"/>
              </a:rPr>
              <a:t>первой помощи (</a:t>
            </a:r>
            <a:r>
              <a:rPr lang="ru-RU" sz="1600" b="1" dirty="0">
                <a:solidFill>
                  <a:schemeClr val="tx2">
                    <a:lumMod val="50000"/>
                  </a:schemeClr>
                </a:solidFill>
                <a:cs typeface="Times New Roman" pitchFamily="18" charset="0"/>
              </a:rPr>
              <a:t>аптечки</a:t>
            </a:r>
            <a:r>
              <a:rPr lang="ru-RU" sz="1600" dirty="0" smtClean="0">
                <a:solidFill>
                  <a:schemeClr val="tx2">
                    <a:lumMod val="50000"/>
                  </a:schemeClr>
                </a:solidFill>
                <a:cs typeface="Times New Roman" pitchFamily="18" charset="0"/>
              </a:rPr>
              <a:t>). Состав аптечки определен приказом </a:t>
            </a:r>
            <a:r>
              <a:rPr lang="ru-RU" sz="1600" dirty="0" err="1" smtClean="0">
                <a:solidFill>
                  <a:schemeClr val="tx2">
                    <a:lumMod val="50000"/>
                  </a:schemeClr>
                </a:solidFill>
                <a:cs typeface="Times New Roman" pitchFamily="18" charset="0"/>
              </a:rPr>
              <a:t>Минздравсоцразвития</a:t>
            </a:r>
            <a:r>
              <a:rPr lang="ru-RU" sz="1600" dirty="0" smtClean="0">
                <a:solidFill>
                  <a:schemeClr val="tx2">
                    <a:lumMod val="50000"/>
                  </a:schemeClr>
                </a:solidFill>
                <a:cs typeface="Times New Roman" pitchFamily="18" charset="0"/>
              </a:rPr>
              <a:t> РФ </a:t>
            </a:r>
            <a:br>
              <a:rPr lang="ru-RU" sz="1600" dirty="0" smtClean="0">
                <a:solidFill>
                  <a:schemeClr val="tx2">
                    <a:lumMod val="50000"/>
                  </a:schemeClr>
                </a:solidFill>
                <a:cs typeface="Times New Roman" pitchFamily="18" charset="0"/>
              </a:rPr>
            </a:br>
            <a:r>
              <a:rPr lang="ru-RU" sz="1600" dirty="0" smtClean="0">
                <a:solidFill>
                  <a:schemeClr val="tx2">
                    <a:lumMod val="50000"/>
                  </a:schemeClr>
                </a:solidFill>
                <a:cs typeface="Times New Roman" pitchFamily="18" charset="0"/>
              </a:rPr>
              <a:t>от 5 марта 2011 года №169н. Наличие лекарств в аптечках не допускается. </a:t>
            </a:r>
          </a:p>
          <a:p>
            <a:pPr marL="0" indent="457200" algn="just" hangingPunct="0">
              <a:lnSpc>
                <a:spcPct val="150000"/>
              </a:lnSpc>
              <a:spcBef>
                <a:spcPts val="1200"/>
              </a:spcBef>
              <a:buNone/>
            </a:pPr>
            <a:r>
              <a:rPr lang="ru-RU" sz="1600" dirty="0" smtClean="0">
                <a:solidFill>
                  <a:schemeClr val="tx2">
                    <a:lumMod val="50000"/>
                  </a:schemeClr>
                </a:solidFill>
                <a:cs typeface="Times New Roman" pitchFamily="18" charset="0"/>
              </a:rPr>
              <a:t>Разместить на </a:t>
            </a:r>
            <a:r>
              <a:rPr lang="ru-RU" sz="1600" dirty="0">
                <a:solidFill>
                  <a:schemeClr val="tx2">
                    <a:lumMod val="50000"/>
                  </a:schemeClr>
                </a:solidFill>
                <a:cs typeface="Times New Roman" pitchFamily="18" charset="0"/>
              </a:rPr>
              <a:t>видном месте </a:t>
            </a:r>
            <a:r>
              <a:rPr lang="ru-RU" sz="1600" dirty="0" smtClean="0">
                <a:solidFill>
                  <a:schemeClr val="tx2">
                    <a:lumMod val="50000"/>
                  </a:schemeClr>
                </a:solidFill>
                <a:cs typeface="Times New Roman" pitchFamily="18" charset="0"/>
              </a:rPr>
              <a:t>сведения </a:t>
            </a:r>
            <a:r>
              <a:rPr lang="ru-RU" sz="1600" dirty="0">
                <a:solidFill>
                  <a:schemeClr val="tx2">
                    <a:lumMod val="50000"/>
                  </a:schemeClr>
                </a:solidFill>
                <a:cs typeface="Times New Roman" pitchFamily="18" charset="0"/>
              </a:rPr>
              <a:t>о работниках, имеющих навыки оказания первой помощи, разъяснять работникам рабочих профессий, как следует действовать при возникновении несчастного случая на производстве, какие вспомогательные средства использовать, где их можно получить, а также к кому и куда следует обратиться за получением первой помощи. </a:t>
            </a:r>
            <a:endParaRPr lang="ru-RU" sz="2400" dirty="0" smtClean="0">
              <a:solidFill>
                <a:schemeClr val="tx2">
                  <a:lumMod val="50000"/>
                </a:schemeClr>
              </a:solidFill>
              <a:latin typeface="Times New Roman" pitchFamily="18" charset="0"/>
              <a:cs typeface="Times New Roman" pitchFamily="18" charset="0"/>
            </a:endParaRPr>
          </a:p>
          <a:p>
            <a:pPr marL="0" indent="0" hangingPunct="0">
              <a:buNone/>
            </a:pPr>
            <a:r>
              <a:rPr lang="ru-RU" sz="2400" dirty="0" smtClean="0">
                <a:solidFill>
                  <a:schemeClr val="tx1">
                    <a:lumMod val="50000"/>
                  </a:schemeClr>
                </a:solidFill>
                <a:latin typeface="Times New Roman" pitchFamily="18" charset="0"/>
                <a:cs typeface="Times New Roman" pitchFamily="18" charset="0"/>
              </a:rPr>
              <a:t>                        </a:t>
            </a:r>
            <a:endParaRPr lang="ru-RU" sz="2400" dirty="0">
              <a:solidFill>
                <a:schemeClr val="tx1">
                  <a:lumMod val="50000"/>
                </a:schemeClr>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30</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368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556792"/>
            <a:ext cx="2149849" cy="26894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5536" y="4869160"/>
            <a:ext cx="1562100" cy="142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100387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3959932" y="224644"/>
            <a:ext cx="1555529" cy="468052"/>
          </a:xfrm>
        </p:spPr>
        <p:txBody>
          <a:bodyPr/>
          <a:lstStyle/>
          <a:p>
            <a:pPr algn="l" eaLnBrk="1" hangingPunct="1"/>
            <a:r>
              <a:rPr lang="ru-RU" sz="3200" dirty="0">
                <a:solidFill>
                  <a:schemeClr val="bg1"/>
                </a:solidFill>
                <a:latin typeface="Tahoma" pitchFamily="34" charset="0"/>
                <a:cs typeface="Tahoma" pitchFamily="34" charset="0"/>
              </a:rPr>
              <a:t>Вывод</a:t>
            </a:r>
            <a:endParaRPr lang="ru-RU" sz="3200" dirty="0" smtClean="0">
              <a:solidFill>
                <a:schemeClr val="bg1"/>
              </a:solidFill>
              <a:latin typeface="Tahoma" pitchFamily="34" charset="0"/>
              <a:cs typeface="Tahoma" pitchFamily="34" charset="0"/>
            </a:endParaRPr>
          </a:p>
        </p:txBody>
      </p:sp>
      <p:sp>
        <p:nvSpPr>
          <p:cNvPr id="2" name="Объект 1"/>
          <p:cNvSpPr>
            <a:spLocks noGrp="1"/>
          </p:cNvSpPr>
          <p:nvPr>
            <p:ph idx="1"/>
          </p:nvPr>
        </p:nvSpPr>
        <p:spPr>
          <a:xfrm>
            <a:off x="143507" y="1052736"/>
            <a:ext cx="8856984" cy="5472608"/>
          </a:xfrm>
        </p:spPr>
        <p:txBody>
          <a:bodyPr>
            <a:normAutofit/>
          </a:bodyPr>
          <a:lstStyle/>
          <a:p>
            <a:pPr marL="36000" indent="0" algn="ctr">
              <a:spcBef>
                <a:spcPts val="0"/>
              </a:spcBef>
              <a:buNone/>
            </a:pPr>
            <a:r>
              <a:rPr lang="ru-RU"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По </a:t>
            </a:r>
            <a:r>
              <a:rPr lang="ru-RU"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охране труда, существует множество документов...</a:t>
            </a:r>
          </a:p>
          <a:p>
            <a:pPr marL="36000" indent="0" algn="ctr" defTabSz="928688">
              <a:spcBef>
                <a:spcPts val="0"/>
              </a:spcBef>
              <a:buNone/>
              <a:defRPr/>
            </a:pPr>
            <a:r>
              <a:rPr lang="ru-RU" sz="2400" dirty="0" smtClean="0">
                <a:solidFill>
                  <a:schemeClr val="accent2"/>
                </a:solidFill>
                <a:latin typeface="Tahoma" pitchFamily="34" charset="0"/>
                <a:ea typeface="Tahoma" panose="020B0604030504040204" pitchFamily="34" charset="0"/>
                <a:cs typeface="Tahoma" panose="020B0604030504040204" pitchFamily="34" charset="0"/>
              </a:rPr>
              <a:t>...но</a:t>
            </a:r>
            <a:r>
              <a:rPr lang="ru-RU" sz="2400" dirty="0">
                <a:solidFill>
                  <a:schemeClr val="accent2"/>
                </a:solidFill>
                <a:latin typeface="Tahoma" pitchFamily="34" charset="0"/>
                <a:ea typeface="Tahoma" panose="020B0604030504040204" pitchFamily="34" charset="0"/>
                <a:cs typeface="Tahoma" panose="020B0604030504040204" pitchFamily="34" charset="0"/>
              </a:rPr>
              <a:t>, к сожалению, сами по себе документы не могут предотвратить несчастных случаев.</a:t>
            </a:r>
          </a:p>
          <a:p>
            <a:pPr marL="36000" algn="ctr" defTabSz="928688">
              <a:spcBef>
                <a:spcPts val="0"/>
              </a:spcBef>
              <a:defRPr/>
            </a:pPr>
            <a:endParaRPr lang="ru-RU" sz="2400" dirty="0">
              <a:solidFill>
                <a:schemeClr val="accent2"/>
              </a:solidFill>
              <a:latin typeface="Tahoma" pitchFamily="34" charset="0"/>
              <a:ea typeface="Tahoma" panose="020B0604030504040204" pitchFamily="34" charset="0"/>
              <a:cs typeface="Tahoma" panose="020B0604030504040204" pitchFamily="34" charset="0"/>
            </a:endParaRPr>
          </a:p>
          <a:p>
            <a:pPr marL="36000" indent="0" algn="ctr" defTabSz="928688">
              <a:spcBef>
                <a:spcPts val="0"/>
              </a:spcBef>
              <a:buNone/>
              <a:defRPr/>
            </a:pPr>
            <a:r>
              <a:rPr lang="ru-RU" sz="2400" dirty="0">
                <a:solidFill>
                  <a:srgbClr val="FF0000"/>
                </a:solidFill>
                <a:effectLst>
                  <a:outerShdw blurRad="38100" dist="38100" dir="2700000" algn="tl">
                    <a:srgbClr val="C0C0C0"/>
                  </a:outerShdw>
                </a:effectLst>
                <a:latin typeface="Tahoma" pitchFamily="34" charset="0"/>
                <a:ea typeface="Tahoma" panose="020B0604030504040204" pitchFamily="34" charset="0"/>
                <a:cs typeface="Tahoma" panose="020B0604030504040204" pitchFamily="34" charset="0"/>
              </a:rPr>
              <a:t>Предотвратить их могут только действия людей!!!</a:t>
            </a:r>
            <a:endParaRPr lang="en-US" sz="2400" dirty="0">
              <a:solidFill>
                <a:srgbClr val="FF0000"/>
              </a:solidFill>
              <a:effectLst>
                <a:outerShdw blurRad="38100" dist="38100" dir="2700000" algn="tl">
                  <a:srgbClr val="C0C0C0"/>
                </a:outerShdw>
              </a:effectLst>
              <a:latin typeface="Tahoma" pitchFamily="34" charset="0"/>
              <a:ea typeface="Tahoma" panose="020B0604030504040204" pitchFamily="34" charset="0"/>
              <a:cs typeface="Tahoma" panose="020B0604030504040204" pitchFamily="34" charset="0"/>
            </a:endParaRPr>
          </a:p>
          <a:p>
            <a:pPr marL="0" indent="0" algn="ctr">
              <a:buNone/>
            </a:pPr>
            <a:r>
              <a:rPr lang="ru-RU" sz="2400" dirty="0" smtClean="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Будьте </a:t>
            </a:r>
            <a:r>
              <a:rPr lang="ru-RU"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внимательны, </a:t>
            </a:r>
          </a:p>
          <a:p>
            <a:pPr marL="0" indent="0" algn="ctr">
              <a:buNone/>
            </a:pPr>
            <a:r>
              <a:rPr lang="ru-RU" sz="2400" dirty="0">
                <a:solidFill>
                  <a:schemeClr val="accent2">
                    <a:lumMod val="75000"/>
                  </a:schemeClr>
                </a:solidFill>
                <a:latin typeface="Tahoma" panose="020B0604030504040204" pitchFamily="34" charset="0"/>
                <a:ea typeface="Tahoma" panose="020B0604030504040204" pitchFamily="34" charset="0"/>
                <a:cs typeface="Tahoma" panose="020B0604030504040204" pitchFamily="34" charset="0"/>
              </a:rPr>
              <a:t>соблюдайте основные требования безопасности труда</a:t>
            </a:r>
          </a:p>
          <a:p>
            <a:pPr marL="0" indent="0" algn="ctr">
              <a:buNone/>
            </a:pPr>
            <a:r>
              <a:rPr lang="ru-RU" sz="2400" dirty="0" smtClean="0">
                <a:solidFill>
                  <a:srgbClr val="FF0000"/>
                </a:solidFill>
                <a:effectLst>
                  <a:outerShdw blurRad="38100" dist="38100" dir="2700000" algn="tl">
                    <a:srgbClr val="C0C0C0"/>
                  </a:outerShdw>
                </a:effectLst>
                <a:latin typeface="Tahoma" pitchFamily="34" charset="0"/>
                <a:ea typeface="Tahoma" panose="020B0604030504040204" pitchFamily="34" charset="0"/>
                <a:cs typeface="Tahoma" panose="020B0604030504040204" pitchFamily="34" charset="0"/>
              </a:rPr>
              <a:t>СОХРАННОСТЬ  </a:t>
            </a:r>
            <a:r>
              <a:rPr lang="ru-RU" sz="2400" dirty="0">
                <a:solidFill>
                  <a:srgbClr val="FF0000"/>
                </a:solidFill>
                <a:effectLst>
                  <a:outerShdw blurRad="38100" dist="38100" dir="2700000" algn="tl">
                    <a:srgbClr val="C0C0C0"/>
                  </a:outerShdw>
                </a:effectLst>
                <a:latin typeface="Tahoma" pitchFamily="34" charset="0"/>
                <a:ea typeface="Tahoma" panose="020B0604030504040204" pitchFamily="34" charset="0"/>
                <a:cs typeface="Tahoma" panose="020B0604030504040204" pitchFamily="34" charset="0"/>
              </a:rPr>
              <a:t>ВАШЕГО  ЗДОРОВЬЯ  В ВАШИХ РУКАХ!</a:t>
            </a:r>
          </a:p>
          <a:p>
            <a:pPr marL="0" indent="0" algn="ctr">
              <a:buNone/>
            </a:pPr>
            <a:endParaRPr lang="ru-RU" sz="1600" dirty="0">
              <a:solidFill>
                <a:srgbClr val="FF0000"/>
              </a:solidFill>
              <a:effectLst>
                <a:outerShdw blurRad="38100" dist="38100" dir="2700000" algn="tl">
                  <a:srgbClr val="C0C0C0"/>
                </a:outerShdw>
              </a:effectLst>
              <a:latin typeface="Tahoma" pitchFamily="34" charset="0"/>
              <a:cs typeface="Tahoma" pitchFamily="34" charset="0"/>
            </a:endParaRPr>
          </a:p>
          <a:p>
            <a:pPr marL="0" indent="0" algn="ctr">
              <a:buNone/>
            </a:pPr>
            <a:endParaRPr lang="ru-RU" sz="1600" dirty="0">
              <a:solidFill>
                <a:srgbClr val="FF0000"/>
              </a:solidFill>
              <a:effectLst>
                <a:outerShdw blurRad="38100" dist="38100" dir="2700000" algn="tl">
                  <a:srgbClr val="C0C0C0"/>
                </a:outerShdw>
              </a:effectLst>
              <a:latin typeface="Tahoma" pitchFamily="34" charset="0"/>
              <a:cs typeface="Tahoma" pitchFamily="34" charset="0"/>
            </a:endParaRPr>
          </a:p>
          <a:p>
            <a:pPr marL="0" indent="0" algn="ctr">
              <a:buNone/>
            </a:pPr>
            <a:endParaRPr lang="ru-RU" sz="1600" dirty="0">
              <a:solidFill>
                <a:srgbClr val="FF0000"/>
              </a:solidFill>
              <a:effectLst>
                <a:outerShdw blurRad="38100" dist="38100" dir="2700000" algn="tl">
                  <a:srgbClr val="C0C0C0"/>
                </a:outerShdw>
              </a:effectLst>
              <a:latin typeface="Tahoma" pitchFamily="34" charset="0"/>
              <a:cs typeface="Tahoma" pitchFamily="34" charset="0"/>
            </a:endParaRPr>
          </a:p>
          <a:p>
            <a:pPr marL="0" indent="0" algn="ctr">
              <a:buNone/>
            </a:pPr>
            <a:endParaRPr lang="en-US" sz="2000" dirty="0" smtClean="0">
              <a:solidFill>
                <a:schemeClr val="accent2">
                  <a:lumMod val="75000"/>
                </a:schemeClr>
              </a:solidFill>
              <a:latin typeface="Tahoma" pitchFamily="34" charset="0"/>
              <a:cs typeface="Tahoma" pitchFamily="34" charset="0"/>
              <a:sym typeface="Arial Bold"/>
            </a:endParaRPr>
          </a:p>
          <a:p>
            <a:pPr marL="0" indent="0" algn="ctr">
              <a:buNone/>
            </a:pPr>
            <a:endParaRPr lang="en-US" sz="2000" dirty="0">
              <a:solidFill>
                <a:schemeClr val="accent2">
                  <a:lumMod val="75000"/>
                </a:schemeClr>
              </a:solidFill>
              <a:latin typeface="Tahoma" pitchFamily="34" charset="0"/>
              <a:cs typeface="Tahoma" pitchFamily="34" charset="0"/>
              <a:sym typeface="Arial Bold"/>
            </a:endParaRPr>
          </a:p>
          <a:p>
            <a:pPr marL="0" indent="0" algn="ctr">
              <a:buNone/>
            </a:pPr>
            <a:r>
              <a:rPr lang="ru-RU" sz="2000" dirty="0" smtClean="0">
                <a:solidFill>
                  <a:schemeClr val="accent2">
                    <a:lumMod val="75000"/>
                  </a:schemeClr>
                </a:solidFill>
                <a:latin typeface="Tahoma" pitchFamily="34" charset="0"/>
                <a:cs typeface="Tahoma" pitchFamily="34" charset="0"/>
                <a:sym typeface="Arial Bold"/>
              </a:rPr>
              <a:t>Спасибо </a:t>
            </a:r>
            <a:r>
              <a:rPr lang="ru-RU" sz="2000" dirty="0">
                <a:solidFill>
                  <a:schemeClr val="accent2">
                    <a:lumMod val="75000"/>
                  </a:schemeClr>
                </a:solidFill>
                <a:latin typeface="Tahoma" pitchFamily="34" charset="0"/>
                <a:cs typeface="Tahoma" pitchFamily="34" charset="0"/>
                <a:sym typeface="Arial Bold"/>
              </a:rPr>
              <a:t>за внимание !</a:t>
            </a:r>
            <a:endParaRPr lang="ru-RU" sz="2000" dirty="0">
              <a:solidFill>
                <a:schemeClr val="accent2">
                  <a:lumMod val="75000"/>
                </a:schemeClr>
              </a:solidFill>
              <a:effectLst>
                <a:outerShdw blurRad="38100" dist="38100" dir="2700000" algn="tl">
                  <a:srgbClr val="C0C0C0"/>
                </a:outerShdw>
              </a:effectLst>
              <a:latin typeface="Tahoma" pitchFamily="34" charset="0"/>
              <a:cs typeface="Tahoma" pitchFamily="34" charset="0"/>
            </a:endParaRPr>
          </a:p>
          <a:p>
            <a:pPr marL="36000">
              <a:spcBef>
                <a:spcPts val="0"/>
              </a:spcBef>
            </a:pP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0280" y="4365104"/>
            <a:ext cx="2103437"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Номер слайда 1"/>
          <p:cNvSpPr txBox="1">
            <a:spLocks/>
          </p:cNvSpPr>
          <p:nvPr/>
        </p:nvSpPr>
        <p:spPr bwMode="auto">
          <a:xfrm>
            <a:off x="6831013" y="245042"/>
            <a:ext cx="2133600" cy="476250"/>
          </a:xfrm>
          <a:prstGeom prst="rect">
            <a:avLst/>
          </a:prstGeom>
          <a:noFill/>
          <a:ln w="9525">
            <a:noFill/>
            <a:miter lim="800000"/>
            <a:headEnd/>
            <a:tailEnd/>
          </a:ln>
        </p:spPr>
        <p:txBody>
          <a:bodyPr lIns="91434" tIns="45717" rIns="91434" bIns="45717" anchor="ctr"/>
          <a:lstStyle/>
          <a:p>
            <a:pPr algn="r" fontAlgn="base">
              <a:spcBef>
                <a:spcPct val="0"/>
              </a:spcBef>
              <a:spcAft>
                <a:spcPct val="0"/>
              </a:spcAft>
            </a:pPr>
            <a:r>
              <a:rPr lang="ru-RU" dirty="0" smtClean="0">
                <a:solidFill>
                  <a:srgbClr val="6F91C2"/>
                </a:solidFill>
                <a:cs typeface="Arial" charset="0"/>
              </a:rPr>
              <a:t>47</a:t>
            </a:r>
            <a:endParaRPr lang="en-US" dirty="0">
              <a:solidFill>
                <a:srgbClr val="6F91C2"/>
              </a:solidFill>
              <a:cs typeface="Arial" charset="0"/>
            </a:endParaRPr>
          </a:p>
        </p:txBody>
      </p:sp>
    </p:spTree>
    <p:extLst>
      <p:ext uri="{BB962C8B-B14F-4D97-AF65-F5344CB8AC3E}">
        <p14:creationId xmlns:p14="http://schemas.microsoft.com/office/powerpoint/2010/main" val="3424554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3" y="260648"/>
            <a:ext cx="8820025" cy="360040"/>
          </a:xfrm>
        </p:spPr>
        <p:txBody>
          <a:bodyPr/>
          <a:lstStyle/>
          <a:p>
            <a:pPr>
              <a:lnSpc>
                <a:spcPct val="100000"/>
              </a:lnSpc>
            </a:pPr>
            <a:r>
              <a:rPr lang="ru-RU" sz="2200" b="1" dirty="0" smtClean="0"/>
              <a:t>Сущность и назначение подготовки по ОТ у работодателя</a:t>
            </a:r>
            <a:endParaRPr lang="ru-RU" sz="2200" dirty="0"/>
          </a:p>
        </p:txBody>
      </p:sp>
      <p:sp>
        <p:nvSpPr>
          <p:cNvPr id="3" name="Объект 2"/>
          <p:cNvSpPr>
            <a:spLocks noGrp="1"/>
          </p:cNvSpPr>
          <p:nvPr>
            <p:ph idx="1"/>
          </p:nvPr>
        </p:nvSpPr>
        <p:spPr>
          <a:xfrm>
            <a:off x="296863" y="908720"/>
            <a:ext cx="8675014" cy="3096344"/>
          </a:xfrm>
        </p:spPr>
        <p:txBody>
          <a:bodyPr>
            <a:normAutofit lnSpcReduction="10000"/>
          </a:bodyPr>
          <a:lstStyle/>
          <a:p>
            <a:pPr marL="0" indent="0" algn="ctr" hangingPunct="0">
              <a:buNone/>
            </a:pPr>
            <a:r>
              <a:rPr lang="ru-RU" sz="1800" b="1" dirty="0" smtClean="0">
                <a:solidFill>
                  <a:srgbClr val="C00000"/>
                </a:solidFill>
                <a:cs typeface="Times New Roman" pitchFamily="18" charset="0"/>
              </a:rPr>
              <a:t>Работодатель </a:t>
            </a:r>
            <a:r>
              <a:rPr lang="ru-RU" sz="1800" b="1" dirty="0">
                <a:solidFill>
                  <a:srgbClr val="C00000"/>
                </a:solidFill>
                <a:cs typeface="Times New Roman" pitchFamily="18" charset="0"/>
              </a:rPr>
              <a:t>во всех подразделениях должен </a:t>
            </a:r>
            <a:r>
              <a:rPr lang="ru-RU" sz="1800" b="1" dirty="0" smtClean="0">
                <a:solidFill>
                  <a:srgbClr val="C00000"/>
                </a:solidFill>
                <a:cs typeface="Times New Roman" pitchFamily="18" charset="0"/>
              </a:rPr>
              <a:t>обеспечить:</a:t>
            </a:r>
          </a:p>
          <a:p>
            <a:pPr marL="0" indent="0" algn="ctr" hangingPunct="0">
              <a:buNone/>
            </a:pPr>
            <a:endParaRPr lang="ru-RU" sz="800" b="1" dirty="0" smtClean="0">
              <a:solidFill>
                <a:srgbClr val="0070C0"/>
              </a:solidFill>
              <a:cs typeface="Times New Roman" pitchFamily="18" charset="0"/>
            </a:endParaRPr>
          </a:p>
          <a:p>
            <a:pPr marL="269875" indent="-269875" hangingPunct="0">
              <a:spcBef>
                <a:spcPts val="0"/>
              </a:spcBef>
              <a:spcAft>
                <a:spcPts val="600"/>
              </a:spcAft>
              <a:buClr>
                <a:srgbClr val="FF0000"/>
              </a:buClr>
              <a:buFont typeface="Wingdings" pitchFamily="2" charset="2"/>
              <a:buChar char="ü"/>
            </a:pPr>
            <a:r>
              <a:rPr lang="ru-RU" sz="1600" dirty="0" smtClean="0">
                <a:solidFill>
                  <a:srgbClr val="002060"/>
                </a:solidFill>
                <a:cs typeface="Times New Roman" pitchFamily="18" charset="0"/>
              </a:rPr>
              <a:t>обучение безопасным </a:t>
            </a:r>
            <a:r>
              <a:rPr lang="ru-RU" sz="1600" dirty="0">
                <a:solidFill>
                  <a:srgbClr val="002060"/>
                </a:solidFill>
                <a:cs typeface="Times New Roman" pitchFamily="18" charset="0"/>
              </a:rPr>
              <a:t>методам и приемам выполнения работ; </a:t>
            </a:r>
            <a:endParaRPr lang="ru-RU" sz="1600" dirty="0" smtClean="0">
              <a:solidFill>
                <a:srgbClr val="FF0000"/>
              </a:solidFill>
              <a:cs typeface="Times New Roman" pitchFamily="18" charset="0"/>
            </a:endParaRPr>
          </a:p>
          <a:p>
            <a:pPr marL="269875" indent="-269875" hangingPunct="0">
              <a:spcBef>
                <a:spcPts val="0"/>
              </a:spcBef>
              <a:spcAft>
                <a:spcPts val="600"/>
              </a:spcAft>
              <a:buClr>
                <a:srgbClr val="FF0000"/>
              </a:buClr>
              <a:buFont typeface="Wingdings" pitchFamily="2" charset="2"/>
              <a:buChar char="ü"/>
            </a:pPr>
            <a:r>
              <a:rPr lang="ru-RU" sz="1600" dirty="0" smtClean="0">
                <a:solidFill>
                  <a:srgbClr val="002060"/>
                </a:solidFill>
                <a:cs typeface="Times New Roman" pitchFamily="18" charset="0"/>
              </a:rPr>
              <a:t>обучение </a:t>
            </a:r>
            <a:r>
              <a:rPr lang="ru-RU" sz="1600" dirty="0">
                <a:solidFill>
                  <a:srgbClr val="002060"/>
                </a:solidFill>
                <a:cs typeface="Times New Roman" pitchFamily="18" charset="0"/>
              </a:rPr>
              <a:t>требованиям охраны труда и проверку знаний по охране труда; </a:t>
            </a:r>
            <a:endParaRPr lang="ru-RU" sz="1600" dirty="0" smtClean="0">
              <a:solidFill>
                <a:srgbClr val="002060"/>
              </a:solidFill>
              <a:cs typeface="Times New Roman" pitchFamily="18" charset="0"/>
            </a:endParaRPr>
          </a:p>
          <a:p>
            <a:pPr marL="269875" indent="-269875" hangingPunct="0">
              <a:spcBef>
                <a:spcPts val="0"/>
              </a:spcBef>
              <a:spcAft>
                <a:spcPts val="600"/>
              </a:spcAft>
              <a:buClr>
                <a:srgbClr val="FF0000"/>
              </a:buClr>
              <a:buFont typeface="Wingdings" pitchFamily="2" charset="2"/>
              <a:buChar char="ü"/>
            </a:pPr>
            <a:r>
              <a:rPr lang="ru-RU" sz="1600" dirty="0" smtClean="0">
                <a:solidFill>
                  <a:srgbClr val="002060"/>
                </a:solidFill>
                <a:cs typeface="Times New Roman" pitchFamily="18" charset="0"/>
              </a:rPr>
              <a:t>обучение</a:t>
            </a:r>
            <a:r>
              <a:rPr lang="ru-RU" sz="1600" dirty="0">
                <a:solidFill>
                  <a:srgbClr val="002060"/>
                </a:solidFill>
                <a:cs typeface="Times New Roman" pitchFamily="18" charset="0"/>
              </a:rPr>
              <a:t>, аттестацию и проверку знаний по промышленной безопасности работников, эксплуатирующих опасные производственные </a:t>
            </a:r>
            <a:r>
              <a:rPr lang="ru-RU" sz="1600" dirty="0" smtClean="0">
                <a:solidFill>
                  <a:srgbClr val="002060"/>
                </a:solidFill>
                <a:cs typeface="Times New Roman" pitchFamily="18" charset="0"/>
              </a:rPr>
              <a:t>объекты</a:t>
            </a:r>
            <a:r>
              <a:rPr lang="ru-RU" sz="1600" dirty="0">
                <a:solidFill>
                  <a:srgbClr val="002060"/>
                </a:solidFill>
                <a:cs typeface="Times New Roman" pitchFamily="18" charset="0"/>
              </a:rPr>
              <a:t>;</a:t>
            </a:r>
            <a:endParaRPr lang="ru-RU" sz="1600" dirty="0" smtClean="0">
              <a:solidFill>
                <a:srgbClr val="002060"/>
              </a:solidFill>
              <a:cs typeface="Times New Roman" pitchFamily="18" charset="0"/>
            </a:endParaRPr>
          </a:p>
          <a:p>
            <a:pPr marL="269875" indent="-269875" hangingPunct="0">
              <a:spcBef>
                <a:spcPts val="0"/>
              </a:spcBef>
              <a:spcAft>
                <a:spcPts val="600"/>
              </a:spcAft>
              <a:buClr>
                <a:srgbClr val="FF0000"/>
              </a:buClr>
              <a:buFont typeface="Wingdings" pitchFamily="2" charset="2"/>
              <a:buChar char="ü"/>
            </a:pPr>
            <a:r>
              <a:rPr lang="ru-RU" sz="1600" dirty="0">
                <a:solidFill>
                  <a:srgbClr val="002060"/>
                </a:solidFill>
                <a:cs typeface="Times New Roman" pitchFamily="18" charset="0"/>
              </a:rPr>
              <a:t>инструктаж по выполнению требований промышленной безопасности и охраны труда; </a:t>
            </a:r>
          </a:p>
          <a:p>
            <a:pPr marL="269875" indent="-269875" hangingPunct="0">
              <a:spcBef>
                <a:spcPts val="0"/>
              </a:spcBef>
              <a:spcAft>
                <a:spcPts val="600"/>
              </a:spcAft>
              <a:buClr>
                <a:srgbClr val="FF0000"/>
              </a:buClr>
              <a:buFont typeface="Wingdings" pitchFamily="2" charset="2"/>
              <a:buChar char="ü"/>
            </a:pPr>
            <a:r>
              <a:rPr lang="ru-RU" sz="1600" dirty="0" smtClean="0">
                <a:solidFill>
                  <a:srgbClr val="002060"/>
                </a:solidFill>
                <a:cs typeface="Times New Roman" pitchFamily="18" charset="0"/>
              </a:rPr>
              <a:t>стажировку </a:t>
            </a:r>
            <a:r>
              <a:rPr lang="ru-RU" sz="1600" dirty="0">
                <a:solidFill>
                  <a:srgbClr val="002060"/>
                </a:solidFill>
                <a:cs typeface="Times New Roman" pitchFamily="18" charset="0"/>
              </a:rPr>
              <a:t>на рабочих местах; </a:t>
            </a:r>
            <a:endParaRPr lang="ru-RU" sz="1600" dirty="0" smtClean="0">
              <a:solidFill>
                <a:srgbClr val="002060"/>
              </a:solidFill>
              <a:cs typeface="Times New Roman" pitchFamily="18" charset="0"/>
            </a:endParaRPr>
          </a:p>
          <a:p>
            <a:pPr marL="269875" indent="-269875" hangingPunct="0">
              <a:spcBef>
                <a:spcPts val="0"/>
              </a:spcBef>
              <a:spcAft>
                <a:spcPts val="600"/>
              </a:spcAft>
              <a:buClr>
                <a:srgbClr val="FF0000"/>
              </a:buClr>
              <a:buFont typeface="Wingdings" pitchFamily="2" charset="2"/>
              <a:buChar char="ü"/>
            </a:pPr>
            <a:r>
              <a:rPr lang="ru-RU" sz="1600" dirty="0" smtClean="0">
                <a:solidFill>
                  <a:srgbClr val="002060"/>
                </a:solidFill>
                <a:cs typeface="Times New Roman" pitchFamily="18" charset="0"/>
              </a:rPr>
              <a:t>недопущение </a:t>
            </a:r>
            <a:r>
              <a:rPr lang="ru-RU" sz="1600" dirty="0">
                <a:solidFill>
                  <a:srgbClr val="002060"/>
                </a:solidFill>
                <a:cs typeface="Times New Roman" pitchFamily="18" charset="0"/>
              </a:rPr>
              <a:t>к работе лиц, не прошедших в установленном порядке обучение, инструктаж, стажировку и проверку знаний требований охраны труда и промышленной безопасности</a:t>
            </a:r>
            <a:r>
              <a:rPr lang="ru-RU" sz="1600" dirty="0" smtClean="0">
                <a:solidFill>
                  <a:srgbClr val="002060"/>
                </a:solidFill>
                <a:cs typeface="Times New Roman" pitchFamily="18" charset="0"/>
              </a:rPr>
              <a:t>.</a:t>
            </a:r>
            <a:endParaRPr lang="ru-RU" sz="1600" dirty="0">
              <a:solidFill>
                <a:srgbClr val="002060"/>
              </a:solidFill>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4</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4" name="Прямоугольник 3"/>
          <p:cNvSpPr/>
          <p:nvPr/>
        </p:nvSpPr>
        <p:spPr>
          <a:xfrm>
            <a:off x="467544" y="5157192"/>
            <a:ext cx="8280920" cy="1477328"/>
          </a:xfrm>
          <a:prstGeom prst="rect">
            <a:avLst/>
          </a:prstGeom>
        </p:spPr>
        <p:txBody>
          <a:bodyPr wrap="square">
            <a:spAutoFit/>
          </a:bodyPr>
          <a:lstStyle/>
          <a:p>
            <a:pPr indent="457200" algn="just" fontAlgn="base">
              <a:spcBef>
                <a:spcPct val="0"/>
              </a:spcBef>
              <a:spcAft>
                <a:spcPct val="0"/>
              </a:spcAft>
            </a:pPr>
            <a:r>
              <a:rPr lang="ru-RU" sz="1500" i="1" dirty="0">
                <a:solidFill>
                  <a:srgbClr val="002060"/>
                </a:solidFill>
                <a:cs typeface="Arial" charset="0"/>
              </a:rPr>
              <a:t>Мировой и российский опыт свидетельствуют, что </a:t>
            </a:r>
            <a:r>
              <a:rPr lang="ru-RU" sz="1500" i="1" dirty="0">
                <a:solidFill>
                  <a:srgbClr val="0070C0"/>
                </a:solidFill>
                <a:cs typeface="Arial" charset="0"/>
              </a:rPr>
              <a:t>обучение работников требованиям охраны труда существенно снижает производственный травматизм и профессиональную заболеваемость</a:t>
            </a:r>
            <a:r>
              <a:rPr lang="ru-RU" sz="1500" i="1" dirty="0">
                <a:solidFill>
                  <a:srgbClr val="002060"/>
                </a:solidFill>
                <a:cs typeface="Arial" charset="0"/>
              </a:rPr>
              <a:t>. Поэтому одним из важнейших элементов профилактики производственного травматизма и профессиональной заболеваемости является непрерывное многоуровневое целенаправленное повышения уровня профессиональной грамотности и компетентности персонала по охране труда.</a:t>
            </a:r>
          </a:p>
        </p:txBody>
      </p:sp>
      <p:sp>
        <p:nvSpPr>
          <p:cNvPr id="8" name="Прямоугольник 7"/>
          <p:cNvSpPr/>
          <p:nvPr/>
        </p:nvSpPr>
        <p:spPr>
          <a:xfrm>
            <a:off x="280986" y="3962211"/>
            <a:ext cx="8467478" cy="1200329"/>
          </a:xfrm>
          <a:prstGeom prst="rect">
            <a:avLst/>
          </a:prstGeom>
        </p:spPr>
        <p:txBody>
          <a:bodyPr wrap="square">
            <a:spAutoFit/>
          </a:bodyPr>
          <a:lstStyle/>
          <a:p>
            <a:pPr indent="180975" algn="just" fontAlgn="base">
              <a:spcBef>
                <a:spcPct val="0"/>
              </a:spcBef>
              <a:spcAft>
                <a:spcPct val="0"/>
              </a:spcAft>
            </a:pPr>
            <a:r>
              <a:rPr lang="ru-RU" i="1" dirty="0" smtClean="0">
                <a:solidFill>
                  <a:srgbClr val="C00000"/>
                </a:solidFill>
                <a:cs typeface="Arial" charset="0"/>
              </a:rPr>
              <a:t>Целесообразно утвердить Перечень должностей (профессий) к которым предъявляются повышенные требования, работники которых проходят подготовку по охране и безопасности труда, с указанием вида подготовки и ее периодичность, а также периодичность проверки знаний.</a:t>
            </a:r>
            <a:endParaRPr lang="ru-RU" i="1" dirty="0">
              <a:solidFill>
                <a:srgbClr val="C00000"/>
              </a:solidFill>
              <a:cs typeface="Arial" charset="0"/>
            </a:endParaRPr>
          </a:p>
        </p:txBody>
      </p:sp>
    </p:spTree>
    <p:extLst>
      <p:ext uri="{BB962C8B-B14F-4D97-AF65-F5344CB8AC3E}">
        <p14:creationId xmlns:p14="http://schemas.microsoft.com/office/powerpoint/2010/main" val="17317967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3" y="0"/>
            <a:ext cx="8892034" cy="980728"/>
          </a:xfrm>
        </p:spPr>
        <p:txBody>
          <a:bodyPr/>
          <a:lstStyle/>
          <a:p>
            <a:pPr>
              <a:lnSpc>
                <a:spcPct val="100000"/>
              </a:lnSpc>
            </a:pPr>
            <a:r>
              <a:rPr lang="ru-RU" sz="2700" b="1" dirty="0" smtClean="0">
                <a:solidFill>
                  <a:schemeClr val="tx2">
                    <a:lumMod val="60000"/>
                    <a:lumOff val="40000"/>
                  </a:schemeClr>
                </a:solidFill>
              </a:rPr>
              <a:t>Порядок обучения руководителей и специалистов</a:t>
            </a:r>
            <a:endParaRPr lang="ru-RU" sz="2700" dirty="0">
              <a:solidFill>
                <a:schemeClr val="tx2">
                  <a:lumMod val="60000"/>
                  <a:lumOff val="40000"/>
                </a:schemeClr>
              </a:solidFill>
            </a:endParaRPr>
          </a:p>
        </p:txBody>
      </p:sp>
      <p:sp>
        <p:nvSpPr>
          <p:cNvPr id="3" name="Объект 2"/>
          <p:cNvSpPr>
            <a:spLocks noGrp="1"/>
          </p:cNvSpPr>
          <p:nvPr>
            <p:ph idx="1"/>
          </p:nvPr>
        </p:nvSpPr>
        <p:spPr>
          <a:xfrm>
            <a:off x="251520" y="1124744"/>
            <a:ext cx="8389937" cy="1368152"/>
          </a:xfrm>
        </p:spPr>
        <p:txBody>
          <a:bodyPr/>
          <a:lstStyle/>
          <a:p>
            <a:pPr marL="0" indent="174625" algn="just" hangingPunct="0">
              <a:spcBef>
                <a:spcPts val="0"/>
              </a:spcBef>
              <a:buNone/>
            </a:pPr>
            <a:r>
              <a:rPr lang="ru-RU" sz="1800" b="1" dirty="0" smtClean="0">
                <a:solidFill>
                  <a:srgbClr val="C00000"/>
                </a:solidFill>
                <a:cs typeface="Times New Roman" pitchFamily="18" charset="0"/>
              </a:rPr>
              <a:t>В соответствии со ст. 225 Трудового кодекса РФ все работники, в том числе руководители организаций, а также работодатели – индивидуальные предприниматели обязаны проходить обучение по охране труда и проверку знаний требований охраны труда</a:t>
            </a:r>
            <a:endParaRPr lang="ru-RU" sz="2800" b="1" dirty="0" smtClean="0">
              <a:solidFill>
                <a:srgbClr val="C00000"/>
              </a:solidFill>
              <a:latin typeface="Times New Roman" pitchFamily="18" charset="0"/>
              <a:cs typeface="Times New Roman" pitchFamily="18" charset="0"/>
            </a:endParaRPr>
          </a:p>
          <a:p>
            <a:pPr marL="0" indent="0" hangingPunct="0">
              <a:buNone/>
            </a:pPr>
            <a:endParaRPr lang="ru-RU" sz="2400" b="1" dirty="0" smtClean="0">
              <a:solidFill>
                <a:srgbClr val="0070C0"/>
              </a:solidFill>
              <a:latin typeface="Times New Roman" pitchFamily="18" charset="0"/>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5</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60232" y="5390874"/>
            <a:ext cx="1809644" cy="13579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19871" y="5655806"/>
            <a:ext cx="2123313" cy="82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9552" y="5661248"/>
            <a:ext cx="1433950" cy="951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Прямоугольник 3"/>
          <p:cNvSpPr/>
          <p:nvPr/>
        </p:nvSpPr>
        <p:spPr>
          <a:xfrm>
            <a:off x="291070" y="2492896"/>
            <a:ext cx="8595617" cy="2939266"/>
          </a:xfrm>
          <a:prstGeom prst="rect">
            <a:avLst/>
          </a:prstGeom>
        </p:spPr>
        <p:txBody>
          <a:bodyPr wrap="square">
            <a:spAutoFit/>
          </a:bodyPr>
          <a:lstStyle/>
          <a:p>
            <a:pPr algn="ctr" fontAlgn="base">
              <a:spcBef>
                <a:spcPct val="0"/>
              </a:spcBef>
              <a:spcAft>
                <a:spcPct val="0"/>
              </a:spcAft>
            </a:pPr>
            <a:r>
              <a:rPr lang="ru-RU" sz="2000" b="1" dirty="0">
                <a:solidFill>
                  <a:srgbClr val="002060"/>
                </a:solidFill>
                <a:cs typeface="Arial" charset="0"/>
              </a:rPr>
              <a:t>Обучение и </a:t>
            </a:r>
            <a:r>
              <a:rPr lang="ru-RU" sz="2000" b="1" dirty="0" smtClean="0">
                <a:solidFill>
                  <a:srgbClr val="002060"/>
                </a:solidFill>
                <a:cs typeface="Arial" charset="0"/>
              </a:rPr>
              <a:t>проверка </a:t>
            </a:r>
            <a:r>
              <a:rPr lang="ru-RU" sz="2000" b="1" dirty="0">
                <a:solidFill>
                  <a:srgbClr val="002060"/>
                </a:solidFill>
                <a:cs typeface="Arial" charset="0"/>
              </a:rPr>
              <a:t>знаний по охране труда всех работников, включая руководителей, организации установлены:</a:t>
            </a:r>
          </a:p>
          <a:p>
            <a:pPr marL="180975" indent="-180975" fontAlgn="base">
              <a:lnSpc>
                <a:spcPct val="150000"/>
              </a:lnSpc>
              <a:spcBef>
                <a:spcPct val="0"/>
              </a:spcBef>
              <a:spcAft>
                <a:spcPct val="0"/>
              </a:spcAft>
            </a:pPr>
            <a:r>
              <a:rPr lang="ru-RU" dirty="0">
                <a:solidFill>
                  <a:srgbClr val="002060"/>
                </a:solidFill>
                <a:cs typeface="Arial" charset="0"/>
              </a:rPr>
              <a:t>- </a:t>
            </a:r>
            <a:r>
              <a:rPr lang="ru-RU" dirty="0" smtClean="0">
                <a:solidFill>
                  <a:srgbClr val="002060"/>
                </a:solidFill>
                <a:cs typeface="Arial" charset="0"/>
              </a:rPr>
              <a:t> Трудовым </a:t>
            </a:r>
            <a:r>
              <a:rPr lang="ru-RU" dirty="0">
                <a:solidFill>
                  <a:srgbClr val="002060"/>
                </a:solidFill>
                <a:cs typeface="Arial" charset="0"/>
              </a:rPr>
              <a:t>кодексом РФ;</a:t>
            </a:r>
          </a:p>
          <a:p>
            <a:pPr marL="180975" indent="-180975" fontAlgn="base">
              <a:spcBef>
                <a:spcPct val="0"/>
              </a:spcBef>
              <a:spcAft>
                <a:spcPct val="0"/>
              </a:spcAft>
            </a:pPr>
            <a:r>
              <a:rPr lang="ru-RU" dirty="0" smtClean="0">
                <a:solidFill>
                  <a:srgbClr val="002060"/>
                </a:solidFill>
                <a:cs typeface="Arial" charset="0"/>
              </a:rPr>
              <a:t>- </a:t>
            </a:r>
            <a:r>
              <a:rPr lang="en-US" dirty="0" smtClean="0">
                <a:solidFill>
                  <a:srgbClr val="002060"/>
                </a:solidFill>
                <a:cs typeface="Arial" charset="0"/>
              </a:rPr>
              <a:t> </a:t>
            </a:r>
            <a:r>
              <a:rPr lang="ru-RU" dirty="0" smtClean="0">
                <a:solidFill>
                  <a:srgbClr val="002060"/>
                </a:solidFill>
                <a:cs typeface="Arial" charset="0"/>
              </a:rPr>
              <a:t>Порядком обучения по охране труда и проверки знаний требований охраны труда работников организаций, утвержденным совместным постановлением Минтруда России и Минобразования России № 1/29 </a:t>
            </a:r>
            <a:br>
              <a:rPr lang="ru-RU" dirty="0" smtClean="0">
                <a:solidFill>
                  <a:srgbClr val="002060"/>
                </a:solidFill>
                <a:cs typeface="Arial" charset="0"/>
              </a:rPr>
            </a:br>
            <a:r>
              <a:rPr lang="ru-RU" dirty="0" smtClean="0">
                <a:solidFill>
                  <a:srgbClr val="002060"/>
                </a:solidFill>
                <a:cs typeface="Arial" charset="0"/>
              </a:rPr>
              <a:t>от 13 января 2003 г.</a:t>
            </a:r>
          </a:p>
          <a:p>
            <a:pPr indent="361950" fontAlgn="base">
              <a:spcBef>
                <a:spcPts val="1200"/>
              </a:spcBef>
              <a:spcAft>
                <a:spcPct val="0"/>
              </a:spcAft>
            </a:pPr>
            <a:r>
              <a:rPr lang="ru-RU" dirty="0" smtClean="0">
                <a:solidFill>
                  <a:srgbClr val="002060"/>
                </a:solidFill>
                <a:cs typeface="Arial" charset="0"/>
              </a:rPr>
              <a:t>С 01 </a:t>
            </a:r>
            <a:r>
              <a:rPr lang="ru-RU" dirty="0">
                <a:solidFill>
                  <a:srgbClr val="002060"/>
                </a:solidFill>
                <a:cs typeface="Arial" charset="0"/>
              </a:rPr>
              <a:t>марта 2017 года </a:t>
            </a:r>
            <a:r>
              <a:rPr lang="ru-RU" dirty="0" smtClean="0">
                <a:solidFill>
                  <a:srgbClr val="002060"/>
                </a:solidFill>
                <a:cs typeface="Arial" charset="0"/>
              </a:rPr>
              <a:t> </a:t>
            </a:r>
            <a:r>
              <a:rPr lang="ru-RU" dirty="0" smtClean="0">
                <a:solidFill>
                  <a:srgbClr val="002060"/>
                </a:solidFill>
                <a:cs typeface="Arial" charset="0"/>
              </a:rPr>
              <a:t>начал действовать ГОСТ </a:t>
            </a:r>
            <a:r>
              <a:rPr lang="ru-RU" dirty="0" smtClean="0">
                <a:solidFill>
                  <a:srgbClr val="002060"/>
                </a:solidFill>
                <a:cs typeface="Arial" charset="0"/>
              </a:rPr>
              <a:t>12.0.004-2015 </a:t>
            </a:r>
            <a:r>
              <a:rPr lang="ru-RU" dirty="0">
                <a:solidFill>
                  <a:srgbClr val="002060"/>
                </a:solidFill>
                <a:cs typeface="Arial" charset="0"/>
              </a:rPr>
              <a:t>«Организация обучения безопасности </a:t>
            </a:r>
            <a:r>
              <a:rPr lang="ru-RU" dirty="0" smtClean="0">
                <a:solidFill>
                  <a:srgbClr val="002060"/>
                </a:solidFill>
                <a:cs typeface="Arial" charset="0"/>
              </a:rPr>
              <a:t>труда».</a:t>
            </a:r>
            <a:endParaRPr lang="ru-RU" dirty="0">
              <a:solidFill>
                <a:srgbClr val="002060"/>
              </a:solidFill>
              <a:cs typeface="Arial" charset="0"/>
            </a:endParaRPr>
          </a:p>
        </p:txBody>
      </p:sp>
    </p:spTree>
    <p:extLst>
      <p:ext uri="{BB962C8B-B14F-4D97-AF65-F5344CB8AC3E}">
        <p14:creationId xmlns:p14="http://schemas.microsoft.com/office/powerpoint/2010/main" val="24309585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260648"/>
            <a:ext cx="8568952" cy="6192688"/>
          </a:xfrm>
        </p:spPr>
        <p:txBody>
          <a:bodyPr>
            <a:normAutofit fontScale="40000" lnSpcReduction="20000"/>
          </a:bodyPr>
          <a:lstStyle/>
          <a:p>
            <a:pPr marL="0" indent="0" algn="ctr">
              <a:buNone/>
            </a:pPr>
            <a:r>
              <a:rPr lang="ru-RU" sz="4000" b="1" dirty="0">
                <a:solidFill>
                  <a:schemeClr val="tx1"/>
                </a:solidFill>
              </a:rPr>
              <a:t>МИНИСТЕРСТВО ПРОМЫШЛЕННОСТИ И ТОРГОВЛИ </a:t>
            </a:r>
            <a:br>
              <a:rPr lang="ru-RU" sz="4000" b="1" dirty="0">
                <a:solidFill>
                  <a:schemeClr val="tx1"/>
                </a:solidFill>
              </a:rPr>
            </a:br>
            <a:r>
              <a:rPr lang="ru-RU" sz="4000" b="1" dirty="0">
                <a:solidFill>
                  <a:schemeClr val="tx1"/>
                </a:solidFill>
              </a:rPr>
              <a:t>РОССИЙСКОЙ ФЕДЕРАЦИИ</a:t>
            </a:r>
          </a:p>
          <a:p>
            <a:pPr marL="0" indent="0">
              <a:spcBef>
                <a:spcPts val="0"/>
              </a:spcBef>
              <a:buNone/>
            </a:pPr>
            <a:r>
              <a:rPr lang="ru-RU" sz="4000" b="1" dirty="0">
                <a:solidFill>
                  <a:schemeClr val="tx1"/>
                </a:solidFill>
              </a:rPr>
              <a:t> </a:t>
            </a:r>
          </a:p>
          <a:p>
            <a:pPr marL="0" indent="0" algn="ctr">
              <a:buNone/>
            </a:pPr>
            <a:r>
              <a:rPr lang="ru-RU" sz="4000" b="1" dirty="0">
                <a:solidFill>
                  <a:schemeClr val="tx1"/>
                </a:solidFill>
              </a:rPr>
              <a:t>ФЕДЕРАЛЬНОЕ АГЕНТСТВО ПО ТЕХНИЧЕСКОМУ </a:t>
            </a:r>
            <a:br>
              <a:rPr lang="ru-RU" sz="4000" b="1" dirty="0">
                <a:solidFill>
                  <a:schemeClr val="tx1"/>
                </a:solidFill>
              </a:rPr>
            </a:br>
            <a:r>
              <a:rPr lang="ru-RU" sz="4000" b="1" dirty="0">
                <a:solidFill>
                  <a:schemeClr val="tx1"/>
                </a:solidFill>
              </a:rPr>
              <a:t>РЕГУЛИРОВАНИЮ И МЕТРОЛОГИИ</a:t>
            </a:r>
          </a:p>
          <a:p>
            <a:pPr marL="0" indent="0">
              <a:spcBef>
                <a:spcPts val="0"/>
              </a:spcBef>
              <a:buNone/>
            </a:pPr>
            <a:r>
              <a:rPr lang="ru-RU" sz="4000" b="1" dirty="0">
                <a:solidFill>
                  <a:schemeClr val="tx1"/>
                </a:solidFill>
              </a:rPr>
              <a:t> </a:t>
            </a:r>
          </a:p>
          <a:p>
            <a:pPr marL="0" indent="0" algn="ctr">
              <a:buNone/>
            </a:pPr>
            <a:r>
              <a:rPr lang="ru-RU" sz="4000" b="1" dirty="0">
                <a:solidFill>
                  <a:schemeClr val="tx1"/>
                </a:solidFill>
              </a:rPr>
              <a:t>ПРИКАЗ</a:t>
            </a:r>
          </a:p>
          <a:p>
            <a:pPr marL="0" indent="0" algn="ctr">
              <a:buNone/>
            </a:pPr>
            <a:r>
              <a:rPr lang="ru-RU" sz="4000" b="1" dirty="0" smtClean="0">
                <a:solidFill>
                  <a:schemeClr val="tx1"/>
                </a:solidFill>
              </a:rPr>
              <a:t>от 9 июня 2016 г. N 600-ст</a:t>
            </a:r>
            <a:endParaRPr lang="ru-RU" sz="4000" b="1" dirty="0">
              <a:solidFill>
                <a:schemeClr val="tx1"/>
              </a:solidFill>
            </a:endParaRPr>
          </a:p>
          <a:p>
            <a:pPr marL="0" indent="0">
              <a:buNone/>
            </a:pPr>
            <a:r>
              <a:rPr lang="ru-RU" sz="4000" b="1" dirty="0">
                <a:solidFill>
                  <a:schemeClr val="tx1"/>
                </a:solidFill>
              </a:rPr>
              <a:t> </a:t>
            </a:r>
            <a:endParaRPr lang="ru-RU" sz="4000" dirty="0" smtClean="0">
              <a:solidFill>
                <a:schemeClr val="tx1"/>
              </a:solidFill>
              <a:latin typeface="Arial Bold"/>
            </a:endParaRPr>
          </a:p>
          <a:p>
            <a:pPr marL="0" indent="0">
              <a:buNone/>
            </a:pPr>
            <a:r>
              <a:rPr lang="ru-RU" sz="4000" dirty="0" smtClean="0">
                <a:solidFill>
                  <a:schemeClr val="tx1"/>
                </a:solidFill>
                <a:latin typeface="Arial Bold"/>
              </a:rPr>
              <a:t>О введении в действие межгосударственного стандарта</a:t>
            </a:r>
          </a:p>
          <a:p>
            <a:pPr marL="0" indent="0">
              <a:buNone/>
            </a:pPr>
            <a:r>
              <a:rPr lang="ru-RU" sz="4000" dirty="0">
                <a:solidFill>
                  <a:schemeClr val="tx1"/>
                </a:solidFill>
                <a:latin typeface="Arial Bold"/>
              </a:rPr>
              <a:t> </a:t>
            </a:r>
          </a:p>
          <a:p>
            <a:pPr marL="0" indent="271463">
              <a:lnSpc>
                <a:spcPct val="120000"/>
              </a:lnSpc>
              <a:spcBef>
                <a:spcPts val="0"/>
              </a:spcBef>
              <a:buNone/>
            </a:pPr>
            <a:r>
              <a:rPr lang="ru-RU" sz="4000" dirty="0">
                <a:solidFill>
                  <a:schemeClr val="tx1"/>
                </a:solidFill>
                <a:latin typeface="Arial Bold"/>
              </a:rPr>
              <a:t>В соответствии с протоколом Межгосударственного Совета по стандартизации, метрологии и сертификации от 10 декабря 2015 г. N 48-2015 приказываю:</a:t>
            </a:r>
          </a:p>
          <a:p>
            <a:pPr marL="0" indent="271463">
              <a:lnSpc>
                <a:spcPct val="120000"/>
              </a:lnSpc>
              <a:spcBef>
                <a:spcPts val="0"/>
              </a:spcBef>
              <a:buNone/>
            </a:pPr>
            <a:r>
              <a:rPr lang="ru-RU" sz="4000" dirty="0">
                <a:solidFill>
                  <a:schemeClr val="tx1"/>
                </a:solidFill>
                <a:latin typeface="Arial Bold"/>
              </a:rPr>
              <a:t>1. Ввести в действие с 1 марта 2017 г. </a:t>
            </a:r>
            <a:r>
              <a:rPr lang="ru-RU" sz="4000" b="1" dirty="0">
                <a:solidFill>
                  <a:srgbClr val="C00000"/>
                </a:solidFill>
                <a:latin typeface="Arial Bold"/>
              </a:rPr>
              <a:t>для добровольного применения</a:t>
            </a:r>
            <a:r>
              <a:rPr lang="ru-RU" sz="4000" dirty="0">
                <a:solidFill>
                  <a:srgbClr val="C00000"/>
                </a:solidFill>
                <a:latin typeface="Arial Bold"/>
              </a:rPr>
              <a:t> </a:t>
            </a:r>
            <a:r>
              <a:rPr lang="ru-RU" sz="4000" dirty="0">
                <a:solidFill>
                  <a:schemeClr val="tx1"/>
                </a:solidFill>
                <a:latin typeface="Arial Bold"/>
              </a:rPr>
              <a:t>в Российской Федерации в качестве </a:t>
            </a:r>
            <a:r>
              <a:rPr lang="ru-RU" sz="4000" b="1" dirty="0">
                <a:solidFill>
                  <a:srgbClr val="C00000"/>
                </a:solidFill>
                <a:latin typeface="Arial Bold"/>
              </a:rPr>
              <a:t>национального</a:t>
            </a:r>
            <a:r>
              <a:rPr lang="ru-RU" sz="4000" dirty="0">
                <a:solidFill>
                  <a:srgbClr val="C00000"/>
                </a:solidFill>
                <a:latin typeface="Arial Bold"/>
              </a:rPr>
              <a:t> </a:t>
            </a:r>
            <a:r>
              <a:rPr lang="ru-RU" sz="4000" b="1" dirty="0">
                <a:solidFill>
                  <a:srgbClr val="C00000"/>
                </a:solidFill>
                <a:latin typeface="Arial Bold"/>
              </a:rPr>
              <a:t>стандарта</a:t>
            </a:r>
            <a:r>
              <a:rPr lang="ru-RU" sz="4000" dirty="0">
                <a:solidFill>
                  <a:srgbClr val="C00000"/>
                </a:solidFill>
                <a:latin typeface="Arial Bold"/>
              </a:rPr>
              <a:t> </a:t>
            </a:r>
            <a:r>
              <a:rPr lang="ru-RU" sz="4000" dirty="0">
                <a:solidFill>
                  <a:schemeClr val="tx1"/>
                </a:solidFill>
                <a:latin typeface="Arial Bold"/>
              </a:rPr>
              <a:t>Российской Федерации ГОСТ 12.0.004-2015 "Система стандартов безопасности труда. Организация обучения безопасности труда. Общие положения", который принят </a:t>
            </a:r>
            <a:r>
              <a:rPr lang="ru-RU" sz="4000" b="1" dirty="0">
                <a:solidFill>
                  <a:srgbClr val="C00000"/>
                </a:solidFill>
                <a:latin typeface="Arial Bold"/>
              </a:rPr>
              <a:t>взамен</a:t>
            </a:r>
            <a:r>
              <a:rPr lang="ru-RU" sz="4000" dirty="0">
                <a:solidFill>
                  <a:srgbClr val="C00000"/>
                </a:solidFill>
                <a:latin typeface="Arial Bold"/>
              </a:rPr>
              <a:t> </a:t>
            </a:r>
            <a:r>
              <a:rPr lang="ru-RU" sz="4000" dirty="0">
                <a:solidFill>
                  <a:schemeClr val="tx1"/>
                </a:solidFill>
                <a:latin typeface="Arial Bold"/>
              </a:rPr>
              <a:t>ГОСТ 12.0.004-90.</a:t>
            </a:r>
          </a:p>
          <a:p>
            <a:pPr marL="0" indent="271463">
              <a:lnSpc>
                <a:spcPct val="120000"/>
              </a:lnSpc>
              <a:spcBef>
                <a:spcPts val="0"/>
              </a:spcBef>
              <a:buNone/>
            </a:pPr>
            <a:r>
              <a:rPr lang="ru-RU" sz="4000" dirty="0">
                <a:solidFill>
                  <a:schemeClr val="tx1"/>
                </a:solidFill>
                <a:latin typeface="Arial Bold"/>
              </a:rPr>
              <a:t>2. Отменить межгосударственный стандарт ГОСТ 12.0.004-90 с 1 марта 2017 г. в связи с принятием и введением в действие стандарта, указанного в пункте 1.</a:t>
            </a:r>
          </a:p>
          <a:p>
            <a:pPr marL="0" indent="271463">
              <a:lnSpc>
                <a:spcPct val="120000"/>
              </a:lnSpc>
              <a:spcBef>
                <a:spcPts val="0"/>
              </a:spcBef>
              <a:buNone/>
            </a:pPr>
            <a:r>
              <a:rPr lang="ru-RU" sz="4000" dirty="0">
                <a:solidFill>
                  <a:schemeClr val="tx1"/>
                </a:solidFill>
                <a:latin typeface="Arial Bold"/>
              </a:rPr>
              <a:t>3. Закрепить принятый стандарт за Управлением технического регулирования и стандартизации.</a:t>
            </a:r>
          </a:p>
          <a:p>
            <a:pPr marL="0" indent="0" algn="r">
              <a:buNone/>
            </a:pPr>
            <a:r>
              <a:rPr lang="ru-RU" sz="4000" dirty="0">
                <a:solidFill>
                  <a:schemeClr val="tx1"/>
                </a:solidFill>
                <a:latin typeface="Arial Bold"/>
              </a:rPr>
              <a:t> </a:t>
            </a:r>
            <a:r>
              <a:rPr lang="ru-RU" sz="4000" dirty="0" smtClean="0">
                <a:solidFill>
                  <a:schemeClr val="tx1"/>
                </a:solidFill>
                <a:latin typeface="Arial Bold"/>
              </a:rPr>
              <a:t>Руководитель </a:t>
            </a:r>
            <a:r>
              <a:rPr lang="ru-RU" sz="4000" dirty="0">
                <a:solidFill>
                  <a:schemeClr val="tx1"/>
                </a:solidFill>
                <a:latin typeface="Arial Bold"/>
              </a:rPr>
              <a:t>Федерального агентства</a:t>
            </a:r>
          </a:p>
          <a:p>
            <a:pPr marL="0" indent="0" algn="r">
              <a:buNone/>
            </a:pPr>
            <a:r>
              <a:rPr lang="ru-RU" sz="4000" dirty="0" smtClean="0">
                <a:solidFill>
                  <a:schemeClr val="tx1"/>
                </a:solidFill>
                <a:latin typeface="Arial Bold"/>
              </a:rPr>
              <a:t>А.В. АБРАМОВ</a:t>
            </a:r>
          </a:p>
          <a:p>
            <a:pPr marL="0" indent="0">
              <a:buNone/>
              <a:tabLst>
                <a:tab pos="6096000" algn="l"/>
              </a:tabLst>
            </a:pPr>
            <a:r>
              <a:rPr lang="ru-RU" sz="5000" dirty="0" smtClean="0">
                <a:solidFill>
                  <a:srgbClr val="C00000"/>
                </a:solidFill>
                <a:latin typeface="Arial Bold"/>
              </a:rPr>
              <a:t>В Минюсте РФ данный приказ не зарегистрирован, </a:t>
            </a:r>
          </a:p>
          <a:p>
            <a:pPr marL="0" indent="1438275">
              <a:buNone/>
            </a:pPr>
            <a:r>
              <a:rPr lang="ru-RU" sz="5000" dirty="0">
                <a:solidFill>
                  <a:srgbClr val="C00000"/>
                </a:solidFill>
                <a:latin typeface="Arial Bold"/>
              </a:rPr>
              <a:t>т.е. </a:t>
            </a:r>
            <a:r>
              <a:rPr lang="ru-RU" sz="6000" b="1" dirty="0">
                <a:solidFill>
                  <a:srgbClr val="C00000"/>
                </a:solidFill>
                <a:latin typeface="Arial Bold"/>
              </a:rPr>
              <a:t>НПА не </a:t>
            </a:r>
            <a:r>
              <a:rPr lang="ru-RU" sz="6000" b="1" dirty="0" smtClean="0">
                <a:solidFill>
                  <a:srgbClr val="C00000"/>
                </a:solidFill>
                <a:latin typeface="Arial Bold"/>
              </a:rPr>
              <a:t>является</a:t>
            </a:r>
            <a:r>
              <a:rPr lang="ru-RU" sz="6000" b="1" dirty="0">
                <a:solidFill>
                  <a:srgbClr val="C00000"/>
                </a:solidFill>
                <a:latin typeface="Arial Bold"/>
              </a:rPr>
              <a:t>!</a:t>
            </a:r>
          </a:p>
        </p:txBody>
      </p:sp>
      <p:sp>
        <p:nvSpPr>
          <p:cNvPr id="5" name="Номер слайда 4"/>
          <p:cNvSpPr>
            <a:spLocks noGrp="1"/>
          </p:cNvSpPr>
          <p:nvPr>
            <p:ph type="sldNum" sz="quarter" idx="12"/>
          </p:nvPr>
        </p:nvSpPr>
        <p:spPr/>
        <p:txBody>
          <a:bodyPr/>
          <a:lstStyle/>
          <a:p>
            <a:fld id="{050CC885-0303-4778-AA17-AAFB07F03C69}" type="slidenum">
              <a:rPr lang="ru-RU" smtClean="0"/>
              <a:pPr/>
              <a:t>6</a:t>
            </a:fld>
            <a:endParaRPr lang="ru-RU" sz="1100" dirty="0"/>
          </a:p>
        </p:txBody>
      </p:sp>
    </p:spTree>
    <p:extLst>
      <p:ext uri="{BB962C8B-B14F-4D97-AF65-F5344CB8AC3E}">
        <p14:creationId xmlns:p14="http://schemas.microsoft.com/office/powerpoint/2010/main" val="41862673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784976" cy="576064"/>
          </a:xfrm>
        </p:spPr>
        <p:txBody>
          <a:bodyPr/>
          <a:lstStyle/>
          <a:p>
            <a:pPr>
              <a:lnSpc>
                <a:spcPct val="100000"/>
              </a:lnSpc>
            </a:pPr>
            <a:r>
              <a:rPr lang="ru-RU" sz="2800" b="1" dirty="0" smtClean="0">
                <a:effectLst>
                  <a:outerShdw blurRad="38100" dist="38100" dir="2700000" algn="tl">
                    <a:srgbClr val="000000">
                      <a:alpha val="43137"/>
                    </a:srgbClr>
                  </a:outerShdw>
                </a:effectLst>
              </a:rPr>
              <a:t>Порядок разработки НПА </a:t>
            </a:r>
            <a:r>
              <a:rPr lang="ru-RU" sz="2800" b="1" dirty="0" smtClean="0">
                <a:effectLst>
                  <a:outerShdw blurRad="38100" dist="38100" dir="2700000" algn="tl">
                    <a:srgbClr val="000000">
                      <a:alpha val="43137"/>
                    </a:srgbClr>
                  </a:outerShdw>
                </a:effectLst>
              </a:rPr>
              <a:t>по охране труда</a:t>
            </a:r>
            <a:endParaRPr lang="ru-RU" sz="2800" b="1" dirty="0">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p:txBody>
          <a:bodyPr/>
          <a:lstStyle/>
          <a:p>
            <a:fld id="{050CC885-0303-4778-AA17-AAFB07F03C69}" type="slidenum">
              <a:rPr lang="ru-RU" smtClean="0"/>
              <a:pPr/>
              <a:t>7</a:t>
            </a:fld>
            <a:endParaRPr lang="ru-RU" sz="1100" dirty="0"/>
          </a:p>
        </p:txBody>
      </p:sp>
      <p:sp>
        <p:nvSpPr>
          <p:cNvPr id="6" name="Прямоугольник 5"/>
          <p:cNvSpPr/>
          <p:nvPr/>
        </p:nvSpPr>
        <p:spPr>
          <a:xfrm>
            <a:off x="323528" y="908720"/>
            <a:ext cx="8640960" cy="5601533"/>
          </a:xfrm>
          <a:prstGeom prst="rect">
            <a:avLst/>
          </a:prstGeom>
        </p:spPr>
        <p:txBody>
          <a:bodyPr wrap="square">
            <a:spAutoFit/>
          </a:bodyPr>
          <a:lstStyle/>
          <a:p>
            <a:pPr algn="ctr"/>
            <a:r>
              <a:rPr lang="ru-RU" sz="1400" b="1" dirty="0"/>
              <a:t>ПРАВИТЕЛЬСТВО РОССИЙСКОЙ ФЕДЕРАЦИИ</a:t>
            </a:r>
            <a:endParaRPr lang="ru-RU" sz="1400" dirty="0"/>
          </a:p>
          <a:p>
            <a:pPr algn="ctr"/>
            <a:r>
              <a:rPr lang="ru-RU" sz="600" b="1" dirty="0"/>
              <a:t> </a:t>
            </a:r>
            <a:endParaRPr lang="ru-RU" sz="600" dirty="0"/>
          </a:p>
          <a:p>
            <a:pPr algn="ctr"/>
            <a:r>
              <a:rPr lang="ru-RU" sz="1400" b="1" dirty="0"/>
              <a:t>ПОСТАНОВЛЕНИЕ</a:t>
            </a:r>
            <a:endParaRPr lang="ru-RU" sz="1400" dirty="0"/>
          </a:p>
          <a:p>
            <a:pPr algn="ctr"/>
            <a:r>
              <a:rPr lang="ru-RU" sz="1600" b="1" dirty="0"/>
              <a:t>от 27 декабря 2010 г. N 1160</a:t>
            </a:r>
            <a:endParaRPr lang="ru-RU" sz="1600" dirty="0"/>
          </a:p>
          <a:p>
            <a:pPr algn="ctr"/>
            <a:r>
              <a:rPr lang="ru-RU" sz="600" b="1" dirty="0"/>
              <a:t> </a:t>
            </a:r>
            <a:endParaRPr lang="ru-RU" sz="600" dirty="0"/>
          </a:p>
          <a:p>
            <a:pPr algn="ctr"/>
            <a:r>
              <a:rPr lang="ru-RU" sz="1600" b="1" dirty="0"/>
              <a:t>ОБ УТВЕРЖДЕНИИ ПОЛОЖЕНИЯ</a:t>
            </a:r>
            <a:endParaRPr lang="ru-RU" sz="1600" dirty="0"/>
          </a:p>
          <a:p>
            <a:pPr algn="ctr"/>
            <a:r>
              <a:rPr lang="ru-RU" sz="1600" b="1" dirty="0"/>
              <a:t>О РАЗРАБОТКЕ, УТВЕРЖДЕНИИ И ИЗМЕНЕНИИ НОРМАТИВНЫХ ПРАВОВЫХ</a:t>
            </a:r>
            <a:endParaRPr lang="ru-RU" sz="1600" dirty="0"/>
          </a:p>
          <a:p>
            <a:pPr algn="ctr"/>
            <a:r>
              <a:rPr lang="ru-RU" sz="1600" b="1" dirty="0"/>
              <a:t>АКТОВ, СОДЕРЖАЩИХ ГОСУДАРСТВЕННЫЕ НОРМАТИВНЫЕ </a:t>
            </a:r>
            <a:r>
              <a:rPr lang="ru-RU" sz="1600" b="1" dirty="0" smtClean="0"/>
              <a:t/>
            </a:r>
            <a:br>
              <a:rPr lang="ru-RU" sz="1600" b="1" dirty="0" smtClean="0"/>
            </a:br>
            <a:r>
              <a:rPr lang="ru-RU" sz="1600" b="1" dirty="0" smtClean="0"/>
              <a:t>ТРЕБОВАНИЯ ОХРАНЫ </a:t>
            </a:r>
            <a:r>
              <a:rPr lang="ru-RU" sz="1600" b="1" dirty="0"/>
              <a:t>ТРУДА</a:t>
            </a:r>
            <a:endParaRPr lang="ru-RU" sz="1600" dirty="0"/>
          </a:p>
          <a:p>
            <a:r>
              <a:rPr lang="ru-RU" dirty="0"/>
              <a:t> 3. Проекты актов, содержащих требования охраны труда, разрабатываются:</a:t>
            </a:r>
          </a:p>
          <a:p>
            <a:pPr marL="714375" indent="-285750">
              <a:spcAft>
                <a:spcPts val="600"/>
              </a:spcAft>
              <a:buFont typeface="Wingdings" panose="05000000000000000000" pitchFamily="2" charset="2"/>
              <a:buChar char="ü"/>
            </a:pPr>
            <a:r>
              <a:rPr lang="ru-RU" dirty="0"/>
              <a:t>организациями, учреждениями, ассоциациями, объединениями, государственными внебюджетными фондами;</a:t>
            </a:r>
          </a:p>
          <a:p>
            <a:pPr>
              <a:spcAft>
                <a:spcPts val="600"/>
              </a:spcAft>
            </a:pPr>
            <a:r>
              <a:rPr lang="ru-RU" dirty="0" smtClean="0"/>
              <a:t>4</a:t>
            </a:r>
            <a:r>
              <a:rPr lang="ru-RU" dirty="0"/>
              <a:t>. Проекты актов, содержащих требования охраны труда, разработанные в соответствии с абзацем вторым пункта 3 настоящего Положения, </a:t>
            </a:r>
            <a:r>
              <a:rPr lang="ru-RU" dirty="0">
                <a:solidFill>
                  <a:srgbClr val="C00000"/>
                </a:solidFill>
              </a:rPr>
              <a:t>направляются организациями, учреждениями, </a:t>
            </a:r>
            <a:r>
              <a:rPr lang="ru-RU" dirty="0" smtClean="0">
                <a:solidFill>
                  <a:srgbClr val="C00000"/>
                </a:solidFill>
              </a:rPr>
              <a:t>… </a:t>
            </a:r>
            <a:r>
              <a:rPr lang="ru-RU" dirty="0">
                <a:solidFill>
                  <a:srgbClr val="C00000"/>
                </a:solidFill>
              </a:rPr>
              <a:t>в Министерство труда и социальной защиты </a:t>
            </a:r>
            <a:r>
              <a:rPr lang="ru-RU" dirty="0" smtClean="0">
                <a:solidFill>
                  <a:srgbClr val="C00000"/>
                </a:solidFill>
              </a:rPr>
              <a:t>РФ</a:t>
            </a:r>
            <a:r>
              <a:rPr lang="ru-RU" dirty="0" smtClean="0"/>
              <a:t>.</a:t>
            </a:r>
          </a:p>
          <a:p>
            <a:r>
              <a:rPr lang="ru-RU" dirty="0"/>
              <a:t>6. </a:t>
            </a:r>
            <a:r>
              <a:rPr lang="ru-RU" dirty="0">
                <a:solidFill>
                  <a:srgbClr val="C00000"/>
                </a:solidFill>
              </a:rPr>
              <a:t>Акты, содержащие требования охраны труда, издаются Министерством труда и социальной защиты Российской Федерации </a:t>
            </a:r>
            <a:r>
              <a:rPr lang="ru-RU" dirty="0"/>
              <a:t>после рассмотрения проектов указанных актов на заседании Российской трехсторонней комиссии по регулированию социально-трудовых отношений</a:t>
            </a:r>
            <a:r>
              <a:rPr lang="ru-RU" dirty="0" smtClean="0"/>
              <a:t>.</a:t>
            </a:r>
          </a:p>
          <a:p>
            <a:pPr algn="ctr">
              <a:spcBef>
                <a:spcPts val="1200"/>
              </a:spcBef>
            </a:pPr>
            <a:r>
              <a:rPr lang="ru-RU" sz="2000" b="1" dirty="0" smtClean="0">
                <a:solidFill>
                  <a:srgbClr val="C00000"/>
                </a:solidFill>
              </a:rPr>
              <a:t>ГОСТ 12.0.004-2015  НПА по охране труда не является!</a:t>
            </a:r>
            <a:endParaRPr lang="ru-RU" sz="2000" b="1" dirty="0">
              <a:solidFill>
                <a:srgbClr val="C00000"/>
              </a:solidFill>
            </a:endParaRPr>
          </a:p>
        </p:txBody>
      </p:sp>
    </p:spTree>
    <p:extLst>
      <p:ext uri="{BB962C8B-B14F-4D97-AF65-F5344CB8AC3E}">
        <p14:creationId xmlns:p14="http://schemas.microsoft.com/office/powerpoint/2010/main" val="14648320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784976" cy="576064"/>
          </a:xfrm>
        </p:spPr>
        <p:txBody>
          <a:bodyPr/>
          <a:lstStyle/>
          <a:p>
            <a:pPr>
              <a:lnSpc>
                <a:spcPct val="100000"/>
              </a:lnSpc>
            </a:pPr>
            <a:r>
              <a:rPr lang="ru-RU" sz="3600" b="1" dirty="0" smtClean="0">
                <a:effectLst>
                  <a:outerShdw blurRad="38100" dist="38100" dir="2700000" algn="tl">
                    <a:srgbClr val="000000">
                      <a:alpha val="43137"/>
                    </a:srgbClr>
                  </a:outerShdw>
                </a:effectLst>
              </a:rPr>
              <a:t>Особенности ГОСТа 12.0.004-2015</a:t>
            </a:r>
            <a:endParaRPr lang="ru-RU" sz="3600" b="1" dirty="0">
              <a:effectLst>
                <a:outerShdw blurRad="38100" dist="38100" dir="2700000" algn="tl">
                  <a:srgbClr val="000000">
                    <a:alpha val="43137"/>
                  </a:srgbClr>
                </a:outerShdw>
              </a:effectLst>
            </a:endParaRPr>
          </a:p>
        </p:txBody>
      </p:sp>
      <p:sp>
        <p:nvSpPr>
          <p:cNvPr id="3" name="Объект 2"/>
          <p:cNvSpPr>
            <a:spLocks noGrp="1"/>
          </p:cNvSpPr>
          <p:nvPr>
            <p:ph idx="1"/>
          </p:nvPr>
        </p:nvSpPr>
        <p:spPr>
          <a:xfrm>
            <a:off x="467544" y="1772816"/>
            <a:ext cx="8424936" cy="4680520"/>
          </a:xfrm>
        </p:spPr>
        <p:txBody>
          <a:bodyPr>
            <a:normAutofit/>
          </a:bodyPr>
          <a:lstStyle/>
          <a:p>
            <a:pPr marL="0" lvl="0" indent="0">
              <a:spcAft>
                <a:spcPts val="1800"/>
              </a:spcAft>
              <a:buNone/>
            </a:pPr>
            <a:endParaRPr lang="ru-RU" dirty="0">
              <a:solidFill>
                <a:schemeClr val="accent6">
                  <a:lumMod val="50000"/>
                </a:schemeClr>
              </a:solidFill>
            </a:endParaRPr>
          </a:p>
          <a:p>
            <a:pPr marL="0" lvl="0" indent="0">
              <a:spcAft>
                <a:spcPts val="1800"/>
              </a:spcAft>
              <a:buNone/>
            </a:pPr>
            <a:endParaRPr lang="ru-RU" b="1" i="1" dirty="0">
              <a:solidFill>
                <a:schemeClr val="accent6">
                  <a:lumMod val="50000"/>
                </a:schemeClr>
              </a:solidFill>
            </a:endParaRPr>
          </a:p>
        </p:txBody>
      </p:sp>
      <p:sp>
        <p:nvSpPr>
          <p:cNvPr id="5" name="Номер слайда 4"/>
          <p:cNvSpPr>
            <a:spLocks noGrp="1"/>
          </p:cNvSpPr>
          <p:nvPr>
            <p:ph type="sldNum" sz="quarter" idx="12"/>
          </p:nvPr>
        </p:nvSpPr>
        <p:spPr/>
        <p:txBody>
          <a:bodyPr/>
          <a:lstStyle/>
          <a:p>
            <a:fld id="{050CC885-0303-4778-AA17-AAFB07F03C69}" type="slidenum">
              <a:rPr lang="ru-RU" smtClean="0"/>
              <a:pPr/>
              <a:t>8</a:t>
            </a:fld>
            <a:endParaRPr lang="ru-RU" sz="1100" dirty="0"/>
          </a:p>
        </p:txBody>
      </p:sp>
      <p:sp>
        <p:nvSpPr>
          <p:cNvPr id="4" name="Прямоугольник 3"/>
          <p:cNvSpPr/>
          <p:nvPr/>
        </p:nvSpPr>
        <p:spPr>
          <a:xfrm>
            <a:off x="323528" y="1268760"/>
            <a:ext cx="8540368" cy="4745915"/>
          </a:xfrm>
          <a:prstGeom prst="rect">
            <a:avLst/>
          </a:prstGeom>
        </p:spPr>
        <p:txBody>
          <a:bodyPr wrap="square">
            <a:spAutoFit/>
          </a:bodyPr>
          <a:lstStyle/>
          <a:p>
            <a:pPr indent="180975">
              <a:lnSpc>
                <a:spcPct val="120000"/>
              </a:lnSpc>
            </a:pPr>
            <a:r>
              <a:rPr lang="ru-RU" dirty="0">
                <a:latin typeface="Arial Bold"/>
              </a:rPr>
              <a:t>Данный </a:t>
            </a:r>
            <a:r>
              <a:rPr lang="ru-RU" dirty="0" smtClean="0">
                <a:latin typeface="Arial Bold"/>
              </a:rPr>
              <a:t>стандарт </a:t>
            </a:r>
            <a:r>
              <a:rPr lang="ru-RU" dirty="0" err="1" smtClean="0">
                <a:latin typeface="Arial Bold"/>
              </a:rPr>
              <a:t>позицирует</a:t>
            </a:r>
            <a:r>
              <a:rPr lang="ru-RU" dirty="0" smtClean="0">
                <a:latin typeface="Arial Bold"/>
              </a:rPr>
              <a:t> себя как </a:t>
            </a:r>
            <a:r>
              <a:rPr lang="ru-RU" dirty="0">
                <a:latin typeface="Arial Bold"/>
              </a:rPr>
              <a:t>(п. 1.2) </a:t>
            </a:r>
            <a:r>
              <a:rPr lang="ru-RU" dirty="0" smtClean="0">
                <a:latin typeface="Arial Bold"/>
              </a:rPr>
              <a:t>«</a:t>
            </a:r>
            <a:r>
              <a:rPr lang="ru-RU" i="1" dirty="0" smtClean="0">
                <a:latin typeface="Arial Bold"/>
              </a:rPr>
              <a:t>основополагающим </a:t>
            </a:r>
            <a:r>
              <a:rPr lang="ru-RU" dirty="0">
                <a:latin typeface="Arial Bold"/>
              </a:rPr>
              <a:t>в комплексе межгосударственных и национальных стандартов, </a:t>
            </a:r>
            <a:r>
              <a:rPr lang="ru-RU" b="1" i="1" dirty="0">
                <a:solidFill>
                  <a:srgbClr val="C00000"/>
                </a:solidFill>
                <a:latin typeface="Arial Bold"/>
              </a:rPr>
              <a:t>руководящих</a:t>
            </a:r>
            <a:r>
              <a:rPr lang="ru-RU" b="1" i="1" dirty="0">
                <a:latin typeface="Arial Bold"/>
              </a:rPr>
              <a:t> и методических документов </a:t>
            </a:r>
            <a:r>
              <a:rPr lang="ru-RU" b="1" dirty="0">
                <a:latin typeface="Arial Bold"/>
              </a:rPr>
              <a:t>по обучению </a:t>
            </a:r>
            <a:r>
              <a:rPr lang="ru-RU" b="1" dirty="0">
                <a:solidFill>
                  <a:srgbClr val="C00000"/>
                </a:solidFill>
                <a:latin typeface="Arial Bold"/>
              </a:rPr>
              <a:t>занятых трудом </a:t>
            </a:r>
            <a:r>
              <a:rPr lang="ru-RU" b="1" dirty="0">
                <a:latin typeface="Arial Bold"/>
              </a:rPr>
              <a:t>лиц и изучению ими вопросов безопасности труда</a:t>
            </a:r>
            <a:r>
              <a:rPr lang="ru-RU" dirty="0">
                <a:latin typeface="Arial Bold"/>
              </a:rPr>
              <a:t>». </a:t>
            </a:r>
          </a:p>
          <a:p>
            <a:pPr indent="180975">
              <a:lnSpc>
                <a:spcPct val="120000"/>
              </a:lnSpc>
            </a:pPr>
            <a:r>
              <a:rPr lang="ru-RU" dirty="0">
                <a:latin typeface="Arial Bold"/>
              </a:rPr>
              <a:t>Вместе с тем, </a:t>
            </a:r>
            <a:r>
              <a:rPr lang="ru-RU" dirty="0" smtClean="0">
                <a:solidFill>
                  <a:srgbClr val="C00000"/>
                </a:solidFill>
                <a:latin typeface="Arial Bold"/>
              </a:rPr>
              <a:t>процесс обучения безопасности труда в </a:t>
            </a:r>
            <a:r>
              <a:rPr lang="ru-RU" dirty="0">
                <a:solidFill>
                  <a:srgbClr val="C00000"/>
                </a:solidFill>
                <a:latin typeface="Arial Bold"/>
              </a:rPr>
              <a:t>стандарте </a:t>
            </a:r>
            <a:r>
              <a:rPr lang="ru-RU" dirty="0" smtClean="0">
                <a:solidFill>
                  <a:srgbClr val="C00000"/>
                </a:solidFill>
                <a:latin typeface="Arial Bold"/>
              </a:rPr>
              <a:t>рассматривается как непрерывный многоуровневый процесс  по воспитанию мотивации и навыков безопасного поведения начиная с детских дошкольных организаций</a:t>
            </a:r>
            <a:r>
              <a:rPr lang="ru-RU" dirty="0" smtClean="0">
                <a:latin typeface="Arial Bold"/>
              </a:rPr>
              <a:t>. </a:t>
            </a:r>
            <a:endParaRPr lang="ru-RU" dirty="0">
              <a:latin typeface="Arial Bold"/>
            </a:endParaRPr>
          </a:p>
          <a:p>
            <a:pPr indent="180975">
              <a:lnSpc>
                <a:spcPct val="120000"/>
              </a:lnSpc>
            </a:pPr>
            <a:r>
              <a:rPr lang="ru-RU" dirty="0" smtClean="0">
                <a:latin typeface="Arial Bold"/>
              </a:rPr>
              <a:t>Терминология, применяемая в ГОСТе,</a:t>
            </a:r>
            <a:r>
              <a:rPr lang="en-US" dirty="0" smtClean="0">
                <a:latin typeface="Arial Bold"/>
              </a:rPr>
              <a:t> </a:t>
            </a:r>
            <a:r>
              <a:rPr lang="ru-RU" dirty="0" smtClean="0">
                <a:latin typeface="Arial Bold"/>
              </a:rPr>
              <a:t>не соответствует установленной федеральными законами и НПА, </a:t>
            </a:r>
            <a:r>
              <a:rPr lang="ru-RU" dirty="0">
                <a:latin typeface="Arial Bold"/>
              </a:rPr>
              <a:t>манера изложения </a:t>
            </a:r>
            <a:r>
              <a:rPr lang="ru-RU" dirty="0" smtClean="0">
                <a:latin typeface="Arial Bold"/>
              </a:rPr>
              <a:t>положений очень </a:t>
            </a:r>
            <a:r>
              <a:rPr lang="ru-RU" dirty="0">
                <a:latin typeface="Arial Bold"/>
              </a:rPr>
              <a:t>витиевата и трудна к восприятию смысла и выдвигаемых требований</a:t>
            </a:r>
            <a:r>
              <a:rPr lang="ru-RU" dirty="0" smtClean="0">
                <a:latin typeface="Arial Bold"/>
              </a:rPr>
              <a:t>. </a:t>
            </a:r>
          </a:p>
          <a:p>
            <a:pPr indent="180975">
              <a:lnSpc>
                <a:spcPct val="120000"/>
              </a:lnSpc>
            </a:pPr>
            <a:r>
              <a:rPr lang="ru-RU" dirty="0" smtClean="0">
                <a:latin typeface="Arial Bold"/>
              </a:rPr>
              <a:t>Содержание документа больше похоже на рассуждения о том, как авторам хотелось бы обучать безопасности жизнедеятельности, начиная с детских дошкольных учреждений до прекращения трудовой деятельности человеком.</a:t>
            </a:r>
            <a:endParaRPr lang="ru-RU" dirty="0">
              <a:latin typeface="Arial Bold"/>
            </a:endParaRPr>
          </a:p>
        </p:txBody>
      </p:sp>
    </p:spTree>
    <p:extLst>
      <p:ext uri="{BB962C8B-B14F-4D97-AF65-F5344CB8AC3E}">
        <p14:creationId xmlns:p14="http://schemas.microsoft.com/office/powerpoint/2010/main" val="8360536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4462" y="332656"/>
            <a:ext cx="8999538" cy="792088"/>
          </a:xfrm>
        </p:spPr>
        <p:txBody>
          <a:bodyPr/>
          <a:lstStyle/>
          <a:p>
            <a:pPr>
              <a:lnSpc>
                <a:spcPct val="100000"/>
              </a:lnSpc>
            </a:pPr>
            <a:r>
              <a:rPr lang="ru-RU" sz="2600" b="1" dirty="0" smtClean="0">
                <a:solidFill>
                  <a:srgbClr val="C00000"/>
                </a:solidFill>
              </a:rPr>
              <a:t>Порядок обучения руководителей и специалистов</a:t>
            </a:r>
            <a:br>
              <a:rPr lang="ru-RU" sz="2600" b="1" dirty="0" smtClean="0">
                <a:solidFill>
                  <a:srgbClr val="C00000"/>
                </a:solidFill>
              </a:rPr>
            </a:br>
            <a:r>
              <a:rPr lang="ru-RU" sz="2600" b="1" dirty="0" smtClean="0">
                <a:solidFill>
                  <a:srgbClr val="C00000"/>
                </a:solidFill>
              </a:rPr>
              <a:t> в соответствии с Порядком 1/29</a:t>
            </a:r>
            <a:endParaRPr lang="ru-RU" sz="2600" dirty="0">
              <a:solidFill>
                <a:srgbClr val="C00000"/>
              </a:solidFill>
            </a:endParaRPr>
          </a:p>
        </p:txBody>
      </p:sp>
      <p:sp>
        <p:nvSpPr>
          <p:cNvPr id="3" name="Объект 2"/>
          <p:cNvSpPr>
            <a:spLocks noGrp="1"/>
          </p:cNvSpPr>
          <p:nvPr>
            <p:ph idx="1"/>
          </p:nvPr>
        </p:nvSpPr>
        <p:spPr>
          <a:xfrm>
            <a:off x="296864" y="1412776"/>
            <a:ext cx="8718044" cy="4943574"/>
          </a:xfrm>
        </p:spPr>
        <p:txBody>
          <a:bodyPr>
            <a:normAutofit fontScale="92500" lnSpcReduction="20000"/>
          </a:bodyPr>
          <a:lstStyle/>
          <a:p>
            <a:pPr marL="0" indent="457200" algn="just" hangingPunct="0">
              <a:lnSpc>
                <a:spcPct val="150000"/>
              </a:lnSpc>
              <a:spcBef>
                <a:spcPts val="0"/>
              </a:spcBef>
              <a:buNone/>
            </a:pPr>
            <a:r>
              <a:rPr lang="ru-RU" sz="1900" dirty="0" smtClean="0">
                <a:solidFill>
                  <a:srgbClr val="0070C0"/>
                </a:solidFill>
                <a:cs typeface="Times New Roman" pitchFamily="18" charset="0"/>
              </a:rPr>
              <a:t>Обучение </a:t>
            </a:r>
            <a:r>
              <a:rPr lang="ru-RU" sz="1900" dirty="0">
                <a:solidFill>
                  <a:srgbClr val="0070C0"/>
                </a:solidFill>
                <a:cs typeface="Times New Roman" pitchFamily="18" charset="0"/>
              </a:rPr>
              <a:t>по охране труда </a:t>
            </a:r>
            <a:r>
              <a:rPr lang="ru-RU" sz="1900" dirty="0">
                <a:solidFill>
                  <a:srgbClr val="002060"/>
                </a:solidFill>
                <a:cs typeface="Times New Roman" pitchFamily="18" charset="0"/>
              </a:rPr>
              <a:t>руководителей и специалистов проводится по соответствующим программам по охране труда </a:t>
            </a:r>
            <a:r>
              <a:rPr lang="ru-RU" sz="1900" dirty="0">
                <a:solidFill>
                  <a:srgbClr val="0070C0"/>
                </a:solidFill>
                <a:cs typeface="Times New Roman" pitchFamily="18" charset="0"/>
              </a:rPr>
              <a:t>непосредственно самой организацией </a:t>
            </a:r>
            <a:r>
              <a:rPr lang="ru-RU" sz="1900" dirty="0">
                <a:solidFill>
                  <a:srgbClr val="002060"/>
                </a:solidFill>
                <a:cs typeface="Times New Roman" pitchFamily="18" charset="0"/>
              </a:rPr>
              <a:t>или сторонними </a:t>
            </a:r>
            <a:r>
              <a:rPr lang="ru-RU" sz="1900" dirty="0">
                <a:solidFill>
                  <a:srgbClr val="0070C0"/>
                </a:solidFill>
                <a:cs typeface="Times New Roman" pitchFamily="18" charset="0"/>
              </a:rPr>
              <a:t>образовательными учреждениями </a:t>
            </a:r>
            <a:r>
              <a:rPr lang="ru-RU" sz="1900" dirty="0">
                <a:solidFill>
                  <a:srgbClr val="002060"/>
                </a:solidFill>
                <a:cs typeface="Times New Roman" pitchFamily="18" charset="0"/>
              </a:rPr>
              <a:t>при наличии у них лицензии на право ведения образовательной деятельности, преподавательского состава, специализирующегося в области охраны труда, </a:t>
            </a:r>
            <a:r>
              <a:rPr lang="ru-RU" sz="1900" dirty="0" smtClean="0">
                <a:solidFill>
                  <a:srgbClr val="002060"/>
                </a:solidFill>
                <a:cs typeface="Times New Roman" pitchFamily="18" charset="0"/>
              </a:rPr>
              <a:t>соответствующей </a:t>
            </a:r>
            <a:r>
              <a:rPr lang="ru-RU" sz="1900" dirty="0">
                <a:solidFill>
                  <a:srgbClr val="002060"/>
                </a:solidFill>
                <a:cs typeface="Times New Roman" pitchFamily="18" charset="0"/>
              </a:rPr>
              <a:t>материально-технической </a:t>
            </a:r>
            <a:r>
              <a:rPr lang="ru-RU" sz="1900" dirty="0" smtClean="0">
                <a:solidFill>
                  <a:srgbClr val="002060"/>
                </a:solidFill>
                <a:cs typeface="Times New Roman" pitchFamily="18" charset="0"/>
              </a:rPr>
              <a:t>базы и включенные в реестр Минтруда РФ, как организации, осуществляющие обучение по охране труда</a:t>
            </a:r>
            <a:r>
              <a:rPr lang="ru-RU" sz="1900" dirty="0" smtClean="0">
                <a:solidFill>
                  <a:srgbClr val="002060"/>
                </a:solidFill>
              </a:rPr>
              <a:t>.</a:t>
            </a:r>
          </a:p>
          <a:p>
            <a:pPr marL="0" indent="457200" algn="just" hangingPunct="0">
              <a:lnSpc>
                <a:spcPct val="150000"/>
              </a:lnSpc>
              <a:spcBef>
                <a:spcPts val="0"/>
              </a:spcBef>
              <a:buNone/>
            </a:pPr>
            <a:r>
              <a:rPr lang="ru-RU" sz="1900" dirty="0" smtClean="0">
                <a:solidFill>
                  <a:srgbClr val="002060"/>
                </a:solidFill>
                <a:cs typeface="Times New Roman" pitchFamily="18" charset="0"/>
              </a:rPr>
              <a:t>Обучение </a:t>
            </a:r>
            <a:r>
              <a:rPr lang="ru-RU" sz="1900" dirty="0">
                <a:solidFill>
                  <a:srgbClr val="002060"/>
                </a:solidFill>
                <a:cs typeface="Times New Roman" pitchFamily="18" charset="0"/>
              </a:rPr>
              <a:t>по охране труда руководителей и специалистов в организации проводится </a:t>
            </a:r>
            <a:r>
              <a:rPr lang="ru-RU" sz="1900" dirty="0">
                <a:solidFill>
                  <a:srgbClr val="0070C0"/>
                </a:solidFill>
                <a:cs typeface="Times New Roman" pitchFamily="18" charset="0"/>
              </a:rPr>
              <a:t>по рабочим программам обучения по охране труда</a:t>
            </a:r>
            <a:r>
              <a:rPr lang="ru-RU" sz="1900" dirty="0">
                <a:solidFill>
                  <a:srgbClr val="002060"/>
                </a:solidFill>
                <a:cs typeface="Times New Roman" pitchFamily="18" charset="0"/>
              </a:rPr>
              <a:t>, разрабатываемым на основе примерных учебных планов и программ обучения по охране труда и утверждаемым руководителем организации.</a:t>
            </a:r>
            <a:endParaRPr lang="ru-RU" sz="1900" dirty="0" smtClean="0">
              <a:solidFill>
                <a:srgbClr val="002060"/>
              </a:solidFill>
              <a:cs typeface="Times New Roman" pitchFamily="18" charset="0"/>
            </a:endParaRPr>
          </a:p>
        </p:txBody>
      </p:sp>
      <p:sp>
        <p:nvSpPr>
          <p:cNvPr id="18434" name="Номер слайда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Calibri" pitchFamily="34" charset="0"/>
                <a:cs typeface="Arial" charset="0"/>
              </a:defRPr>
            </a:lvl1pPr>
            <a:lvl2pPr marL="742950" indent="-285750" eaLnBrk="0" hangingPunct="0">
              <a:defRPr kumimoji="1">
                <a:solidFill>
                  <a:schemeClr val="tx1"/>
                </a:solidFill>
                <a:latin typeface="Calibri" pitchFamily="34" charset="0"/>
                <a:cs typeface="Arial" charset="0"/>
              </a:defRPr>
            </a:lvl2pPr>
            <a:lvl3pPr marL="1143000" indent="-228600" eaLnBrk="0" hangingPunct="0">
              <a:defRPr kumimoji="1">
                <a:solidFill>
                  <a:schemeClr val="tx1"/>
                </a:solidFill>
                <a:latin typeface="Calibri" pitchFamily="34" charset="0"/>
                <a:cs typeface="Arial" charset="0"/>
              </a:defRPr>
            </a:lvl3pPr>
            <a:lvl4pPr marL="1600200" indent="-228600" eaLnBrk="0" hangingPunct="0">
              <a:defRPr kumimoji="1">
                <a:solidFill>
                  <a:schemeClr val="tx1"/>
                </a:solidFill>
                <a:latin typeface="Calibri" pitchFamily="34" charset="0"/>
                <a:cs typeface="Arial" charset="0"/>
              </a:defRPr>
            </a:lvl4pPr>
            <a:lvl5pPr marL="2057400" indent="-228600" eaLnBrk="0" hangingPunct="0">
              <a:defRPr kumimoji="1">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kumimoji="1">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kumimoji="1">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kumimoji="1">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kumimoji="1">
                <a:solidFill>
                  <a:schemeClr val="tx1"/>
                </a:solidFill>
                <a:latin typeface="Calibri" pitchFamily="34" charset="0"/>
                <a:cs typeface="Arial" charset="0"/>
              </a:defRPr>
            </a:lvl9pPr>
          </a:lstStyle>
          <a:p>
            <a:pPr eaLnBrk="1" hangingPunct="1"/>
            <a:fld id="{CCB446F1-DFE2-4CBD-B037-F82F74072599}" type="slidenum">
              <a:rPr kumimoji="0" lang="ru-RU" altLang="ru-RU" sz="2000" smtClean="0">
                <a:solidFill>
                  <a:srgbClr val="898989"/>
                </a:solidFill>
              </a:rPr>
              <a:pPr eaLnBrk="1" hangingPunct="1"/>
              <a:t>9</a:t>
            </a:fld>
            <a:endParaRPr kumimoji="0" lang="ru-RU" altLang="ru-RU" sz="2000" dirty="0" smtClean="0">
              <a:solidFill>
                <a:srgbClr val="898989"/>
              </a:solidFill>
            </a:endParaRPr>
          </a:p>
        </p:txBody>
      </p:sp>
      <p:sp>
        <p:nvSpPr>
          <p:cNvPr id="18443" name="AutoShape 2"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
        <p:nvSpPr>
          <p:cNvPr id="18444" name="AutoShape 4" descr="data:image/jpeg;base64,/9j/4AAQSkZJRgABAQAAAQABAAD/2wCEAAkGBhQQEBIQDxAQFBIWFxwUFRUVGBQTGhocGBQVFRgXGRgbHCYgFxkjGhQWHy8gIycpLSwsGB4xQTctQSY3LSkBCQoKDgwOGg8PGjUfHR81KSw1NSkpNSw1LDUsNTUpLC8vLCktLC8sNSwwLCwsLCwpLCwpLCosLCwsLDQsNCwsNf/AABEIAOEA4QMBIgACEQEDEQH/xAAcAAEAAgMBAQEAAAAAAAAAAAAABgcEBQgDAQL/xABAEAACAQIBCQUGBAUDBAMAAAABAgADBBEFBgcSITFBUXETQmGBkSIjMlKhwWKCkrEUQ3KiwmOy8DNEo/FTc9H/xAAaAQEAAgMBAAAAAAAAAAAAAAAABAYCAwUB/8QAMBEAAgIABAMECwEBAQAAAAAAAAECAwQFESESMUEiUWHBExQycZGhsdHh8PEjQjP/2gAMAwEAAhEDEQA/ALxiIgCIiAIiIAiIgCJ4Xl9TooXrVEpoO8xCj68ZCssaW7enittTes3zH3aepGsfSYynGPNkinDW3P8Azjr+95PJ8Jw3yk8paTr2tiFqJRXlTUY/qbE+mEjl5lKrWONatVqH8bM37maHiF0R1q8ktftyS+f2OgLjOC2p/wDUurdf6qiD6YzCfPixG+8oeTY/tKDAiYesPuJayOvrNl+JnzYn/vKHm2H7zMoZx21T4Lq3bwFRCfTGc7wY9YfcHkdfSTOmFYHaDiJ9nNtrf1KRxpValM80Zk/YyRZN0lXtHAGqKq8qqhv7hg31maxC6oiWZJYvYkn79vuXhEr/ACRpeovgt1SekfmX3i9SNjD0Mm2T8p0rhNehVSovNSDh4HkfAzdGcZcmcq7C3Uf+kdP3vMqIiZkYREQBERAEREAREQBERAEREARE1OcWc1GxpdpWbafgQfE55AcuZOwTxtLdmcISnJRitWzZ166opd2VVAxLMQABzJO6V3nLpZVcadgoc7u1cHV/Ku9upwHgZCs588K9+/vDq0gcVpKTqjkT8zeJ8sJopEne3tEs2EyiMO1du+7p+foZWUcq1bl+0r1XqNzY44eAG5R4DCYsSUZC0dXd1gxTsaZ79XFSeifEfPAeMjpOT2OxOyuiOsmooi8AbcOPKXHkrRPa0sDXNSu3idRf0rt9SZKrHI9GgMKFGlT/AKFVfqBiZvjh5Pmcm3Oqo7QTl8v34FB22blzU207W4YcxTfD1wwmcmYV8d1pU8zTX92l9RNnq67yFLPLekV8/wAFCvmDfjfaVPI0z+zTCuM2bqnte0uAOfZuR6gYToeI9XXeI55b1ivn+TmdhgcDsPI7D6T5Oj73JlKsMK1GnUH41Vv3Ei2VdFVpVxNLXoN+A6y/pbH6ETW8O1yJlWdVS2nFx+ZTMyLHKFSg4qUaj03HeUkHoeY8DJLlzRndW2LIor0xxp46w6odvpjImRhsO+aHFxe5167ar46wakiy82tLW6nfr4dsg/3oP3X0lj2l2lVFqUnV0baGUgg+c5sm3zdzpr2L61BvZPx022o3UcD4jbN8L2tpHJxeUQn2qdn3dPx9DoKJo82M7aN+mtSOrUA9uk3xL4/iXxH03TeSYmmtUVeyuVcnGa0aERE9MBERAEREAREQBETU5zZxU7Gg1aptO5E4s3ADw4k8BPG9FqzOEJTkoxWrZjZ3Z3U8n0sWwaq3/Tp47/xHko5+UpDKuVal1VatXcs7egHBVHBRyjKuVal1WavWbWdvQDgoHADlMSQLLHN+Bc8DgY4aPfJ835ITcZuZqV759WiuCD4qjbEXz4nwG3pNPJ/o7z9Fvq2l0QKOPu6m7UJOOq34STv4dN2MEm9JG/FzthU5VLV/vxJrm1mDb2WDava1h/McA4f0LuT9/GSWAYnRSSWiKNbbO2XFN6sRET01iIiAIiIAiIgCaDOPMm3vgTUTUq8KqYBvzcHHX6TfxPGk9mbK7J1y4oPRlCZz5mV7Bsag16ROC1Vx1TyB+RvA+RM0M6Vr0FqKUdVZWGBVgCCORB3ypc+dHRtta4tAWob2Te1PxHFk+o+oh2U8O8Sz4HNVa1XbtLv6P7EMsL+pQqLVouUdTiGH7eIPEHfLqzLz1S/p6rYJcKPbTgR86c18OH1NGz3sb56FRatFirocVYf82jgRxmuuxwfgTcbgoYqHdJcmdJRNFmhnSl/QDjBai+zVTkeY/Cd48xwm9nQTTWqKVZXKuThJaNCIiemAiIgCIiAedeuqKzuQqqCzE7gAMST5Sh88M52v7g1NopL7NJTwXHeR8zbz5DhJrpZzl1VWxpna2D1cPlx9lPMjE+AHOVbId89XwotOUYTgj6aXN8vd+foJJM2sxK99Sq1kIRVGCa38xhvUHgPxc8Bzww81M3WvrlaK4hB7VRvlUb/M7h4nwl92dmlGmtKkoVEAVVHACY1VcW75G7MsweH0hX7T+X9OcLi3am7U6ilXU4Mp2EEcDPOXZnzmMt8na0sFuVGw7g4Hcb7Hh0lL3Fu1N2p1FKupwZTsII4GYWVuDJeDxkMVDVbNc0T3R9pA7HVtLtvdbqdQ9zkrH5OR7vTdbAM5mlg6PtIHY6tpdt7rdTqHuclY/JyPd6bt1VunZkcvMst4tbalv1Xmi2IgGJLKyIiIAiIgCIiAIiIAnwifYgFRaRMxf4Ym6tl9wT7aD+WTxH4CfQ+B2QOdLVqIdWRwGVgQQdoIIwII5Sis9s1jYXBUYmi+LUmPLipPNccOhB4yFdXw9pFryrHu1eisfaXLxMPNnOB7G4WumJG51+ZTvHXiDzAl+2N6lemlWk2sjgMp8D9/Cc2yx9E2cuq7WNQ+y2L0ceB3unmPaHRucUT0fCxm+E9JD00ecefivwWlERJpVBERAE8L+8WjSerUOCIpdugGPrPeQPS3ljs7VLdT7VZsW/oTAn1Yp6GYzlwxbJGGpd1sa+/9ZVuVcpNc16lep8TsWPhyXoBgPKYkSUaOshfxV6hYY06XvX5Eg+wvm2B6KZzUnJ6F5snGityfKKLMzBza/grVdYYVqmD1OY2eyn5QfUmSWInTSSWiKFbbK2bnLmxIlnzmMt8na0sFuVGw7g4Hcb7Hh0ktieSipLRntN06ZqcHo0c1XFu1N2p1FKupwZTsII4GecuzPnMZb5O1pYLcqNh3BwO432PDpKXuLdqbtTqKVdTgynYQRwMgWVuDLrg8ZDFQ1WzXNE90faQex1bS7b3W6nUPc5Kx+Tke703WwDOZpYOj7SD2OraXbe63U6h7nJWPycj3em7bVbp2ZHLzLLeLW2pb9V5otiIBiTCsiIiAIiIAiIgCIiAJpM8M3RfWr0tnaD26R5OBs8jtB6zdxPGtVozOucq5KceaOaHQqSrAgg4EHeCNhB8Z+7S6alUSrTODowZTyIOIku0pZC7C77ZRglca35xgH9cVbzMhk5slwvQvtNsb6lNcn+s6MyLlRbq3pXCbnUNhyO5l8iCPKZsrjQ9ljFK1ox+E9qnRtjDybA/mljzoQlxRTKTi6PQXSh3fToIiJmRRKS0nZS7bKDqD7NJVpjrhrt9Ww8pdhOE5wyleGtWq1Tvd2f8AUxP3kbEPZI7uSV62yn3L6/wxpceifJXZWRrEe1Wcn8qYov11z5ynAOW/hOjcj2IoW9GiP5aKnooBPrNeHjrLUnZ1bw1KC/6f0/UZkREmlUEREASJZ85jLfJ2tLBblRsO4OB3G+x4dJLYmMoqS0ZtpunTNTg9Gjmq4t2pu1OopV1ODKdhBHAzzl2Z85jLfJ2tLBblRsO4OB3G+x4dJS9xbtTdqdRSrqcGU7CCOBkCytwZdcHjIYqGq2a5onuj7SD2OraXbe63U6h7nJWPycj3em62AZzNLB0faQex1bS7b3W6nUPc5Kx+Tke703bqrdOzI5eZZbxa21LfqvNFsRAMSWVkREQBERAEREAREQCKaTMk9vYVGA9qiRVHQbH/ALST5CUjOlbmgKiNTYYqylT0IwP0M5uubc03em29GKHqpKn9pDxC3TLTklutcq303+P8N7mDlLsMoUGx9l27Juj+yP7tU+Uvic0U6pUhl3qQw6g4j6idI2lwKlNKg3OoYdGAP3mWHezRGzyvScLO/b4f09oiJKK+a/OC47O0uH+Wk7eiMROdgJfmfD4ZOuz/AKTD12feUHIeI5otORr/ADm/E2Oblt2l5bUzuasgPTXBP0BnREoXMJMcpWo/GT6U3P2l9TPD8mRM8l/rFeHn+BERJJwRERAEREASJZ85jLfJ2tLBblRsO4OB3G+x4dJLYmMoqS0ZtpunTNTg9Gjmq4t2pu1OopV1ODKdhBHAzzl2Z85jLfJ2tLBblRsO4OB3G+x4dJS9xbtTdqdRSrqcGU7CCOBkCytwZdcHjIYqGq2a5onuj7SB2OraXbe63U6h7nJWPycj3em62AZzNLB0faQOx1bS7b3W6nUPc5Kx+Tke703bqrdOzI5eZZbxa21LfqvNFsRAMSWVkREQBERAEREASgs+Lbs8o3S/6mt+tQ/+Uv2UhpOXDKdbxWmf/Go+0j4j2Tt5JLS+S8PNEVl+5kXHaZOtW/0lX9Psf4ygpeWjVscmW/hrj0rPNWH9o6Gdr/GL8fJkniIk0qhos+Vxydd//UT6YH7Sg50RnHQ7SzuU+ajUA/Q2E53xkPEc0WnI3/nJeJIMwXwylan8ZHrTcfeXzOeM2bjs722c7hWTHoXAP0JnQ8zw/JkTPI/6xfh5/kRESScEREQBERAEREASJZ85jLfJ2tLBblRsO4OB3G+x4dJLYmMoqS0ZtpunTNTg9Gjmq4t2pu1OopV1ODKdhBHAzzl2Z85jLfJ2tLBblRsO4OB3G+x4dJS9xbtTdqdRSrqcGU7CCOBkCytwZdcHjIYqGq2a5onuj7SD2OraXbe63U6h7nJWPycj3em62AZzNLB0f6Qex1bS7b3W6nUPc5Kx+Tke703bqrdOzI5eZZbxa21LfqvNFsRAMSWVkREQBERAEpDSe2OU6vgtMf8AjB+8u+UJn3c9plG6bk+p+hVT/GR8R7J28kWt7fh5o0MvLRquGTLfx1z61qko2X5mNb6mTrUc6Yb9eL/5TVh/aOhnb/wivHyZvYiJNKofGXEEHcdk5uv7U0qtSkd6OyH8rFftOkpR+krJvY5RqkDBaoFUeY1W/uVvWRsQtkzvZJZpZKHetfh/SLqxBxG8bR14To7Jl6K1ClWG6oiv+pQfvOcJc2irKva2PZE+1RYp+U+2p+pH5Zrw70ehMzqriqjNf8v6kziIk0qoiIgCIiAIiIAiIgCRLPnMZb5O1pYLcqNh3BwO432PDpJbExlFSWjNtN06ZqcHo0c1XFu1N2p1FKupwZTsII4GecuzPnMZb5O1pYLcqNh3BwO432PDpKXuLdqbtTqKVdTgynYQRwMgWVuDLrg8ZDFQ1WzXNE90faQOx1bS7b3W6nUPc5Kx+Tke703WwDOZpYOj7SD2OraXbe63U6h7nJWPycj3em7dVbp2ZHLzLLeLW2pb9V5otiIBiSysiIiAfitVCKzscAoLE+AGJnN95dGrUeq292Zz+Zi33l2aR8q9hk+rgcGq+5X83xf2BpRsh4h7pFoySrSErH12+H9PqoWIUbzsHU7BOkbG2FKlTpjciqg/KoH2lF5jZO7fKFumGxW7RulP2/3AHnL7mWHWzZozyzWUId2r+P8ABERJRXhK/wBL2R9e3pXKjbSbVb+l8AD5MF/VLAmLlPJ63FGpQqfC6lT4YjePEb/KYTjxRaJOFu9BdGzu/Wc4SW6M8ufw16qMcKdYdmfBscUPriv5pGsoWLUKtSjUGDoxVvI7x4Hf5zwBw2jYZzotxepeLa431OD5SR0xE0GZOcYvrRHJHar7FUfiA+Low2+ZHCb+dNPVaooVlcq5uEuaERE9NYiIgCIiAIiIAiIgCRLPnMZb5O1pYLcqNh3BwO432PDpJbExlFSWjNtN06ZqcHo0c1XFu1N2p1FKupwZTsII4GecuzPnMZb5O1pYLcqNh3BwO432PDpKXuLdqbtTqKVdTgynYQRwMgWVuDLrg8ZDFQ1WzXNE90f6Qex1bS7b3W6nUPc5Kx+Tke703WwDOZpYOj7SD2OraXbe63U6h7nJWPycj3em7dVbp2ZHLzLLeLW2pb9V5otiIBmpzpy8tla1K7YFh7NNfmc/COnE+AMlN6LUrkIOclGPNlaaV8udtdLbocUoDb/W2BPoNUdcZB5+61YuzO5JZiWYneSTiT6mKFBnZUQEsxCqBxJOAHqZzZS4nqX3D0qipQXT9ZZeh7JGytdsN/uU8sGc+uoPIyy5rs38kC0tqVuvcXAnmx2sfNiTNjOhXHhikUrGX+nulPp09wiImZEEREArLS1m18N9THJK2Hoj/wCJ/LKznSd3aLVpvSqKGRwVYHiCMDKDzpzdexuGotiV+Km3zKdx6jcfESFfDR8SLXlGL44ehlzXL3fj6HvmZnObC5FQ4mk3s1VHFcfiA+Zd48xxl70K61FV0YMrAMpG0EEYgic1Sd6Os+f4Yi1uW9wx9hj/ACyTuP4CfQ7eJwU2cPZYzXAu1elrXaXPxX4LeifAZ9k0qgiIgCIiAIiIAiIgCIiAJEs+cxlvk7Wlgtyo2HcHA7jfY8OklsTGUVJaM203TpmpwejRzVcW7U3anUUq6nBlOwgjgZ5y7M+cxlvk7Wlgtyo2HcHA7jfY8Okpe4t2pu1OopV1ODKdhBHAyBZW4MuuDxkMVDVbNc0T3R/pB7HVtbtvdbqdQ9zkrH5OR7vTdpc/c6/464wQnsKeK0/xHvOeuGzwA5mRiJ47JOPCexwVULnclv8Au4lgaKM2u0qm8qD2Kfs08eLkbW/KD6t4SH5ByI95XShS3tvbgqj4mPgPqcBxl/5LyaltRShSGCINUfcnmScSfEzZRDV6voQc2xfoq/RR9qXyX5MqIiTipCIiAIiIAmjztzYS/oGm2C1F9qk/yt4/hO4j/wDJvInjSa0ZnXZKuSnF6NHN1/YPQqPRrKVdDgwP/NoI2g8RMeXlnrmWl/T1lwS4Uew/Aj5G/D48PoaUvrF6FRqVZCjqcGU/82jx4zn2VuD8C64LGwxUO6S5omuYukQ22rbXZLUNyPvNPwPNPqOm62qNZXUOjBlIxDAggg7iCN4nNMkOa2e1ewOCHXok4tSY7PEqe4fp4TZXdw7SIWPypWt2VbS7u8viJpM3c8Le+X3L4VMNtJsA48u8PEYzdyYmnuirzrlXLhmtGIiJ6YCIiAIiIAiIgCImpy9nTb2S61eoA3dpr7Tt0Xl4nATxtLdmcISm+GK1ZtXcAEkgAbSTsw8ZS+kjL9vdV1/hkBZPZeuNmvyUDvAfMfLZMbOvP2tfYoPdUP8A41PxeLnvdN3XfIxIdtvFsi0ZdlrofpbH2u5eff8AQT0trdqjrTpqWdjqqo2kk8BFtbNUdadNWZ2OCqoxJPIS5sxcxVsV7Wtg1yw2neEB7q+PNvLdv111ubJ+MxkMLDV7t8kZeZOaK2FH2sDXfA1G/ZF/CPqcT0kkROgkktEUm22Vs3Ob1bERE9NYiIgCIiAIiIAmizpzQo36YVBq1FHsVQNo8D8y+H7TexPGk1ozOuyVclKD0aOe84M2q9jU1K6bD8LjajdDz8DtmqnSV7Y066GnWRXRt6sMR/78ZWmcuiZlxqWDay7+xc+0P6XOw9Gw6mQ50NbxLRhM3hZ2buy+/o/sV0jlSCpII2gg4EHmDwMmOQtKVzQwWvhcIPmOq/6xv/MD1kRurR6TmnVRkcb1YFSPIzymlSceR1baar46TWq/epd2SdJlnXwDVDRblVGqP1jFfUiSehcrUGtTdWXmpDD1E5qnpb3LUzrU3dDzQlT6ib44h9Uci3JK3vXLT37/AGOlYlBW2fF9T+G7rH+rVqf7wZnLpOvx/OQ9adP7ATZ6xEgyyS9cpL5/Yu+JSDaTr8/zkHSnT+4Mw7nPu+qfFd1R/Tq0/wDaBHrEQskvfOS+f2L4q1lQFnZVUbyxAHqZG8q6R7KhiO27Vh3aQ1/7vh+spO5vHqnGrUdzzdmc/Uzxmt4h9ETaskgt7Ja+7b7k4y5pXuK2K2yignP439SMF8hj4yFVqzOxd2ZmO0sxLE9Sdpn4n7oUGdgiKzMdgVQWJ6AbTNEpOXM7FOHqoWkFp+95+JsMiZBrXlTsrdCx7x3Ko5s3AfU+MmGbWiipUwqXrGkm/s1wLnqdyfU9JZ+Tcl0ramKVCmqIOA/cneT4mbYUN7vY5mLzaurs1dqXyX3NLmjmTSsF1v8AqVyPaqEf2oO6v1P7SSIk1JJaIq1ts7ZOc3q2IiJ6axERAEREAREQBERAEREAREQDCypkWjdLqXFJKg4aw2jo29fIyC5Y0PIcWtK5T8FX2h5MNo8wZY8TCUIy5olUYu6j2JafT4FD5SzBvaGOtbs6/NS94PQe0PMTQVaZU6rgqeTAqfQzpeeNxaJUGFREccmAYfWaHh10Z1q88mv/AEhr7tvuc2RL9uMyLKp8VnQ/Kup/twmI2jWwP/bYdKlYf5zD1eRLWd09Yv5fco2JeS6NbAf9sT1qVj/nMq3zGsU+Gzon+oa/+4mPV5B53R0i/l9yhEUscFBJ5DafQTe5OzGva+GpbOo+ap7of3YE+QMvS2sadIYUqdNByRVX9hPeZrDrqyLZnkn7ENPe9fsVpkjQ8NjXdfH8FLZ6uw/YCTrJGb9C0XVt6KJzI2serHafWbGJvjXGPJHJvxl1/ty27ugiImZEEREAREQBERAEREAREQBERAEREAREQBERAEREAREQBERAEREAREQBERAEREAREQBERAEREA//2Q=="/>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ru-RU" sz="1200" dirty="0">
              <a:solidFill>
                <a:srgbClr val="5F5F5F"/>
              </a:solidFill>
              <a:cs typeface="Arial" charset="0"/>
            </a:endParaRPr>
          </a:p>
        </p:txBody>
      </p:sp>
    </p:spTree>
    <p:extLst>
      <p:ext uri="{BB962C8B-B14F-4D97-AF65-F5344CB8AC3E}">
        <p14:creationId xmlns:p14="http://schemas.microsoft.com/office/powerpoint/2010/main" val="147041434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4_Исполнительная">
  <a:themeElements>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Исполнительная">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Исполните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Исполнительная">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Executive</Template>
  <TotalTime>2597</TotalTime>
  <Words>2519</Words>
  <Application>Microsoft Office PowerPoint</Application>
  <PresentationFormat>Экран (4:3)</PresentationFormat>
  <Paragraphs>279</Paragraphs>
  <Slides>31</Slides>
  <Notes>28</Notes>
  <HiddenSlides>0</HiddenSlides>
  <MMClips>0</MMClips>
  <ScaleCrop>false</ScaleCrop>
  <HeadingPairs>
    <vt:vector size="4" baseType="variant">
      <vt:variant>
        <vt:lpstr>Тема</vt:lpstr>
      </vt:variant>
      <vt:variant>
        <vt:i4>2</vt:i4>
      </vt:variant>
      <vt:variant>
        <vt:lpstr>Заголовки слайдов</vt:lpstr>
      </vt:variant>
      <vt:variant>
        <vt:i4>31</vt:i4>
      </vt:variant>
    </vt:vector>
  </HeadingPairs>
  <TitlesOfParts>
    <vt:vector size="33" baseType="lpstr">
      <vt:lpstr>Исполнительная</vt:lpstr>
      <vt:lpstr>4_Исполнительная</vt:lpstr>
      <vt:lpstr>   Система управления охраной труда в организации Обучение работников</vt:lpstr>
      <vt:lpstr>Сущность и назначение обучения ОТ</vt:lpstr>
      <vt:lpstr>ФОРМЫ ПОДГОТОВКИ РАБОТНИКОВ  В ОБЛАСТИ ОХРАНЫ ТРУДА</vt:lpstr>
      <vt:lpstr>Сущность и назначение подготовки по ОТ у работодателя</vt:lpstr>
      <vt:lpstr>Порядок обучения руководителей и специалистов</vt:lpstr>
      <vt:lpstr>Презентация PowerPoint</vt:lpstr>
      <vt:lpstr>Порядок разработки НПА по охране труда</vt:lpstr>
      <vt:lpstr>Особенности ГОСТа 12.0.004-2015</vt:lpstr>
      <vt:lpstr>Порядок обучения руководителей и специалистов  в соответствии с Порядком 1/29</vt:lpstr>
      <vt:lpstr>Презентация PowerPoint</vt:lpstr>
      <vt:lpstr>Порядок обучения руководителей и специалистов</vt:lpstr>
      <vt:lpstr>Порядок обучения руководителей и специалистов</vt:lpstr>
      <vt:lpstr>Порядок обучения руководителей и специалистов</vt:lpstr>
      <vt:lpstr>Инструктирование</vt:lpstr>
      <vt:lpstr>ИНСТРУКТАЖ ПО ОХРАНЕ ТРУДА</vt:lpstr>
      <vt:lpstr>Презентация PowerPoint</vt:lpstr>
      <vt:lpstr>Презентация PowerPoint</vt:lpstr>
      <vt:lpstr>Презентация PowerPoint</vt:lpstr>
      <vt:lpstr>Инструктирование</vt:lpstr>
      <vt:lpstr>Инструктирование</vt:lpstr>
      <vt:lpstr>Презентация PowerPoint</vt:lpstr>
      <vt:lpstr>Презентация PowerPoint</vt:lpstr>
      <vt:lpstr>СТАЖИРОВКА НА РАБОЧЕМ МЕСТЕ</vt:lpstr>
      <vt:lpstr>Презентация PowerPoint</vt:lpstr>
      <vt:lpstr>Инструктирование</vt:lpstr>
      <vt:lpstr>Обучение приемам оказания  первой помощи пострадавшим</vt:lpstr>
      <vt:lpstr>Обучение приемам оказания  первой помощи пострадавшим</vt:lpstr>
      <vt:lpstr>Обучение приемам оказания  первой помощи пострадавшим</vt:lpstr>
      <vt:lpstr>Обучение приемам оказания  первой помощи пострадавшим</vt:lpstr>
      <vt:lpstr>Обучение приемам оказания  первой помощи пострадавшим</vt:lpstr>
      <vt:lpstr>Вывод</vt:lpstr>
    </vt:vector>
  </TitlesOfParts>
  <Company>SBRAS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Основные изменения, внесенные в законодательство федеральным законом от 28.12.2013 № 421‑ФЗ</dc:title>
  <dc:creator>Microsoft</dc:creator>
  <cp:lastModifiedBy>Fomin</cp:lastModifiedBy>
  <cp:revision>198</cp:revision>
  <dcterms:created xsi:type="dcterms:W3CDTF">2014-02-18T03:48:07Z</dcterms:created>
  <dcterms:modified xsi:type="dcterms:W3CDTF">2017-03-14T14:36:35Z</dcterms:modified>
</cp:coreProperties>
</file>