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colors8.xml" ContentType="application/vnd.openxmlformats-officedocument.drawingml.diagramColors+xml"/>
  <Override PartName="/ppt/diagrams/drawing9.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quickStyle9.xml" ContentType="application/vnd.openxmlformats-officedocument.drawingml.diagramStyle+xml"/>
  <Override PartName="/ppt/diagrams/drawing7.xml" ContentType="application/vnd.ms-office.drawingml.diagramDrawing+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diagrams/drawing5.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quickStyle5.xml" ContentType="application/vnd.openxmlformats-officedocument.drawingml.diagramStyle+xml"/>
  <Override PartName="/ppt/notesSlides/notesSlide1.xml" ContentType="application/vnd.openxmlformats-officedocument.presentationml.notesSlide+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colors10.xml" ContentType="application/vnd.openxmlformats-officedocument.drawingml.diagramColors+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6.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44"/>
  </p:notesMasterIdLst>
  <p:sldIdLst>
    <p:sldId id="260" r:id="rId2"/>
    <p:sldId id="360" r:id="rId3"/>
    <p:sldId id="361" r:id="rId4"/>
    <p:sldId id="363" r:id="rId5"/>
    <p:sldId id="385" r:id="rId6"/>
    <p:sldId id="364" r:id="rId7"/>
    <p:sldId id="365" r:id="rId8"/>
    <p:sldId id="367" r:id="rId9"/>
    <p:sldId id="368" r:id="rId10"/>
    <p:sldId id="369" r:id="rId11"/>
    <p:sldId id="384" r:id="rId12"/>
    <p:sldId id="373" r:id="rId13"/>
    <p:sldId id="374" r:id="rId14"/>
    <p:sldId id="375" r:id="rId15"/>
    <p:sldId id="376" r:id="rId16"/>
    <p:sldId id="378" r:id="rId17"/>
    <p:sldId id="379" r:id="rId18"/>
    <p:sldId id="380" r:id="rId19"/>
    <p:sldId id="387" r:id="rId20"/>
    <p:sldId id="383" r:id="rId21"/>
    <p:sldId id="386" r:id="rId22"/>
    <p:sldId id="381" r:id="rId23"/>
    <p:sldId id="382" r:id="rId24"/>
    <p:sldId id="268" r:id="rId25"/>
    <p:sldId id="262" r:id="rId26"/>
    <p:sldId id="263" r:id="rId27"/>
    <p:sldId id="270" r:id="rId28"/>
    <p:sldId id="273" r:id="rId29"/>
    <p:sldId id="264" r:id="rId30"/>
    <p:sldId id="265" r:id="rId31"/>
    <p:sldId id="266" r:id="rId32"/>
    <p:sldId id="309" r:id="rId33"/>
    <p:sldId id="310" r:id="rId34"/>
    <p:sldId id="311" r:id="rId35"/>
    <p:sldId id="370" r:id="rId36"/>
    <p:sldId id="371" r:id="rId37"/>
    <p:sldId id="351" r:id="rId38"/>
    <p:sldId id="352" r:id="rId39"/>
    <p:sldId id="353" r:id="rId40"/>
    <p:sldId id="319" r:id="rId41"/>
    <p:sldId id="372" r:id="rId42"/>
    <p:sldId id="359" r:id="rId43"/>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00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88" autoAdjust="0"/>
    <p:restoredTop sz="94671" autoAdjust="0"/>
  </p:normalViewPr>
  <p:slideViewPr>
    <p:cSldViewPr>
      <p:cViewPr>
        <p:scale>
          <a:sx n="100" d="100"/>
          <a:sy n="100" d="100"/>
        </p:scale>
        <p:origin x="-1956" y="-43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diagrams/_rels/data10.xml.rels><?xml version="1.0" encoding="UTF-8" standalone="yes"?>
<Relationships xmlns="http://schemas.openxmlformats.org/package/2006/relationships"><Relationship Id="rId2" Type="http://schemas.openxmlformats.org/officeDocument/2006/relationships/hyperlink" Target="consultantplus://offline/ref=F5C90A3542B74DC04FC14AB585416C0F318C383F3F92E0BF39E36BED05B5AC19578C8EB90A19ACD7DDY8G" TargetMode="External"/><Relationship Id="rId1" Type="http://schemas.openxmlformats.org/officeDocument/2006/relationships/hyperlink" Target="consultantplus://offline/ref=F5C90A3542B74DC04FC14AB585416C0F318C383F3F92E0BF39E36BED05B5AC19578C8EB90A19ADDEDDY0G" TargetMode="External"/></Relationships>
</file>

<file path=ppt/diagrams/_rels/drawing4.xml.rels><?xml version="1.0" encoding="UTF-8" standalone="yes"?>
<Relationships xmlns="http://schemas.openxmlformats.org/package/2006/relationships"><Relationship Id="rId1" Type="http://schemas.openxmlformats.org/officeDocument/2006/relationships/hyperlink" Target="consultantplus://offline/ref=8FD371874F489D34642DA83464B032087DE4758AFFDAAFDBAE921CCEC34135ADCCF55CD249882D42WAS8D"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597181-D5EB-4F9D-AFDE-1516470AF6E1}"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ru-RU"/>
        </a:p>
      </dgm:t>
    </dgm:pt>
    <dgm:pt modelId="{144EC84C-E926-433D-9537-3E9586C8CADC}">
      <dgm:prSet custT="1"/>
      <dgm:spPr>
        <a:solidFill>
          <a:schemeClr val="accent4">
            <a:lumMod val="20000"/>
            <a:lumOff val="80000"/>
          </a:schemeClr>
        </a:solidFill>
        <a:ln>
          <a:solidFill>
            <a:schemeClr val="tx1"/>
          </a:solidFill>
        </a:ln>
      </dgm:spPr>
      <dgm:t>
        <a:bodyPr/>
        <a:lstStyle/>
        <a:p>
          <a:pPr rtl="0"/>
          <a:r>
            <a:rPr lang="ru-RU" sz="1200" b="1" dirty="0" smtClean="0"/>
            <a:t>Статья 3. </a:t>
          </a:r>
          <a:r>
            <a:rPr lang="ru-RU" sz="1200" dirty="0" smtClean="0"/>
            <a:t>Принципы защиты прав юридических лиц, индивидуальных предпринимателей при осуществлении государственного контроля (надзора), муниципального контроля (далее контроля)</a:t>
          </a:r>
          <a:endParaRPr lang="ru-RU" sz="1200" dirty="0"/>
        </a:p>
      </dgm:t>
    </dgm:pt>
    <dgm:pt modelId="{D4D4D785-6D00-45C5-A766-FB2E5847106A}" type="parTrans" cxnId="{FB4839A5-C5BF-4DF6-9CC7-1DA71B810BA7}">
      <dgm:prSet/>
      <dgm:spPr/>
      <dgm:t>
        <a:bodyPr/>
        <a:lstStyle/>
        <a:p>
          <a:endParaRPr lang="ru-RU"/>
        </a:p>
      </dgm:t>
    </dgm:pt>
    <dgm:pt modelId="{F576373F-5496-4F52-BC7A-C88941F8D069}" type="sibTrans" cxnId="{FB4839A5-C5BF-4DF6-9CC7-1DA71B810BA7}">
      <dgm:prSet/>
      <dgm:spPr/>
      <dgm:t>
        <a:bodyPr/>
        <a:lstStyle/>
        <a:p>
          <a:endParaRPr lang="ru-RU"/>
        </a:p>
      </dgm:t>
    </dgm:pt>
    <dgm:pt modelId="{AC2ED566-CD00-4E9F-8C09-3CAE37506131}">
      <dgm:prSet/>
      <dgm:spPr>
        <a:solidFill>
          <a:schemeClr val="accent4">
            <a:lumMod val="20000"/>
            <a:lumOff val="80000"/>
          </a:schemeClr>
        </a:solidFill>
        <a:ln>
          <a:solidFill>
            <a:schemeClr val="tx1"/>
          </a:solidFill>
        </a:ln>
      </dgm:spPr>
      <dgm:t>
        <a:bodyPr/>
        <a:lstStyle/>
        <a:p>
          <a:pPr rtl="0"/>
          <a:r>
            <a:rPr lang="ru-RU" dirty="0" smtClean="0"/>
            <a:t>Основными принципами  являются:</a:t>
          </a:r>
          <a:endParaRPr lang="ru-RU" dirty="0"/>
        </a:p>
      </dgm:t>
    </dgm:pt>
    <dgm:pt modelId="{28AD0894-DF63-42F3-84D3-B02B645EC4D4}" type="parTrans" cxnId="{B2EDA8CD-343F-40CA-B9E2-80C5198AC652}">
      <dgm:prSet/>
      <dgm:spPr/>
      <dgm:t>
        <a:bodyPr/>
        <a:lstStyle/>
        <a:p>
          <a:endParaRPr lang="ru-RU"/>
        </a:p>
      </dgm:t>
    </dgm:pt>
    <dgm:pt modelId="{9EF189FB-5D69-4ED5-9C3B-9B41580917BC}" type="sibTrans" cxnId="{B2EDA8CD-343F-40CA-B9E2-80C5198AC652}">
      <dgm:prSet/>
      <dgm:spPr/>
      <dgm:t>
        <a:bodyPr/>
        <a:lstStyle/>
        <a:p>
          <a:endParaRPr lang="ru-RU"/>
        </a:p>
      </dgm:t>
    </dgm:pt>
    <dgm:pt modelId="{09DC0E51-3B83-490C-A5C2-94F7D9C6C4E0}">
      <dgm:prSet/>
      <dgm:spPr>
        <a:solidFill>
          <a:schemeClr val="accent4">
            <a:lumMod val="20000"/>
            <a:lumOff val="80000"/>
          </a:schemeClr>
        </a:solidFill>
        <a:ln>
          <a:solidFill>
            <a:schemeClr val="tx1"/>
          </a:solidFill>
        </a:ln>
      </dgm:spPr>
      <dgm:t>
        <a:bodyPr/>
        <a:lstStyle/>
        <a:p>
          <a:pPr rtl="0"/>
          <a:r>
            <a:rPr lang="ru-RU" dirty="0" smtClean="0"/>
            <a:t>1) преимущественно уведомительный порядок начала осуществления отдельных видов предпринимательской деятельности;</a:t>
          </a:r>
          <a:endParaRPr lang="ru-RU" dirty="0"/>
        </a:p>
      </dgm:t>
    </dgm:pt>
    <dgm:pt modelId="{0F0CDA2D-FCC6-40E8-BAA0-8E95B86866D9}" type="parTrans" cxnId="{4E5B51ED-23F6-4D33-82F7-C0EAFCCA1770}">
      <dgm:prSet/>
      <dgm:spPr/>
      <dgm:t>
        <a:bodyPr/>
        <a:lstStyle/>
        <a:p>
          <a:endParaRPr lang="ru-RU"/>
        </a:p>
      </dgm:t>
    </dgm:pt>
    <dgm:pt modelId="{7F66295D-3BDA-4707-82B7-45FA4CF2B313}" type="sibTrans" cxnId="{4E5B51ED-23F6-4D33-82F7-C0EAFCCA1770}">
      <dgm:prSet/>
      <dgm:spPr/>
      <dgm:t>
        <a:bodyPr/>
        <a:lstStyle/>
        <a:p>
          <a:endParaRPr lang="ru-RU"/>
        </a:p>
      </dgm:t>
    </dgm:pt>
    <dgm:pt modelId="{080CF0A7-C424-4114-83C0-D71EBF872B53}">
      <dgm:prSet/>
      <dgm:spPr>
        <a:solidFill>
          <a:schemeClr val="accent4">
            <a:lumMod val="20000"/>
            <a:lumOff val="80000"/>
          </a:schemeClr>
        </a:solidFill>
        <a:ln>
          <a:solidFill>
            <a:schemeClr val="tx1"/>
          </a:solidFill>
        </a:ln>
      </dgm:spPr>
      <dgm:t>
        <a:bodyPr/>
        <a:lstStyle/>
        <a:p>
          <a:pPr rtl="0"/>
          <a:r>
            <a:rPr lang="ru-RU" dirty="0" smtClean="0"/>
            <a:t>2) презумпция добросовестности юридических лиц, индивидуальных предпринимателей;</a:t>
          </a:r>
          <a:endParaRPr lang="ru-RU" dirty="0"/>
        </a:p>
      </dgm:t>
    </dgm:pt>
    <dgm:pt modelId="{D0876D63-7518-4920-BDF9-79B06FAC30F2}" type="parTrans" cxnId="{29D4D65F-5F6F-423F-9B52-0BE401D891B4}">
      <dgm:prSet/>
      <dgm:spPr/>
      <dgm:t>
        <a:bodyPr/>
        <a:lstStyle/>
        <a:p>
          <a:endParaRPr lang="ru-RU"/>
        </a:p>
      </dgm:t>
    </dgm:pt>
    <dgm:pt modelId="{6E6D76C5-0A78-4187-9CF6-453AC947939A}" type="sibTrans" cxnId="{29D4D65F-5F6F-423F-9B52-0BE401D891B4}">
      <dgm:prSet/>
      <dgm:spPr/>
      <dgm:t>
        <a:bodyPr/>
        <a:lstStyle/>
        <a:p>
          <a:endParaRPr lang="ru-RU"/>
        </a:p>
      </dgm:t>
    </dgm:pt>
    <dgm:pt modelId="{81D452DC-E011-4A03-9DCE-8A05B62FF40F}">
      <dgm:prSet/>
      <dgm:spPr>
        <a:solidFill>
          <a:schemeClr val="accent4">
            <a:lumMod val="20000"/>
            <a:lumOff val="80000"/>
          </a:schemeClr>
        </a:solidFill>
        <a:ln>
          <a:solidFill>
            <a:schemeClr val="tx1"/>
          </a:solidFill>
        </a:ln>
      </dgm:spPr>
      <dgm:t>
        <a:bodyPr/>
        <a:lstStyle/>
        <a:p>
          <a:pPr rtl="0"/>
          <a:r>
            <a:rPr lang="ru-RU" dirty="0" smtClean="0"/>
            <a:t>3) открытость и доступность для юридических лиц, индивидуальных предпринимателей нормативных правовых актов РФ, муниципальных правовых актов, соблюдение которых проверяется при осуществлении контроля , о правах и об обязанностях органов контроля;</a:t>
          </a:r>
          <a:endParaRPr lang="ru-RU" dirty="0"/>
        </a:p>
      </dgm:t>
    </dgm:pt>
    <dgm:pt modelId="{9C3FA894-0E83-4CA8-A117-017D20487FB5}" type="parTrans" cxnId="{DBDB4280-1C7D-40B1-9C39-9A4B94735DA7}">
      <dgm:prSet/>
      <dgm:spPr/>
      <dgm:t>
        <a:bodyPr/>
        <a:lstStyle/>
        <a:p>
          <a:endParaRPr lang="ru-RU"/>
        </a:p>
      </dgm:t>
    </dgm:pt>
    <dgm:pt modelId="{324F32EC-610D-4EB2-88CB-8B2828F11F8E}" type="sibTrans" cxnId="{DBDB4280-1C7D-40B1-9C39-9A4B94735DA7}">
      <dgm:prSet/>
      <dgm:spPr/>
      <dgm:t>
        <a:bodyPr/>
        <a:lstStyle/>
        <a:p>
          <a:endParaRPr lang="ru-RU"/>
        </a:p>
      </dgm:t>
    </dgm:pt>
    <dgm:pt modelId="{23817B4E-E39E-4BB6-A9EA-EC2520BBD460}">
      <dgm:prSet/>
      <dgm:spPr>
        <a:solidFill>
          <a:schemeClr val="accent4">
            <a:lumMod val="20000"/>
            <a:lumOff val="80000"/>
          </a:schemeClr>
        </a:solidFill>
        <a:ln>
          <a:solidFill>
            <a:schemeClr val="tx1"/>
          </a:solidFill>
        </a:ln>
      </dgm:spPr>
      <dgm:t>
        <a:bodyPr/>
        <a:lstStyle/>
        <a:p>
          <a:pPr rtl="0"/>
          <a:r>
            <a:rPr lang="ru-RU" dirty="0" smtClean="0"/>
            <a:t>4) проведение проверок в соответствии с полномочиями органа контроля,  их должностных лиц;</a:t>
          </a:r>
          <a:endParaRPr lang="ru-RU" dirty="0"/>
        </a:p>
      </dgm:t>
    </dgm:pt>
    <dgm:pt modelId="{DDCB3618-02E4-4003-A24F-25BDBA600B87}" type="parTrans" cxnId="{B538613C-9EC1-4C0E-B212-95C4CD36DDC9}">
      <dgm:prSet/>
      <dgm:spPr/>
      <dgm:t>
        <a:bodyPr/>
        <a:lstStyle/>
        <a:p>
          <a:endParaRPr lang="ru-RU"/>
        </a:p>
      </dgm:t>
    </dgm:pt>
    <dgm:pt modelId="{361A2653-47F9-4EDC-BA1B-D195BBA2AE75}" type="sibTrans" cxnId="{B538613C-9EC1-4C0E-B212-95C4CD36DDC9}">
      <dgm:prSet/>
      <dgm:spPr/>
      <dgm:t>
        <a:bodyPr/>
        <a:lstStyle/>
        <a:p>
          <a:endParaRPr lang="ru-RU"/>
        </a:p>
      </dgm:t>
    </dgm:pt>
    <dgm:pt modelId="{618605FB-8645-45BE-A24E-2592B8B15BD2}">
      <dgm:prSet/>
      <dgm:spPr>
        <a:solidFill>
          <a:schemeClr val="accent4">
            <a:lumMod val="20000"/>
            <a:lumOff val="80000"/>
          </a:schemeClr>
        </a:solidFill>
        <a:ln>
          <a:solidFill>
            <a:schemeClr val="tx1"/>
          </a:solidFill>
        </a:ln>
      </dgm:spPr>
      <dgm:t>
        <a:bodyPr/>
        <a:lstStyle/>
        <a:p>
          <a:pPr rtl="0"/>
          <a:r>
            <a:rPr lang="ru-RU" dirty="0" smtClean="0"/>
            <a:t>5) недопустимость проводимых в отношении одного юридического лица или одного индивидуального предпринимателя несколькими органами контроля , органами муниципального контроля проверок исполнения одних и тех же обязательных требований и требований, установленных муниципальными правовыми актами;</a:t>
          </a:r>
          <a:endParaRPr lang="ru-RU" dirty="0"/>
        </a:p>
      </dgm:t>
    </dgm:pt>
    <dgm:pt modelId="{D18A1299-80A9-4B7A-B826-4BD4CDB5973F}" type="parTrans" cxnId="{FF15721A-9C36-49D2-B911-6F260CE5A11F}">
      <dgm:prSet/>
      <dgm:spPr/>
      <dgm:t>
        <a:bodyPr/>
        <a:lstStyle/>
        <a:p>
          <a:endParaRPr lang="ru-RU"/>
        </a:p>
      </dgm:t>
    </dgm:pt>
    <dgm:pt modelId="{034AF239-D303-499C-A007-97AE5D77E987}" type="sibTrans" cxnId="{FF15721A-9C36-49D2-B911-6F260CE5A11F}">
      <dgm:prSet/>
      <dgm:spPr/>
      <dgm:t>
        <a:bodyPr/>
        <a:lstStyle/>
        <a:p>
          <a:endParaRPr lang="ru-RU"/>
        </a:p>
      </dgm:t>
    </dgm:pt>
    <dgm:pt modelId="{5EE618D5-211B-4A21-BB6F-FFDB43D9AD1D}">
      <dgm:prSet/>
      <dgm:spPr>
        <a:solidFill>
          <a:schemeClr val="accent4">
            <a:lumMod val="20000"/>
            <a:lumOff val="80000"/>
          </a:schemeClr>
        </a:solidFill>
        <a:ln>
          <a:solidFill>
            <a:schemeClr val="tx1"/>
          </a:solidFill>
        </a:ln>
      </dgm:spPr>
      <dgm:t>
        <a:bodyPr/>
        <a:lstStyle/>
        <a:p>
          <a:pPr rtl="0"/>
          <a:r>
            <a:rPr lang="ru-RU" dirty="0" smtClean="0"/>
            <a:t>6) недопустимость требования о получении юридическими лицами, индивидуальными предпринимателями разрешений, заключений и иных документов, выдаваемых органами государственной власти, органами местного самоуправления, для начала осуществления предпринимательской деятельности, за исключением случаев, предусмотренных федеральными законами; </a:t>
          </a:r>
          <a:endParaRPr lang="ru-RU" dirty="0"/>
        </a:p>
      </dgm:t>
    </dgm:pt>
    <dgm:pt modelId="{4D43E7F2-0F3C-48C3-840C-C998AC5C51B1}" type="parTrans" cxnId="{386A94D7-F800-49D9-8540-A5CC2E4EE925}">
      <dgm:prSet/>
      <dgm:spPr/>
      <dgm:t>
        <a:bodyPr/>
        <a:lstStyle/>
        <a:p>
          <a:endParaRPr lang="ru-RU"/>
        </a:p>
      </dgm:t>
    </dgm:pt>
    <dgm:pt modelId="{39F35FDC-9D8C-4F5F-AC32-388DB305B835}" type="sibTrans" cxnId="{386A94D7-F800-49D9-8540-A5CC2E4EE925}">
      <dgm:prSet/>
      <dgm:spPr/>
      <dgm:t>
        <a:bodyPr/>
        <a:lstStyle/>
        <a:p>
          <a:endParaRPr lang="ru-RU"/>
        </a:p>
      </dgm:t>
    </dgm:pt>
    <dgm:pt modelId="{627E816A-5864-4998-A412-4D22C6C4D0B2}">
      <dgm:prSet/>
      <dgm:spPr>
        <a:solidFill>
          <a:schemeClr val="accent4">
            <a:lumMod val="20000"/>
            <a:lumOff val="80000"/>
          </a:schemeClr>
        </a:solidFill>
        <a:ln>
          <a:solidFill>
            <a:schemeClr val="tx1"/>
          </a:solidFill>
        </a:ln>
      </dgm:spPr>
      <dgm:t>
        <a:bodyPr/>
        <a:lstStyle/>
        <a:p>
          <a:pPr rtl="0"/>
          <a:r>
            <a:rPr lang="ru-RU" dirty="0" smtClean="0"/>
            <a:t>7)недопустимость взимания органами государственного контроля (надзора), органами муниципального контроля с юридических лиц, индивидуальных предпринимателей платы за проведение мероприятий по контролю.</a:t>
          </a:r>
          <a:endParaRPr lang="ru-RU" dirty="0"/>
        </a:p>
      </dgm:t>
    </dgm:pt>
    <dgm:pt modelId="{E43B4199-CD92-49E2-98AB-C6281C76A4F5}" type="parTrans" cxnId="{A5F00DFC-CD9A-4B26-B6DB-8E58A8D73CE2}">
      <dgm:prSet/>
      <dgm:spPr/>
      <dgm:t>
        <a:bodyPr/>
        <a:lstStyle/>
        <a:p>
          <a:endParaRPr lang="ru-RU"/>
        </a:p>
      </dgm:t>
    </dgm:pt>
    <dgm:pt modelId="{D66D8BC8-814F-478D-9ECE-893F3901946F}" type="sibTrans" cxnId="{A5F00DFC-CD9A-4B26-B6DB-8E58A8D73CE2}">
      <dgm:prSet/>
      <dgm:spPr/>
      <dgm:t>
        <a:bodyPr/>
        <a:lstStyle/>
        <a:p>
          <a:endParaRPr lang="ru-RU"/>
        </a:p>
      </dgm:t>
    </dgm:pt>
    <dgm:pt modelId="{6951C753-C508-46AF-9FAD-EE8A3F404D21}" type="pres">
      <dgm:prSet presAssocID="{B5597181-D5EB-4F9D-AFDE-1516470AF6E1}" presName="linear" presStyleCnt="0">
        <dgm:presLayoutVars>
          <dgm:animLvl val="lvl"/>
          <dgm:resizeHandles val="exact"/>
        </dgm:presLayoutVars>
      </dgm:prSet>
      <dgm:spPr/>
      <dgm:t>
        <a:bodyPr/>
        <a:lstStyle/>
        <a:p>
          <a:endParaRPr lang="ru-RU"/>
        </a:p>
      </dgm:t>
    </dgm:pt>
    <dgm:pt modelId="{4CE3C9C6-B480-4386-93AF-6319CDD56039}" type="pres">
      <dgm:prSet presAssocID="{144EC84C-E926-433D-9537-3E9586C8CADC}" presName="parentText" presStyleLbl="node1" presStyleIdx="0" presStyleCnt="9">
        <dgm:presLayoutVars>
          <dgm:chMax val="0"/>
          <dgm:bulletEnabled val="1"/>
        </dgm:presLayoutVars>
      </dgm:prSet>
      <dgm:spPr/>
      <dgm:t>
        <a:bodyPr/>
        <a:lstStyle/>
        <a:p>
          <a:endParaRPr lang="ru-RU"/>
        </a:p>
      </dgm:t>
    </dgm:pt>
    <dgm:pt modelId="{E62B6540-C0BB-4A43-AC01-009F00C63DD8}" type="pres">
      <dgm:prSet presAssocID="{F576373F-5496-4F52-BC7A-C88941F8D069}" presName="spacer" presStyleCnt="0"/>
      <dgm:spPr/>
    </dgm:pt>
    <dgm:pt modelId="{5E54F266-9040-42AA-9ADA-D590C302B34F}" type="pres">
      <dgm:prSet presAssocID="{AC2ED566-CD00-4E9F-8C09-3CAE37506131}" presName="parentText" presStyleLbl="node1" presStyleIdx="1" presStyleCnt="9">
        <dgm:presLayoutVars>
          <dgm:chMax val="0"/>
          <dgm:bulletEnabled val="1"/>
        </dgm:presLayoutVars>
      </dgm:prSet>
      <dgm:spPr/>
      <dgm:t>
        <a:bodyPr/>
        <a:lstStyle/>
        <a:p>
          <a:endParaRPr lang="ru-RU"/>
        </a:p>
      </dgm:t>
    </dgm:pt>
    <dgm:pt modelId="{2CB98139-3E72-453B-B6DB-F8CF9741D372}" type="pres">
      <dgm:prSet presAssocID="{9EF189FB-5D69-4ED5-9C3B-9B41580917BC}" presName="spacer" presStyleCnt="0"/>
      <dgm:spPr/>
    </dgm:pt>
    <dgm:pt modelId="{0B7720D9-D250-48D7-B1A3-218AC031A160}" type="pres">
      <dgm:prSet presAssocID="{09DC0E51-3B83-490C-A5C2-94F7D9C6C4E0}" presName="parentText" presStyleLbl="node1" presStyleIdx="2" presStyleCnt="9">
        <dgm:presLayoutVars>
          <dgm:chMax val="0"/>
          <dgm:bulletEnabled val="1"/>
        </dgm:presLayoutVars>
      </dgm:prSet>
      <dgm:spPr/>
      <dgm:t>
        <a:bodyPr/>
        <a:lstStyle/>
        <a:p>
          <a:endParaRPr lang="ru-RU"/>
        </a:p>
      </dgm:t>
    </dgm:pt>
    <dgm:pt modelId="{4459DF47-65CC-4501-B061-482ECD10DA53}" type="pres">
      <dgm:prSet presAssocID="{7F66295D-3BDA-4707-82B7-45FA4CF2B313}" presName="spacer" presStyleCnt="0"/>
      <dgm:spPr/>
    </dgm:pt>
    <dgm:pt modelId="{66125A9E-527B-48D1-9517-BA92296904CC}" type="pres">
      <dgm:prSet presAssocID="{080CF0A7-C424-4114-83C0-D71EBF872B53}" presName="parentText" presStyleLbl="node1" presStyleIdx="3" presStyleCnt="9">
        <dgm:presLayoutVars>
          <dgm:chMax val="0"/>
          <dgm:bulletEnabled val="1"/>
        </dgm:presLayoutVars>
      </dgm:prSet>
      <dgm:spPr/>
      <dgm:t>
        <a:bodyPr/>
        <a:lstStyle/>
        <a:p>
          <a:endParaRPr lang="ru-RU"/>
        </a:p>
      </dgm:t>
    </dgm:pt>
    <dgm:pt modelId="{D5F5992E-1DBB-4E78-A485-22DBBC84BBAD}" type="pres">
      <dgm:prSet presAssocID="{6E6D76C5-0A78-4187-9CF6-453AC947939A}" presName="spacer" presStyleCnt="0"/>
      <dgm:spPr/>
    </dgm:pt>
    <dgm:pt modelId="{26D74334-6636-4241-AFE5-63B90288D2A1}" type="pres">
      <dgm:prSet presAssocID="{81D452DC-E011-4A03-9DCE-8A05B62FF40F}" presName="parentText" presStyleLbl="node1" presStyleIdx="4" presStyleCnt="9">
        <dgm:presLayoutVars>
          <dgm:chMax val="0"/>
          <dgm:bulletEnabled val="1"/>
        </dgm:presLayoutVars>
      </dgm:prSet>
      <dgm:spPr/>
      <dgm:t>
        <a:bodyPr/>
        <a:lstStyle/>
        <a:p>
          <a:endParaRPr lang="ru-RU"/>
        </a:p>
      </dgm:t>
    </dgm:pt>
    <dgm:pt modelId="{DF20FAB0-8909-4F42-A365-ABEB06700D90}" type="pres">
      <dgm:prSet presAssocID="{324F32EC-610D-4EB2-88CB-8B2828F11F8E}" presName="spacer" presStyleCnt="0"/>
      <dgm:spPr/>
    </dgm:pt>
    <dgm:pt modelId="{F52B4928-9901-46F4-B78D-0AA8EC921C1F}" type="pres">
      <dgm:prSet presAssocID="{23817B4E-E39E-4BB6-A9EA-EC2520BBD460}" presName="parentText" presStyleLbl="node1" presStyleIdx="5" presStyleCnt="9">
        <dgm:presLayoutVars>
          <dgm:chMax val="0"/>
          <dgm:bulletEnabled val="1"/>
        </dgm:presLayoutVars>
      </dgm:prSet>
      <dgm:spPr/>
      <dgm:t>
        <a:bodyPr/>
        <a:lstStyle/>
        <a:p>
          <a:endParaRPr lang="ru-RU"/>
        </a:p>
      </dgm:t>
    </dgm:pt>
    <dgm:pt modelId="{5C5DD8DB-255E-4EEC-AF55-F54DFB1F9A38}" type="pres">
      <dgm:prSet presAssocID="{361A2653-47F9-4EDC-BA1B-D195BBA2AE75}" presName="spacer" presStyleCnt="0"/>
      <dgm:spPr/>
    </dgm:pt>
    <dgm:pt modelId="{FB8CF1D6-9EF8-4CD0-94F9-4D45F2E8AFB5}" type="pres">
      <dgm:prSet presAssocID="{618605FB-8645-45BE-A24E-2592B8B15BD2}" presName="parentText" presStyleLbl="node1" presStyleIdx="6" presStyleCnt="9">
        <dgm:presLayoutVars>
          <dgm:chMax val="0"/>
          <dgm:bulletEnabled val="1"/>
        </dgm:presLayoutVars>
      </dgm:prSet>
      <dgm:spPr/>
      <dgm:t>
        <a:bodyPr/>
        <a:lstStyle/>
        <a:p>
          <a:endParaRPr lang="ru-RU"/>
        </a:p>
      </dgm:t>
    </dgm:pt>
    <dgm:pt modelId="{43A2FA42-C9CC-48A6-93E5-EFFF2C15A37D}" type="pres">
      <dgm:prSet presAssocID="{034AF239-D303-499C-A007-97AE5D77E987}" presName="spacer" presStyleCnt="0"/>
      <dgm:spPr/>
    </dgm:pt>
    <dgm:pt modelId="{0CB40C70-FEE9-488A-B251-7C9D1444BAF6}" type="pres">
      <dgm:prSet presAssocID="{5EE618D5-211B-4A21-BB6F-FFDB43D9AD1D}" presName="parentText" presStyleLbl="node1" presStyleIdx="7" presStyleCnt="9">
        <dgm:presLayoutVars>
          <dgm:chMax val="0"/>
          <dgm:bulletEnabled val="1"/>
        </dgm:presLayoutVars>
      </dgm:prSet>
      <dgm:spPr/>
      <dgm:t>
        <a:bodyPr/>
        <a:lstStyle/>
        <a:p>
          <a:endParaRPr lang="ru-RU"/>
        </a:p>
      </dgm:t>
    </dgm:pt>
    <dgm:pt modelId="{0417642A-6EDE-4768-A68E-447339CD8AA3}" type="pres">
      <dgm:prSet presAssocID="{39F35FDC-9D8C-4F5F-AC32-388DB305B835}" presName="spacer" presStyleCnt="0"/>
      <dgm:spPr/>
    </dgm:pt>
    <dgm:pt modelId="{40743F92-CB43-41DC-B87E-EAC29639614A}" type="pres">
      <dgm:prSet presAssocID="{627E816A-5864-4998-A412-4D22C6C4D0B2}" presName="parentText" presStyleLbl="node1" presStyleIdx="8" presStyleCnt="9">
        <dgm:presLayoutVars>
          <dgm:chMax val="0"/>
          <dgm:bulletEnabled val="1"/>
        </dgm:presLayoutVars>
      </dgm:prSet>
      <dgm:spPr/>
      <dgm:t>
        <a:bodyPr/>
        <a:lstStyle/>
        <a:p>
          <a:endParaRPr lang="ru-RU"/>
        </a:p>
      </dgm:t>
    </dgm:pt>
  </dgm:ptLst>
  <dgm:cxnLst>
    <dgm:cxn modelId="{A5F00DFC-CD9A-4B26-B6DB-8E58A8D73CE2}" srcId="{B5597181-D5EB-4F9D-AFDE-1516470AF6E1}" destId="{627E816A-5864-4998-A412-4D22C6C4D0B2}" srcOrd="8" destOrd="0" parTransId="{E43B4199-CD92-49E2-98AB-C6281C76A4F5}" sibTransId="{D66D8BC8-814F-478D-9ECE-893F3901946F}"/>
    <dgm:cxn modelId="{90457435-6746-4F68-91AA-E9D1C59ABDC0}" type="presOf" srcId="{5EE618D5-211B-4A21-BB6F-FFDB43D9AD1D}" destId="{0CB40C70-FEE9-488A-B251-7C9D1444BAF6}" srcOrd="0" destOrd="0" presId="urn:microsoft.com/office/officeart/2005/8/layout/vList2"/>
    <dgm:cxn modelId="{AC8EA7F2-F0F9-4A06-9872-95C4A08F17A1}" type="presOf" srcId="{618605FB-8645-45BE-A24E-2592B8B15BD2}" destId="{FB8CF1D6-9EF8-4CD0-94F9-4D45F2E8AFB5}" srcOrd="0" destOrd="0" presId="urn:microsoft.com/office/officeart/2005/8/layout/vList2"/>
    <dgm:cxn modelId="{331F96F9-7BC7-4984-8A86-22B4FD234D6A}" type="presOf" srcId="{81D452DC-E011-4A03-9DCE-8A05B62FF40F}" destId="{26D74334-6636-4241-AFE5-63B90288D2A1}" srcOrd="0" destOrd="0" presId="urn:microsoft.com/office/officeart/2005/8/layout/vList2"/>
    <dgm:cxn modelId="{FF15721A-9C36-49D2-B911-6F260CE5A11F}" srcId="{B5597181-D5EB-4F9D-AFDE-1516470AF6E1}" destId="{618605FB-8645-45BE-A24E-2592B8B15BD2}" srcOrd="6" destOrd="0" parTransId="{D18A1299-80A9-4B7A-B826-4BD4CDB5973F}" sibTransId="{034AF239-D303-499C-A007-97AE5D77E987}"/>
    <dgm:cxn modelId="{0BE04172-40A5-408E-89F7-42C2055B81E5}" type="presOf" srcId="{AC2ED566-CD00-4E9F-8C09-3CAE37506131}" destId="{5E54F266-9040-42AA-9ADA-D590C302B34F}" srcOrd="0" destOrd="0" presId="urn:microsoft.com/office/officeart/2005/8/layout/vList2"/>
    <dgm:cxn modelId="{29A9E414-A043-40EC-A70A-FB18AB1046AF}" type="presOf" srcId="{09DC0E51-3B83-490C-A5C2-94F7D9C6C4E0}" destId="{0B7720D9-D250-48D7-B1A3-218AC031A160}" srcOrd="0" destOrd="0" presId="urn:microsoft.com/office/officeart/2005/8/layout/vList2"/>
    <dgm:cxn modelId="{91C268D5-6997-459D-BDA0-250881AF0D10}" type="presOf" srcId="{080CF0A7-C424-4114-83C0-D71EBF872B53}" destId="{66125A9E-527B-48D1-9517-BA92296904CC}" srcOrd="0" destOrd="0" presId="urn:microsoft.com/office/officeart/2005/8/layout/vList2"/>
    <dgm:cxn modelId="{B538613C-9EC1-4C0E-B212-95C4CD36DDC9}" srcId="{B5597181-D5EB-4F9D-AFDE-1516470AF6E1}" destId="{23817B4E-E39E-4BB6-A9EA-EC2520BBD460}" srcOrd="5" destOrd="0" parTransId="{DDCB3618-02E4-4003-A24F-25BDBA600B87}" sibTransId="{361A2653-47F9-4EDC-BA1B-D195BBA2AE75}"/>
    <dgm:cxn modelId="{8402FA53-1B0F-49F1-A93F-93EAF3341B9C}" type="presOf" srcId="{627E816A-5864-4998-A412-4D22C6C4D0B2}" destId="{40743F92-CB43-41DC-B87E-EAC29639614A}" srcOrd="0" destOrd="0" presId="urn:microsoft.com/office/officeart/2005/8/layout/vList2"/>
    <dgm:cxn modelId="{9AB13D48-6306-4F96-BE62-C57BF86FD9F9}" type="presOf" srcId="{144EC84C-E926-433D-9537-3E9586C8CADC}" destId="{4CE3C9C6-B480-4386-93AF-6319CDD56039}" srcOrd="0" destOrd="0" presId="urn:microsoft.com/office/officeart/2005/8/layout/vList2"/>
    <dgm:cxn modelId="{FB4839A5-C5BF-4DF6-9CC7-1DA71B810BA7}" srcId="{B5597181-D5EB-4F9D-AFDE-1516470AF6E1}" destId="{144EC84C-E926-433D-9537-3E9586C8CADC}" srcOrd="0" destOrd="0" parTransId="{D4D4D785-6D00-45C5-A766-FB2E5847106A}" sibTransId="{F576373F-5496-4F52-BC7A-C88941F8D069}"/>
    <dgm:cxn modelId="{B2EDA8CD-343F-40CA-B9E2-80C5198AC652}" srcId="{B5597181-D5EB-4F9D-AFDE-1516470AF6E1}" destId="{AC2ED566-CD00-4E9F-8C09-3CAE37506131}" srcOrd="1" destOrd="0" parTransId="{28AD0894-DF63-42F3-84D3-B02B645EC4D4}" sibTransId="{9EF189FB-5D69-4ED5-9C3B-9B41580917BC}"/>
    <dgm:cxn modelId="{2CDED8D8-ECC6-427C-BF52-E50F7F357009}" type="presOf" srcId="{23817B4E-E39E-4BB6-A9EA-EC2520BBD460}" destId="{F52B4928-9901-46F4-B78D-0AA8EC921C1F}" srcOrd="0" destOrd="0" presId="urn:microsoft.com/office/officeart/2005/8/layout/vList2"/>
    <dgm:cxn modelId="{29D4D65F-5F6F-423F-9B52-0BE401D891B4}" srcId="{B5597181-D5EB-4F9D-AFDE-1516470AF6E1}" destId="{080CF0A7-C424-4114-83C0-D71EBF872B53}" srcOrd="3" destOrd="0" parTransId="{D0876D63-7518-4920-BDF9-79B06FAC30F2}" sibTransId="{6E6D76C5-0A78-4187-9CF6-453AC947939A}"/>
    <dgm:cxn modelId="{7BBFBD1C-1435-456D-932A-39B0545ACB3F}" type="presOf" srcId="{B5597181-D5EB-4F9D-AFDE-1516470AF6E1}" destId="{6951C753-C508-46AF-9FAD-EE8A3F404D21}" srcOrd="0" destOrd="0" presId="urn:microsoft.com/office/officeart/2005/8/layout/vList2"/>
    <dgm:cxn modelId="{386A94D7-F800-49D9-8540-A5CC2E4EE925}" srcId="{B5597181-D5EB-4F9D-AFDE-1516470AF6E1}" destId="{5EE618D5-211B-4A21-BB6F-FFDB43D9AD1D}" srcOrd="7" destOrd="0" parTransId="{4D43E7F2-0F3C-48C3-840C-C998AC5C51B1}" sibTransId="{39F35FDC-9D8C-4F5F-AC32-388DB305B835}"/>
    <dgm:cxn modelId="{DBDB4280-1C7D-40B1-9C39-9A4B94735DA7}" srcId="{B5597181-D5EB-4F9D-AFDE-1516470AF6E1}" destId="{81D452DC-E011-4A03-9DCE-8A05B62FF40F}" srcOrd="4" destOrd="0" parTransId="{9C3FA894-0E83-4CA8-A117-017D20487FB5}" sibTransId="{324F32EC-610D-4EB2-88CB-8B2828F11F8E}"/>
    <dgm:cxn modelId="{4E5B51ED-23F6-4D33-82F7-C0EAFCCA1770}" srcId="{B5597181-D5EB-4F9D-AFDE-1516470AF6E1}" destId="{09DC0E51-3B83-490C-A5C2-94F7D9C6C4E0}" srcOrd="2" destOrd="0" parTransId="{0F0CDA2D-FCC6-40E8-BAA0-8E95B86866D9}" sibTransId="{7F66295D-3BDA-4707-82B7-45FA4CF2B313}"/>
    <dgm:cxn modelId="{59ADD566-764B-4E79-914C-BA5B80A29D8F}" type="presParOf" srcId="{6951C753-C508-46AF-9FAD-EE8A3F404D21}" destId="{4CE3C9C6-B480-4386-93AF-6319CDD56039}" srcOrd="0" destOrd="0" presId="urn:microsoft.com/office/officeart/2005/8/layout/vList2"/>
    <dgm:cxn modelId="{6AB90CFD-3341-4148-9172-E1F61C1ABD0A}" type="presParOf" srcId="{6951C753-C508-46AF-9FAD-EE8A3F404D21}" destId="{E62B6540-C0BB-4A43-AC01-009F00C63DD8}" srcOrd="1" destOrd="0" presId="urn:microsoft.com/office/officeart/2005/8/layout/vList2"/>
    <dgm:cxn modelId="{6E3B44FC-1CF0-436B-A6C0-C98588AAE7DB}" type="presParOf" srcId="{6951C753-C508-46AF-9FAD-EE8A3F404D21}" destId="{5E54F266-9040-42AA-9ADA-D590C302B34F}" srcOrd="2" destOrd="0" presId="urn:microsoft.com/office/officeart/2005/8/layout/vList2"/>
    <dgm:cxn modelId="{4190CE30-6002-4A67-BE6F-90E2B56C447C}" type="presParOf" srcId="{6951C753-C508-46AF-9FAD-EE8A3F404D21}" destId="{2CB98139-3E72-453B-B6DB-F8CF9741D372}" srcOrd="3" destOrd="0" presId="urn:microsoft.com/office/officeart/2005/8/layout/vList2"/>
    <dgm:cxn modelId="{40AEB7C6-9744-4C6E-9882-91D22CC220F0}" type="presParOf" srcId="{6951C753-C508-46AF-9FAD-EE8A3F404D21}" destId="{0B7720D9-D250-48D7-B1A3-218AC031A160}" srcOrd="4" destOrd="0" presId="urn:microsoft.com/office/officeart/2005/8/layout/vList2"/>
    <dgm:cxn modelId="{175A7348-25C4-4E8C-BC8E-048D4528A159}" type="presParOf" srcId="{6951C753-C508-46AF-9FAD-EE8A3F404D21}" destId="{4459DF47-65CC-4501-B061-482ECD10DA53}" srcOrd="5" destOrd="0" presId="urn:microsoft.com/office/officeart/2005/8/layout/vList2"/>
    <dgm:cxn modelId="{3B277C2D-0419-4D20-A32F-7B4D4538542B}" type="presParOf" srcId="{6951C753-C508-46AF-9FAD-EE8A3F404D21}" destId="{66125A9E-527B-48D1-9517-BA92296904CC}" srcOrd="6" destOrd="0" presId="urn:microsoft.com/office/officeart/2005/8/layout/vList2"/>
    <dgm:cxn modelId="{065C1903-E6E4-4861-B10E-32D9691A2EB3}" type="presParOf" srcId="{6951C753-C508-46AF-9FAD-EE8A3F404D21}" destId="{D5F5992E-1DBB-4E78-A485-22DBBC84BBAD}" srcOrd="7" destOrd="0" presId="urn:microsoft.com/office/officeart/2005/8/layout/vList2"/>
    <dgm:cxn modelId="{7851796B-39F3-4BCE-B656-8EB40AD37FA1}" type="presParOf" srcId="{6951C753-C508-46AF-9FAD-EE8A3F404D21}" destId="{26D74334-6636-4241-AFE5-63B90288D2A1}" srcOrd="8" destOrd="0" presId="urn:microsoft.com/office/officeart/2005/8/layout/vList2"/>
    <dgm:cxn modelId="{634FD134-107E-432E-9C71-C2810C99644B}" type="presParOf" srcId="{6951C753-C508-46AF-9FAD-EE8A3F404D21}" destId="{DF20FAB0-8909-4F42-A365-ABEB06700D90}" srcOrd="9" destOrd="0" presId="urn:microsoft.com/office/officeart/2005/8/layout/vList2"/>
    <dgm:cxn modelId="{F8E4DB45-494C-4CA4-B1AB-171F14553225}" type="presParOf" srcId="{6951C753-C508-46AF-9FAD-EE8A3F404D21}" destId="{F52B4928-9901-46F4-B78D-0AA8EC921C1F}" srcOrd="10" destOrd="0" presId="urn:microsoft.com/office/officeart/2005/8/layout/vList2"/>
    <dgm:cxn modelId="{7D7E4B7A-32A9-4723-B4A3-81BAFC91026E}" type="presParOf" srcId="{6951C753-C508-46AF-9FAD-EE8A3F404D21}" destId="{5C5DD8DB-255E-4EEC-AF55-F54DFB1F9A38}" srcOrd="11" destOrd="0" presId="urn:microsoft.com/office/officeart/2005/8/layout/vList2"/>
    <dgm:cxn modelId="{B5782D54-C8A9-4BCE-B0C3-9641B67C1D35}" type="presParOf" srcId="{6951C753-C508-46AF-9FAD-EE8A3F404D21}" destId="{FB8CF1D6-9EF8-4CD0-94F9-4D45F2E8AFB5}" srcOrd="12" destOrd="0" presId="urn:microsoft.com/office/officeart/2005/8/layout/vList2"/>
    <dgm:cxn modelId="{A28D8842-26CB-4DD1-8B84-4527801B7850}" type="presParOf" srcId="{6951C753-C508-46AF-9FAD-EE8A3F404D21}" destId="{43A2FA42-C9CC-48A6-93E5-EFFF2C15A37D}" srcOrd="13" destOrd="0" presId="urn:microsoft.com/office/officeart/2005/8/layout/vList2"/>
    <dgm:cxn modelId="{F29B410E-7881-41E9-84FE-16B312EC334F}" type="presParOf" srcId="{6951C753-C508-46AF-9FAD-EE8A3F404D21}" destId="{0CB40C70-FEE9-488A-B251-7C9D1444BAF6}" srcOrd="14" destOrd="0" presId="urn:microsoft.com/office/officeart/2005/8/layout/vList2"/>
    <dgm:cxn modelId="{1AAAA4D0-2F5F-4287-B227-BBB5D85F6505}" type="presParOf" srcId="{6951C753-C508-46AF-9FAD-EE8A3F404D21}" destId="{0417642A-6EDE-4768-A68E-447339CD8AA3}" srcOrd="15" destOrd="0" presId="urn:microsoft.com/office/officeart/2005/8/layout/vList2"/>
    <dgm:cxn modelId="{5AB4F92B-BA85-46CC-8D36-F35FC7552A3E}" type="presParOf" srcId="{6951C753-C508-46AF-9FAD-EE8A3F404D21}" destId="{40743F92-CB43-41DC-B87E-EAC29639614A}" srcOrd="16" destOrd="0" presId="urn:microsoft.com/office/officeart/2005/8/layout/vList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D7EA3D5-325F-4D5B-BEF5-59CEF080D65F}" type="doc">
      <dgm:prSet loTypeId="urn:microsoft.com/office/officeart/2005/8/layout/process4" loCatId="list" qsTypeId="urn:microsoft.com/office/officeart/2005/8/quickstyle/simple3" qsCatId="simple" csTypeId="urn:microsoft.com/office/officeart/2005/8/colors/accent1_2" csCatId="accent1" phldr="1"/>
      <dgm:spPr/>
      <dgm:t>
        <a:bodyPr/>
        <a:lstStyle/>
        <a:p>
          <a:endParaRPr lang="ru-RU"/>
        </a:p>
      </dgm:t>
    </dgm:pt>
    <dgm:pt modelId="{2CDCE840-12A1-4696-A82B-D758485CBD26}">
      <dgm:prSet phldrT="[Текст]"/>
      <dgm:spPr>
        <a:solidFill>
          <a:schemeClr val="accent4">
            <a:lumMod val="20000"/>
            <a:lumOff val="80000"/>
          </a:schemeClr>
        </a:solidFill>
        <a:ln>
          <a:solidFill>
            <a:schemeClr val="tx1"/>
          </a:solidFill>
        </a:ln>
      </dgm:spPr>
      <dgm:t>
        <a:bodyPr/>
        <a:lstStyle/>
        <a:p>
          <a:pPr marL="0" marR="0" indent="0" algn="just" defTabSz="914400" eaLnBrk="1" fontAlgn="auto" latinLnBrk="0" hangingPunct="1">
            <a:lnSpc>
              <a:spcPct val="100000"/>
            </a:lnSpc>
            <a:spcBef>
              <a:spcPts val="0"/>
            </a:spcBef>
            <a:spcAft>
              <a:spcPts val="0"/>
            </a:spcAft>
            <a:buClrTx/>
            <a:buSzTx/>
            <a:buFontTx/>
            <a:buNone/>
            <a:tabLst/>
            <a:defRPr/>
          </a:pPr>
          <a:r>
            <a:rPr lang="ru-RU" dirty="0" smtClean="0">
              <a:solidFill>
                <a:srgbClr val="0000FF"/>
              </a:solidFill>
              <a:latin typeface="Arial" panose="020B0604020202020204" pitchFamily="34" charset="0"/>
              <a:ea typeface="Calibri"/>
              <a:cs typeface="Arial" panose="020B0604020202020204" pitchFamily="34" charset="0"/>
              <a:hlinkClick xmlns:r="http://schemas.openxmlformats.org/officeDocument/2006/relationships" r:id="rId1"/>
            </a:rPr>
            <a:t>3. Фактическое допущение</a:t>
          </a:r>
          <a:r>
            <a:rPr lang="ru-RU" dirty="0" smtClean="0">
              <a:latin typeface="Arial" panose="020B0604020202020204" pitchFamily="34" charset="0"/>
              <a:ea typeface="Calibri"/>
              <a:cs typeface="Arial" panose="020B0604020202020204" pitchFamily="34" charset="0"/>
            </a:rPr>
            <a:t> к работе лицом, не уполномоченным на это работодателем, в случае, если работодатель или его уполномоченный на это представитель отказывается признать отношения, возникшие между лицом, фактически допущенным к работе, и данным работодателем, трудовыми отношениями (не заключает с лицом, фактически допущенным к работе, трудовой договор), - влечет наложение административного штрафа на граждан в размере </a:t>
          </a:r>
          <a:r>
            <a:rPr lang="ru-RU" u="sng" dirty="0" smtClean="0">
              <a:latin typeface="Arial" panose="020B0604020202020204" pitchFamily="34" charset="0"/>
              <a:ea typeface="Calibri"/>
              <a:cs typeface="Arial" panose="020B0604020202020204" pitchFamily="34" charset="0"/>
            </a:rPr>
            <a:t>от трех тысяч до пяти тысяч рублей</a:t>
          </a:r>
          <a:r>
            <a:rPr lang="ru-RU" dirty="0" smtClean="0">
              <a:latin typeface="Arial" panose="020B0604020202020204" pitchFamily="34" charset="0"/>
              <a:ea typeface="Calibri"/>
              <a:cs typeface="Arial" panose="020B0604020202020204" pitchFamily="34" charset="0"/>
            </a:rPr>
            <a:t>; на должностных лиц - </a:t>
          </a:r>
          <a:r>
            <a:rPr lang="ru-RU" u="sng" dirty="0" smtClean="0">
              <a:latin typeface="Arial" panose="020B0604020202020204" pitchFamily="34" charset="0"/>
              <a:ea typeface="Calibri"/>
              <a:cs typeface="Arial" panose="020B0604020202020204" pitchFamily="34" charset="0"/>
            </a:rPr>
            <a:t>от десяти тысяч до двадцати тысяч рублей.</a:t>
          </a:r>
        </a:p>
        <a:p>
          <a:pPr marL="0" marR="0" indent="0" algn="ctr" defTabSz="914400" eaLnBrk="1" fontAlgn="auto" latinLnBrk="0" hangingPunct="1">
            <a:lnSpc>
              <a:spcPct val="100000"/>
            </a:lnSpc>
            <a:spcBef>
              <a:spcPts val="0"/>
            </a:spcBef>
            <a:spcAft>
              <a:spcPts val="0"/>
            </a:spcAft>
            <a:buClrTx/>
            <a:buSzTx/>
            <a:buFontTx/>
            <a:buNone/>
            <a:tabLst/>
            <a:defRPr/>
          </a:pPr>
          <a:endParaRPr lang="ru-RU" dirty="0" smtClean="0">
            <a:latin typeface="Arial" panose="020B0604020202020204" pitchFamily="34" charset="0"/>
            <a:ea typeface="Calibri"/>
            <a:cs typeface="Arial" panose="020B0604020202020204" pitchFamily="34" charset="0"/>
          </a:endParaRPr>
        </a:p>
        <a:p>
          <a:pPr algn="ctr" defTabSz="400050">
            <a:lnSpc>
              <a:spcPct val="90000"/>
            </a:lnSpc>
            <a:spcBef>
              <a:spcPct val="0"/>
            </a:spcBef>
            <a:spcAft>
              <a:spcPct val="35000"/>
            </a:spcAft>
          </a:pPr>
          <a:endParaRPr lang="ru-RU" dirty="0"/>
        </a:p>
      </dgm:t>
    </dgm:pt>
    <dgm:pt modelId="{76155C04-39E2-4390-90CA-607E61CF2EF5}" type="parTrans" cxnId="{C974DD9B-B217-4D59-B604-4C382963A26C}">
      <dgm:prSet/>
      <dgm:spPr/>
      <dgm:t>
        <a:bodyPr/>
        <a:lstStyle/>
        <a:p>
          <a:endParaRPr lang="ru-RU"/>
        </a:p>
      </dgm:t>
    </dgm:pt>
    <dgm:pt modelId="{F59BBB8F-CCFC-4DDA-9920-8A0A9072D250}" type="sibTrans" cxnId="{C974DD9B-B217-4D59-B604-4C382963A26C}">
      <dgm:prSet/>
      <dgm:spPr/>
      <dgm:t>
        <a:bodyPr/>
        <a:lstStyle/>
        <a:p>
          <a:endParaRPr lang="ru-RU"/>
        </a:p>
      </dgm:t>
    </dgm:pt>
    <dgm:pt modelId="{4B4B76DB-6D9C-444F-A916-27AFC24D905A}">
      <dgm:prSet phldrT="[Текст]"/>
      <dgm:spPr>
        <a:solidFill>
          <a:schemeClr val="accent4">
            <a:lumMod val="20000"/>
            <a:lumOff val="80000"/>
          </a:schemeClr>
        </a:solidFill>
        <a:ln>
          <a:solidFill>
            <a:schemeClr val="tx1"/>
          </a:solidFill>
        </a:ln>
      </dgm:spPr>
      <dgm:t>
        <a:bodyPr/>
        <a:lstStyle/>
        <a:p>
          <a:pPr marL="0" marR="0" indent="0" algn="just" defTabSz="914400" eaLnBrk="1" fontAlgn="auto" latinLnBrk="0" hangingPunct="1">
            <a:lnSpc>
              <a:spcPct val="100000"/>
            </a:lnSpc>
            <a:spcBef>
              <a:spcPts val="0"/>
            </a:spcBef>
            <a:spcAft>
              <a:spcPts val="0"/>
            </a:spcAft>
            <a:buClrTx/>
            <a:buSzTx/>
            <a:buFontTx/>
            <a:buNone/>
            <a:tabLst/>
            <a:defRPr/>
          </a:pPr>
          <a:r>
            <a:rPr lang="ru-RU" dirty="0" smtClean="0">
              <a:latin typeface="Arial" panose="020B0604020202020204" pitchFamily="34" charset="0"/>
              <a:ea typeface="Calibri"/>
              <a:cs typeface="Arial" panose="020B0604020202020204" pitchFamily="34" charset="0"/>
            </a:rPr>
            <a:t>4. Уклонение от оформления или ненадлежащее оформление трудового договора либо </a:t>
          </a:r>
          <a:r>
            <a:rPr lang="ru-RU" dirty="0" smtClean="0">
              <a:solidFill>
                <a:srgbClr val="0000FF"/>
              </a:solidFill>
              <a:latin typeface="Arial" panose="020B0604020202020204" pitchFamily="34" charset="0"/>
              <a:ea typeface="Calibri"/>
              <a:cs typeface="Arial" panose="020B0604020202020204" pitchFamily="34" charset="0"/>
              <a:hlinkClick xmlns:r="http://schemas.openxmlformats.org/officeDocument/2006/relationships" r:id="rId2"/>
            </a:rPr>
            <a:t>заключение</a:t>
          </a:r>
          <a:r>
            <a:rPr lang="ru-RU" dirty="0" smtClean="0">
              <a:latin typeface="Arial" panose="020B0604020202020204" pitchFamily="34" charset="0"/>
              <a:ea typeface="Calibri"/>
              <a:cs typeface="Arial" panose="020B0604020202020204" pitchFamily="34" charset="0"/>
            </a:rPr>
            <a:t> гражданско-правового договора, фактически регулирующего трудовые отношения между работником и работодателем, - влечет наложение административного штрафа на должностных лиц в размере </a:t>
          </a:r>
          <a:r>
            <a:rPr lang="ru-RU" u="sng" dirty="0" smtClean="0">
              <a:latin typeface="Arial" panose="020B0604020202020204" pitchFamily="34" charset="0"/>
              <a:ea typeface="Calibri"/>
              <a:cs typeface="Arial" panose="020B0604020202020204" pitchFamily="34" charset="0"/>
            </a:rPr>
            <a:t>от десяти тысяч до двадцати тысяч рублей;</a:t>
          </a:r>
          <a:r>
            <a:rPr lang="ru-RU" dirty="0" smtClean="0">
              <a:latin typeface="Arial" panose="020B0604020202020204" pitchFamily="34" charset="0"/>
              <a:ea typeface="Calibri"/>
              <a:cs typeface="Arial" panose="020B0604020202020204" pitchFamily="34" charset="0"/>
            </a:rPr>
            <a:t> на лиц, осуществляющих предпринимательскую деятельность без образования юридического лица, - </a:t>
          </a:r>
          <a:r>
            <a:rPr lang="ru-RU" u="sng" dirty="0" smtClean="0">
              <a:latin typeface="Arial" panose="020B0604020202020204" pitchFamily="34" charset="0"/>
              <a:ea typeface="Calibri"/>
              <a:cs typeface="Arial" panose="020B0604020202020204" pitchFamily="34" charset="0"/>
            </a:rPr>
            <a:t>от пяти тысяч до десяти тысяч рублей</a:t>
          </a:r>
          <a:r>
            <a:rPr lang="ru-RU" dirty="0" smtClean="0">
              <a:latin typeface="Arial" panose="020B0604020202020204" pitchFamily="34" charset="0"/>
              <a:ea typeface="Calibri"/>
              <a:cs typeface="Arial" panose="020B0604020202020204" pitchFamily="34" charset="0"/>
            </a:rPr>
            <a:t>; на юридических лиц - </a:t>
          </a:r>
          <a:r>
            <a:rPr lang="ru-RU" u="sng" dirty="0" smtClean="0">
              <a:latin typeface="Arial" panose="020B0604020202020204" pitchFamily="34" charset="0"/>
              <a:ea typeface="Calibri"/>
              <a:cs typeface="Arial" panose="020B0604020202020204" pitchFamily="34" charset="0"/>
            </a:rPr>
            <a:t>от пятидесяти тысяч до ста тысяч рублей.</a:t>
          </a:r>
        </a:p>
        <a:p>
          <a:pPr marL="0" marR="0" indent="0" algn="just" defTabSz="914400" eaLnBrk="1" fontAlgn="auto" latinLnBrk="0" hangingPunct="1">
            <a:lnSpc>
              <a:spcPct val="100000"/>
            </a:lnSpc>
            <a:spcBef>
              <a:spcPts val="0"/>
            </a:spcBef>
            <a:spcAft>
              <a:spcPts val="0"/>
            </a:spcAft>
            <a:buClrTx/>
            <a:buSzTx/>
            <a:buFontTx/>
            <a:buNone/>
            <a:tabLst/>
            <a:defRPr/>
          </a:pPr>
          <a:endParaRPr lang="ru-RU" dirty="0" smtClean="0">
            <a:latin typeface="Arial" panose="020B0604020202020204" pitchFamily="34" charset="0"/>
            <a:ea typeface="Calibri"/>
            <a:cs typeface="Arial" panose="020B0604020202020204" pitchFamily="34" charset="0"/>
          </a:endParaRPr>
        </a:p>
        <a:p>
          <a:pPr algn="just" defTabSz="400050">
            <a:lnSpc>
              <a:spcPct val="90000"/>
            </a:lnSpc>
            <a:spcBef>
              <a:spcPct val="0"/>
            </a:spcBef>
            <a:spcAft>
              <a:spcPct val="35000"/>
            </a:spcAft>
          </a:pPr>
          <a:endParaRPr lang="ru-RU" dirty="0"/>
        </a:p>
      </dgm:t>
    </dgm:pt>
    <dgm:pt modelId="{2C0421D3-BC78-4DE2-AB58-2EFBA8AD9C96}" type="parTrans" cxnId="{F27BA05B-4873-4AA6-AE94-5311A9AA5012}">
      <dgm:prSet/>
      <dgm:spPr/>
      <dgm:t>
        <a:bodyPr/>
        <a:lstStyle/>
        <a:p>
          <a:endParaRPr lang="ru-RU"/>
        </a:p>
      </dgm:t>
    </dgm:pt>
    <dgm:pt modelId="{B7E66694-3300-4742-9901-7F4357AEC48C}" type="sibTrans" cxnId="{F27BA05B-4873-4AA6-AE94-5311A9AA5012}">
      <dgm:prSet/>
      <dgm:spPr/>
      <dgm:t>
        <a:bodyPr/>
        <a:lstStyle/>
        <a:p>
          <a:endParaRPr lang="ru-RU"/>
        </a:p>
      </dgm:t>
    </dgm:pt>
    <dgm:pt modelId="{A41A0CA8-BB32-41EF-A991-DF026E124BA0}" type="pres">
      <dgm:prSet presAssocID="{ED7EA3D5-325F-4D5B-BEF5-59CEF080D65F}" presName="Name0" presStyleCnt="0">
        <dgm:presLayoutVars>
          <dgm:dir/>
          <dgm:animLvl val="lvl"/>
          <dgm:resizeHandles val="exact"/>
        </dgm:presLayoutVars>
      </dgm:prSet>
      <dgm:spPr/>
      <dgm:t>
        <a:bodyPr/>
        <a:lstStyle/>
        <a:p>
          <a:endParaRPr lang="ru-RU"/>
        </a:p>
      </dgm:t>
    </dgm:pt>
    <dgm:pt modelId="{296D2D77-C647-4C71-B4D2-B74FE7998760}" type="pres">
      <dgm:prSet presAssocID="{4B4B76DB-6D9C-444F-A916-27AFC24D905A}" presName="boxAndChildren" presStyleCnt="0"/>
      <dgm:spPr/>
    </dgm:pt>
    <dgm:pt modelId="{336EC36D-A69D-4383-A55A-4D2D19DA602A}" type="pres">
      <dgm:prSet presAssocID="{4B4B76DB-6D9C-444F-A916-27AFC24D905A}" presName="parentTextBox" presStyleLbl="node1" presStyleIdx="0" presStyleCnt="2"/>
      <dgm:spPr/>
      <dgm:t>
        <a:bodyPr/>
        <a:lstStyle/>
        <a:p>
          <a:endParaRPr lang="ru-RU"/>
        </a:p>
      </dgm:t>
    </dgm:pt>
    <dgm:pt modelId="{F2679EA4-00C7-4250-BD38-DE673997A4A3}" type="pres">
      <dgm:prSet presAssocID="{F59BBB8F-CCFC-4DDA-9920-8A0A9072D250}" presName="sp" presStyleCnt="0"/>
      <dgm:spPr/>
    </dgm:pt>
    <dgm:pt modelId="{E10F0AB5-C7A7-44E2-A7F3-DAA2074CD063}" type="pres">
      <dgm:prSet presAssocID="{2CDCE840-12A1-4696-A82B-D758485CBD26}" presName="arrowAndChildren" presStyleCnt="0"/>
      <dgm:spPr/>
    </dgm:pt>
    <dgm:pt modelId="{D4038B6D-AE2A-48AA-87FC-A4A0C2C90D56}" type="pres">
      <dgm:prSet presAssocID="{2CDCE840-12A1-4696-A82B-D758485CBD26}" presName="parentTextArrow" presStyleLbl="node1" presStyleIdx="1" presStyleCnt="2"/>
      <dgm:spPr/>
      <dgm:t>
        <a:bodyPr/>
        <a:lstStyle/>
        <a:p>
          <a:endParaRPr lang="ru-RU"/>
        </a:p>
      </dgm:t>
    </dgm:pt>
  </dgm:ptLst>
  <dgm:cxnLst>
    <dgm:cxn modelId="{F27BA05B-4873-4AA6-AE94-5311A9AA5012}" srcId="{ED7EA3D5-325F-4D5B-BEF5-59CEF080D65F}" destId="{4B4B76DB-6D9C-444F-A916-27AFC24D905A}" srcOrd="1" destOrd="0" parTransId="{2C0421D3-BC78-4DE2-AB58-2EFBA8AD9C96}" sibTransId="{B7E66694-3300-4742-9901-7F4357AEC48C}"/>
    <dgm:cxn modelId="{3D0A8F8B-50BF-4567-8516-1261A2020D3C}" type="presOf" srcId="{2CDCE840-12A1-4696-A82B-D758485CBD26}" destId="{D4038B6D-AE2A-48AA-87FC-A4A0C2C90D56}" srcOrd="0" destOrd="0" presId="urn:microsoft.com/office/officeart/2005/8/layout/process4"/>
    <dgm:cxn modelId="{FE0654E6-886D-4990-9934-5D1675A09444}" type="presOf" srcId="{ED7EA3D5-325F-4D5B-BEF5-59CEF080D65F}" destId="{A41A0CA8-BB32-41EF-A991-DF026E124BA0}" srcOrd="0" destOrd="0" presId="urn:microsoft.com/office/officeart/2005/8/layout/process4"/>
    <dgm:cxn modelId="{B1C9FFA6-1054-4679-8905-1001CCF22961}" type="presOf" srcId="{4B4B76DB-6D9C-444F-A916-27AFC24D905A}" destId="{336EC36D-A69D-4383-A55A-4D2D19DA602A}" srcOrd="0" destOrd="0" presId="urn:microsoft.com/office/officeart/2005/8/layout/process4"/>
    <dgm:cxn modelId="{C974DD9B-B217-4D59-B604-4C382963A26C}" srcId="{ED7EA3D5-325F-4D5B-BEF5-59CEF080D65F}" destId="{2CDCE840-12A1-4696-A82B-D758485CBD26}" srcOrd="0" destOrd="0" parTransId="{76155C04-39E2-4390-90CA-607E61CF2EF5}" sibTransId="{F59BBB8F-CCFC-4DDA-9920-8A0A9072D250}"/>
    <dgm:cxn modelId="{494893EE-5736-4C4E-97FD-E287D0E68F9A}" type="presParOf" srcId="{A41A0CA8-BB32-41EF-A991-DF026E124BA0}" destId="{296D2D77-C647-4C71-B4D2-B74FE7998760}" srcOrd="0" destOrd="0" presId="urn:microsoft.com/office/officeart/2005/8/layout/process4"/>
    <dgm:cxn modelId="{832711D4-DB97-41CA-87A2-6CBF9080DDBE}" type="presParOf" srcId="{296D2D77-C647-4C71-B4D2-B74FE7998760}" destId="{336EC36D-A69D-4383-A55A-4D2D19DA602A}" srcOrd="0" destOrd="0" presId="urn:microsoft.com/office/officeart/2005/8/layout/process4"/>
    <dgm:cxn modelId="{A69E9627-D07D-44A4-9E19-8B0FD6C3BE6D}" type="presParOf" srcId="{A41A0CA8-BB32-41EF-A991-DF026E124BA0}" destId="{F2679EA4-00C7-4250-BD38-DE673997A4A3}" srcOrd="1" destOrd="0" presId="urn:microsoft.com/office/officeart/2005/8/layout/process4"/>
    <dgm:cxn modelId="{DD1ACE78-2A8B-4E6D-8E52-664E5A7DECCD}" type="presParOf" srcId="{A41A0CA8-BB32-41EF-A991-DF026E124BA0}" destId="{E10F0AB5-C7A7-44E2-A7F3-DAA2074CD063}" srcOrd="2" destOrd="0" presId="urn:microsoft.com/office/officeart/2005/8/layout/process4"/>
    <dgm:cxn modelId="{DAE3EA1A-769A-4E75-857C-EAC665EC55A4}" type="presParOf" srcId="{E10F0AB5-C7A7-44E2-A7F3-DAA2074CD063}" destId="{D4038B6D-AE2A-48AA-87FC-A4A0C2C90D56}" srcOrd="0" destOrd="0" presId="urn:microsoft.com/office/officeart/2005/8/layout/process4"/>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1BB0D6C-B4CE-4FA8-8F8E-BF7654A2C80D}"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ru-RU"/>
        </a:p>
      </dgm:t>
    </dgm:pt>
    <dgm:pt modelId="{F7850509-3E3C-4BD2-9A41-6FC9F5C07A39}">
      <dgm:prSet custT="1">
        <dgm:style>
          <a:lnRef idx="0">
            <a:schemeClr val="accent4"/>
          </a:lnRef>
          <a:fillRef idx="3">
            <a:schemeClr val="accent4"/>
          </a:fillRef>
          <a:effectRef idx="3">
            <a:schemeClr val="accent4"/>
          </a:effectRef>
          <a:fontRef idx="minor">
            <a:schemeClr val="lt1"/>
          </a:fontRef>
        </dgm:style>
      </dgm:prSet>
      <dgm:spPr>
        <a:solidFill>
          <a:schemeClr val="accent4">
            <a:lumMod val="20000"/>
            <a:lumOff val="80000"/>
          </a:schemeClr>
        </a:solidFill>
        <a:ln>
          <a:solidFill>
            <a:schemeClr val="tx1"/>
          </a:solidFill>
        </a:ln>
      </dgm:spPr>
      <dgm:t>
        <a:bodyPr/>
        <a:lstStyle/>
        <a:p>
          <a:pPr rtl="0"/>
          <a:r>
            <a:rPr lang="ru-RU" sz="1600" b="1" dirty="0" smtClean="0">
              <a:solidFill>
                <a:schemeClr val="accent6">
                  <a:lumMod val="50000"/>
                </a:schemeClr>
              </a:solidFill>
            </a:rPr>
            <a:t>Статья 9. Организация и проведение плановой проверки. </a:t>
          </a:r>
          <a:endParaRPr lang="ru-RU" sz="1600" b="1" dirty="0">
            <a:solidFill>
              <a:schemeClr val="accent6">
                <a:lumMod val="50000"/>
              </a:schemeClr>
            </a:solidFill>
          </a:endParaRPr>
        </a:p>
      </dgm:t>
    </dgm:pt>
    <dgm:pt modelId="{3D5AFC3E-4427-4714-949C-AD51A29988C9}" type="parTrans" cxnId="{BECC432A-DACB-4797-825E-0E5AFD64A7E7}">
      <dgm:prSet/>
      <dgm:spPr/>
      <dgm:t>
        <a:bodyPr/>
        <a:lstStyle/>
        <a:p>
          <a:endParaRPr lang="ru-RU"/>
        </a:p>
      </dgm:t>
    </dgm:pt>
    <dgm:pt modelId="{A68042D0-A518-4328-9447-F3715EBF695B}" type="sibTrans" cxnId="{BECC432A-DACB-4797-825E-0E5AFD64A7E7}">
      <dgm:prSet/>
      <dgm:spPr/>
      <dgm:t>
        <a:bodyPr/>
        <a:lstStyle/>
        <a:p>
          <a:endParaRPr lang="ru-RU"/>
        </a:p>
      </dgm:t>
    </dgm:pt>
    <dgm:pt modelId="{D2DC33B0-201E-4336-8337-03B535DC9D08}">
      <dgm:prSet custT="1"/>
      <dgm:spPr>
        <a:solidFill>
          <a:schemeClr val="accent4">
            <a:lumMod val="20000"/>
            <a:lumOff val="80000"/>
          </a:schemeClr>
        </a:solidFill>
        <a:ln>
          <a:solidFill>
            <a:schemeClr val="tx1"/>
          </a:solidFill>
        </a:ln>
      </dgm:spPr>
      <dgm:t>
        <a:bodyPr/>
        <a:lstStyle/>
        <a:p>
          <a:pPr rtl="0"/>
          <a:r>
            <a:rPr lang="ru-RU" sz="1200" dirty="0" smtClean="0"/>
            <a:t>1. Плановые проверки проводятся </a:t>
          </a:r>
          <a:r>
            <a:rPr lang="ru-RU" sz="1200" u="sng" strike="noStrike" dirty="0" smtClean="0">
              <a:solidFill>
                <a:srgbClr val="FF0000"/>
              </a:solidFill>
            </a:rPr>
            <a:t>не чаще чем один раз в три года, </a:t>
          </a:r>
          <a:r>
            <a:rPr lang="ru-RU" sz="1200" dirty="0" smtClean="0"/>
            <a:t>если иное не предусмотрено </a:t>
          </a:r>
          <a:r>
            <a:rPr lang="ru-RU" sz="1200" dirty="0" smtClean="0">
              <a:hlinkClick xmlns:r="http://schemas.openxmlformats.org/officeDocument/2006/relationships" r:id="" action="ppaction://hlinkfile"/>
            </a:rPr>
            <a:t>частями 9</a:t>
          </a:r>
          <a:r>
            <a:rPr lang="ru-RU" sz="1200" dirty="0" smtClean="0"/>
            <a:t> и </a:t>
          </a:r>
          <a:r>
            <a:rPr lang="ru-RU" sz="1200" dirty="0" smtClean="0">
              <a:hlinkClick xmlns:r="http://schemas.openxmlformats.org/officeDocument/2006/relationships" r:id="" action="ppaction://hlinkfile"/>
            </a:rPr>
            <a:t>9.3</a:t>
          </a:r>
          <a:r>
            <a:rPr lang="ru-RU" sz="2000" dirty="0" smtClean="0">
              <a:solidFill>
                <a:srgbClr val="FF0000"/>
              </a:solidFill>
            </a:rPr>
            <a:t>*</a:t>
          </a:r>
          <a:r>
            <a:rPr lang="ru-RU" sz="1200" dirty="0" smtClean="0"/>
            <a:t> настоящей статьи.</a:t>
          </a:r>
          <a:r>
            <a:rPr lang="ru-RU" sz="1200" b="1" strike="noStrike" dirty="0" smtClean="0">
              <a:solidFill>
                <a:srgbClr val="FF0000"/>
              </a:solidFill>
            </a:rPr>
            <a:t>. </a:t>
          </a:r>
          <a:endParaRPr lang="ru-RU" sz="1200" b="1" dirty="0">
            <a:solidFill>
              <a:srgbClr val="FF0000"/>
            </a:solidFill>
          </a:endParaRPr>
        </a:p>
      </dgm:t>
    </dgm:pt>
    <dgm:pt modelId="{8092D013-EC0A-401C-A3B2-8A34081D4977}" type="parTrans" cxnId="{D5E9EFF0-16EA-483D-B5AA-CAB990DABBA2}">
      <dgm:prSet/>
      <dgm:spPr/>
      <dgm:t>
        <a:bodyPr/>
        <a:lstStyle/>
        <a:p>
          <a:endParaRPr lang="ru-RU"/>
        </a:p>
      </dgm:t>
    </dgm:pt>
    <dgm:pt modelId="{C48A19FF-FE56-4860-9079-688FC37084D2}" type="sibTrans" cxnId="{D5E9EFF0-16EA-483D-B5AA-CAB990DABBA2}">
      <dgm:prSet/>
      <dgm:spPr/>
      <dgm:t>
        <a:bodyPr/>
        <a:lstStyle/>
        <a:p>
          <a:endParaRPr lang="ru-RU"/>
        </a:p>
      </dgm:t>
    </dgm:pt>
    <dgm:pt modelId="{CD2DAC98-D27B-43A9-ADC2-2C28D92B577B}">
      <dgm:prSet custT="1"/>
      <dgm:spPr>
        <a:solidFill>
          <a:schemeClr val="accent4">
            <a:lumMod val="20000"/>
            <a:lumOff val="80000"/>
          </a:schemeClr>
        </a:solidFill>
        <a:ln>
          <a:solidFill>
            <a:schemeClr val="tx1"/>
          </a:solidFill>
        </a:ln>
      </dgm:spPr>
      <dgm:t>
        <a:bodyPr/>
        <a:lstStyle/>
        <a:p>
          <a:pPr rtl="0"/>
          <a:r>
            <a:rPr lang="ru-RU" sz="1200" dirty="0" smtClean="0"/>
            <a:t>2. Плановые проверки проводятся на основании разрабатываемых органами контроля в соответствии с их полномочиями ежегодных планов.</a:t>
          </a:r>
          <a:endParaRPr lang="ru-RU" sz="1200" dirty="0"/>
        </a:p>
      </dgm:t>
    </dgm:pt>
    <dgm:pt modelId="{41865D9A-00B8-4E6C-A524-24F5AF37CD76}" type="parTrans" cxnId="{E88B6015-32A4-4374-891D-D5494239A996}">
      <dgm:prSet/>
      <dgm:spPr/>
      <dgm:t>
        <a:bodyPr/>
        <a:lstStyle/>
        <a:p>
          <a:endParaRPr lang="ru-RU"/>
        </a:p>
      </dgm:t>
    </dgm:pt>
    <dgm:pt modelId="{CAD53B0C-F752-4B94-85D2-5744CCE63492}" type="sibTrans" cxnId="{E88B6015-32A4-4374-891D-D5494239A996}">
      <dgm:prSet/>
      <dgm:spPr/>
      <dgm:t>
        <a:bodyPr/>
        <a:lstStyle/>
        <a:p>
          <a:endParaRPr lang="ru-RU"/>
        </a:p>
      </dgm:t>
    </dgm:pt>
    <dgm:pt modelId="{0756A8A7-5224-42FE-9442-BB00EF18D251}">
      <dgm:prSet custT="1"/>
      <dgm:spPr>
        <a:solidFill>
          <a:schemeClr val="accent4">
            <a:lumMod val="20000"/>
            <a:lumOff val="80000"/>
          </a:schemeClr>
        </a:solidFill>
        <a:ln>
          <a:solidFill>
            <a:schemeClr val="tx1"/>
          </a:solidFill>
        </a:ln>
      </dgm:spPr>
      <dgm:t>
        <a:bodyPr/>
        <a:lstStyle/>
        <a:p>
          <a:pPr rtl="0"/>
          <a:r>
            <a:rPr lang="ru-RU" sz="1200" dirty="0" smtClean="0"/>
            <a:t>3. В ежегодных планах проведения плановых проверок юридических лиц (их филиалов, представительств, обособленных структурных подразделений) и индивидуальных предпринимателей указываются следующие сведения:</a:t>
          </a:r>
          <a:endParaRPr lang="ru-RU" sz="1200" dirty="0"/>
        </a:p>
      </dgm:t>
    </dgm:pt>
    <dgm:pt modelId="{3F3DCE2C-7E8C-4277-AD90-34E6E494605E}" type="parTrans" cxnId="{FF420821-8F7C-4D17-A92E-B2278ADBB9A1}">
      <dgm:prSet/>
      <dgm:spPr/>
      <dgm:t>
        <a:bodyPr/>
        <a:lstStyle/>
        <a:p>
          <a:endParaRPr lang="ru-RU"/>
        </a:p>
      </dgm:t>
    </dgm:pt>
    <dgm:pt modelId="{55F3A0C3-A724-4D85-8810-10E7833B0024}" type="sibTrans" cxnId="{FF420821-8F7C-4D17-A92E-B2278ADBB9A1}">
      <dgm:prSet/>
      <dgm:spPr/>
      <dgm:t>
        <a:bodyPr/>
        <a:lstStyle/>
        <a:p>
          <a:endParaRPr lang="ru-RU"/>
        </a:p>
      </dgm:t>
    </dgm:pt>
    <dgm:pt modelId="{B527093A-CE05-4427-83E1-7D22FC0C741F}">
      <dgm:prSet/>
      <dgm:spPr/>
      <dgm:t>
        <a:bodyPr/>
        <a:lstStyle/>
        <a:p>
          <a:pPr rtl="0"/>
          <a:endParaRPr lang="ru-RU" dirty="0"/>
        </a:p>
      </dgm:t>
    </dgm:pt>
    <dgm:pt modelId="{1E26D440-8268-4E52-BB97-DA5EC2A84AF2}" type="parTrans" cxnId="{CFE76687-0BF6-46DA-B8B8-5F0D0BC662CF}">
      <dgm:prSet/>
      <dgm:spPr/>
      <dgm:t>
        <a:bodyPr/>
        <a:lstStyle/>
        <a:p>
          <a:endParaRPr lang="ru-RU"/>
        </a:p>
      </dgm:t>
    </dgm:pt>
    <dgm:pt modelId="{9A77EC11-657F-4A79-88F9-4C685C1574B2}" type="sibTrans" cxnId="{CFE76687-0BF6-46DA-B8B8-5F0D0BC662CF}">
      <dgm:prSet/>
      <dgm:spPr/>
      <dgm:t>
        <a:bodyPr/>
        <a:lstStyle/>
        <a:p>
          <a:endParaRPr lang="ru-RU"/>
        </a:p>
      </dgm:t>
    </dgm:pt>
    <dgm:pt modelId="{EA8E623D-5E5A-48FE-9090-76809927F31A}">
      <dgm:prSet/>
      <dgm:spPr/>
      <dgm:t>
        <a:bodyPr/>
        <a:lstStyle/>
        <a:p>
          <a:pPr rtl="0"/>
          <a:endParaRPr lang="ru-RU" dirty="0"/>
        </a:p>
      </dgm:t>
    </dgm:pt>
    <dgm:pt modelId="{55C07E7E-CBAC-44CF-A849-C6A175B80DC4}" type="parTrans" cxnId="{EA4311CB-C5BE-4437-8508-5685FFF62339}">
      <dgm:prSet/>
      <dgm:spPr/>
      <dgm:t>
        <a:bodyPr/>
        <a:lstStyle/>
        <a:p>
          <a:endParaRPr lang="ru-RU"/>
        </a:p>
      </dgm:t>
    </dgm:pt>
    <dgm:pt modelId="{67A9BF5B-D095-4D25-B1A8-4FC8846D9AD6}" type="sibTrans" cxnId="{EA4311CB-C5BE-4437-8508-5685FFF62339}">
      <dgm:prSet/>
      <dgm:spPr/>
      <dgm:t>
        <a:bodyPr/>
        <a:lstStyle/>
        <a:p>
          <a:endParaRPr lang="ru-RU"/>
        </a:p>
      </dgm:t>
    </dgm:pt>
    <dgm:pt modelId="{0B80BE31-06EB-4733-AA76-4975EF0CD087}">
      <dgm:prSet/>
      <dgm:spPr/>
      <dgm:t>
        <a:bodyPr/>
        <a:lstStyle/>
        <a:p>
          <a:pPr rtl="0"/>
          <a:endParaRPr lang="ru-RU" dirty="0"/>
        </a:p>
      </dgm:t>
    </dgm:pt>
    <dgm:pt modelId="{1FFE99BF-FA6F-4B13-87DC-301AE0F70628}" type="parTrans" cxnId="{ACE88450-9CCE-4D0D-8B6C-128B1155CDC1}">
      <dgm:prSet/>
      <dgm:spPr/>
      <dgm:t>
        <a:bodyPr/>
        <a:lstStyle/>
        <a:p>
          <a:endParaRPr lang="ru-RU"/>
        </a:p>
      </dgm:t>
    </dgm:pt>
    <dgm:pt modelId="{9C78F7D0-400C-4270-A086-B643DD9E84A9}" type="sibTrans" cxnId="{ACE88450-9CCE-4D0D-8B6C-128B1155CDC1}">
      <dgm:prSet/>
      <dgm:spPr/>
      <dgm:t>
        <a:bodyPr/>
        <a:lstStyle/>
        <a:p>
          <a:endParaRPr lang="ru-RU"/>
        </a:p>
      </dgm:t>
    </dgm:pt>
    <dgm:pt modelId="{A9C10920-A05D-41AA-ABF5-E45EE1CDA1BF}">
      <dgm:prSet custT="1"/>
      <dgm:spPr>
        <a:solidFill>
          <a:schemeClr val="accent4">
            <a:lumMod val="20000"/>
            <a:lumOff val="80000"/>
          </a:schemeClr>
        </a:solidFill>
        <a:ln>
          <a:solidFill>
            <a:schemeClr val="tx1"/>
          </a:solidFill>
        </a:ln>
      </dgm:spPr>
      <dgm:t>
        <a:bodyPr/>
        <a:lstStyle/>
        <a:p>
          <a:r>
            <a:rPr lang="ru-RU" sz="1200" dirty="0" smtClean="0"/>
            <a:t>- наименования юридических лиц , фамилии, имена, отчества индивидуальных предпринимателей, деятельность которых подлежит плановым проверкам, места нахождения юридических лиц  или места фактического осуществления деятельности индивидуальными предпринимателями;</a:t>
          </a:r>
          <a:endParaRPr lang="ru-RU" sz="1200" dirty="0"/>
        </a:p>
      </dgm:t>
    </dgm:pt>
    <dgm:pt modelId="{E1B2F967-C63A-4D57-A60E-02BA573691E1}" type="parTrans" cxnId="{A6CCECB0-6812-4A04-BB32-8BE242024731}">
      <dgm:prSet/>
      <dgm:spPr/>
      <dgm:t>
        <a:bodyPr/>
        <a:lstStyle/>
        <a:p>
          <a:endParaRPr lang="ru-RU"/>
        </a:p>
      </dgm:t>
    </dgm:pt>
    <dgm:pt modelId="{74036BE3-C601-4411-BAEF-95C3B5D76506}" type="sibTrans" cxnId="{A6CCECB0-6812-4A04-BB32-8BE242024731}">
      <dgm:prSet/>
      <dgm:spPr/>
      <dgm:t>
        <a:bodyPr/>
        <a:lstStyle/>
        <a:p>
          <a:endParaRPr lang="ru-RU"/>
        </a:p>
      </dgm:t>
    </dgm:pt>
    <dgm:pt modelId="{BA0F5A3A-F216-4E8F-A0E3-9881DBFE606E}">
      <dgm:prSet custT="1"/>
      <dgm:spPr>
        <a:solidFill>
          <a:schemeClr val="accent4">
            <a:lumMod val="20000"/>
            <a:lumOff val="80000"/>
          </a:schemeClr>
        </a:solidFill>
        <a:ln>
          <a:solidFill>
            <a:schemeClr val="tx1"/>
          </a:solidFill>
        </a:ln>
      </dgm:spPr>
      <dgm:t>
        <a:bodyPr/>
        <a:lstStyle/>
        <a:p>
          <a:pPr marL="0" marR="0" indent="0" defTabSz="914400" rtl="0" eaLnBrk="1" fontAlgn="auto" latinLnBrk="0" hangingPunct="1">
            <a:lnSpc>
              <a:spcPct val="100000"/>
            </a:lnSpc>
            <a:spcBef>
              <a:spcPts val="0"/>
            </a:spcBef>
            <a:spcAft>
              <a:spcPts val="0"/>
            </a:spcAft>
            <a:buClrTx/>
            <a:buSzTx/>
            <a:buFontTx/>
            <a:buNone/>
            <a:tabLst/>
            <a:defRPr/>
          </a:pPr>
          <a:r>
            <a:rPr lang="ru-RU" sz="1000" dirty="0" smtClean="0"/>
            <a:t>- </a:t>
          </a:r>
          <a:r>
            <a:rPr lang="ru-RU" sz="1200" dirty="0" smtClean="0"/>
            <a:t>цель и основание проведения каждой плановой проверки;</a:t>
          </a:r>
        </a:p>
        <a:p>
          <a:pPr defTabSz="488950">
            <a:lnSpc>
              <a:spcPct val="90000"/>
            </a:lnSpc>
            <a:spcBef>
              <a:spcPct val="0"/>
            </a:spcBef>
            <a:spcAft>
              <a:spcPct val="35000"/>
            </a:spcAft>
          </a:pPr>
          <a:endParaRPr lang="ru-RU" sz="1000" dirty="0"/>
        </a:p>
      </dgm:t>
    </dgm:pt>
    <dgm:pt modelId="{6452D429-6CF8-4418-92A8-26BC7205E05A}" type="parTrans" cxnId="{3C1C2537-1DCB-4DD8-8B2C-7EE9F805ADFE}">
      <dgm:prSet/>
      <dgm:spPr/>
      <dgm:t>
        <a:bodyPr/>
        <a:lstStyle/>
        <a:p>
          <a:endParaRPr lang="ru-RU"/>
        </a:p>
      </dgm:t>
    </dgm:pt>
    <dgm:pt modelId="{B0075464-5AAC-4C38-8C60-BA5200FA1277}" type="sibTrans" cxnId="{3C1C2537-1DCB-4DD8-8B2C-7EE9F805ADFE}">
      <dgm:prSet/>
      <dgm:spPr/>
      <dgm:t>
        <a:bodyPr/>
        <a:lstStyle/>
        <a:p>
          <a:endParaRPr lang="ru-RU"/>
        </a:p>
      </dgm:t>
    </dgm:pt>
    <dgm:pt modelId="{F23EC3F0-D479-498D-88EC-E93DA60B7D0E}">
      <dgm:prSet custT="1"/>
      <dgm:spPr>
        <a:solidFill>
          <a:schemeClr val="accent4">
            <a:lumMod val="20000"/>
            <a:lumOff val="80000"/>
          </a:schemeClr>
        </a:solidFill>
        <a:ln>
          <a:solidFill>
            <a:schemeClr val="tx1"/>
          </a:solidFill>
        </a:ln>
      </dgm:spPr>
      <dgm:t>
        <a:bodyPr/>
        <a:lstStyle/>
        <a:p>
          <a:pPr rtl="0"/>
          <a:endParaRPr lang="ru-RU" sz="800" dirty="0" smtClean="0"/>
        </a:p>
        <a:p>
          <a:pPr rtl="0"/>
          <a:r>
            <a:rPr lang="ru-RU" sz="1200" dirty="0" smtClean="0"/>
            <a:t>- дата начала и сроки проведения каждой плановой проверки;</a:t>
          </a:r>
        </a:p>
        <a:p>
          <a:endParaRPr lang="ru-RU" sz="800" dirty="0"/>
        </a:p>
      </dgm:t>
    </dgm:pt>
    <dgm:pt modelId="{329C7BD1-D6EE-4702-B35E-1D152B5A1595}" type="parTrans" cxnId="{0B136811-380E-4B82-B792-ADBBED5D2056}">
      <dgm:prSet/>
      <dgm:spPr/>
      <dgm:t>
        <a:bodyPr/>
        <a:lstStyle/>
        <a:p>
          <a:endParaRPr lang="ru-RU"/>
        </a:p>
      </dgm:t>
    </dgm:pt>
    <dgm:pt modelId="{2226311F-4121-4DF2-9440-64EBEEB8D71A}" type="sibTrans" cxnId="{0B136811-380E-4B82-B792-ADBBED5D2056}">
      <dgm:prSet/>
      <dgm:spPr/>
      <dgm:t>
        <a:bodyPr/>
        <a:lstStyle/>
        <a:p>
          <a:endParaRPr lang="ru-RU"/>
        </a:p>
      </dgm:t>
    </dgm:pt>
    <dgm:pt modelId="{CF317DE0-BB3E-4C66-B244-902DD59BB3D1}" type="pres">
      <dgm:prSet presAssocID="{71BB0D6C-B4CE-4FA8-8F8E-BF7654A2C80D}" presName="linear" presStyleCnt="0">
        <dgm:presLayoutVars>
          <dgm:animLvl val="lvl"/>
          <dgm:resizeHandles val="exact"/>
        </dgm:presLayoutVars>
      </dgm:prSet>
      <dgm:spPr/>
      <dgm:t>
        <a:bodyPr/>
        <a:lstStyle/>
        <a:p>
          <a:endParaRPr lang="ru-RU"/>
        </a:p>
      </dgm:t>
    </dgm:pt>
    <dgm:pt modelId="{7DE21491-B42C-4BD9-835F-81F894436643}" type="pres">
      <dgm:prSet presAssocID="{F7850509-3E3C-4BD2-9A41-6FC9F5C07A39}" presName="parentText" presStyleLbl="node1" presStyleIdx="0" presStyleCnt="7" custScaleY="42099">
        <dgm:presLayoutVars>
          <dgm:chMax val="0"/>
          <dgm:bulletEnabled val="1"/>
        </dgm:presLayoutVars>
      </dgm:prSet>
      <dgm:spPr/>
      <dgm:t>
        <a:bodyPr/>
        <a:lstStyle/>
        <a:p>
          <a:endParaRPr lang="ru-RU"/>
        </a:p>
      </dgm:t>
    </dgm:pt>
    <dgm:pt modelId="{7316EB80-8A1E-4AF1-848F-DE6D75B51796}" type="pres">
      <dgm:prSet presAssocID="{A68042D0-A518-4328-9447-F3715EBF695B}" presName="spacer" presStyleCnt="0"/>
      <dgm:spPr/>
    </dgm:pt>
    <dgm:pt modelId="{A85203E2-31EA-4FA9-ADC8-60AB67F529BB}" type="pres">
      <dgm:prSet presAssocID="{D2DC33B0-201E-4336-8337-03B535DC9D08}" presName="parentText" presStyleLbl="node1" presStyleIdx="1" presStyleCnt="7" custScaleY="44825" custLinFactY="4531" custLinFactNeighborX="-868" custLinFactNeighborY="100000">
        <dgm:presLayoutVars>
          <dgm:chMax val="0"/>
          <dgm:bulletEnabled val="1"/>
        </dgm:presLayoutVars>
      </dgm:prSet>
      <dgm:spPr/>
      <dgm:t>
        <a:bodyPr/>
        <a:lstStyle/>
        <a:p>
          <a:endParaRPr lang="ru-RU"/>
        </a:p>
      </dgm:t>
    </dgm:pt>
    <dgm:pt modelId="{ABEDEC18-77A4-42C7-AB64-195ADA784BFD}" type="pres">
      <dgm:prSet presAssocID="{C48A19FF-FE56-4860-9079-688FC37084D2}" presName="spacer" presStyleCnt="0"/>
      <dgm:spPr/>
    </dgm:pt>
    <dgm:pt modelId="{10A32B3A-1B62-406F-A138-71AACE9658F4}" type="pres">
      <dgm:prSet presAssocID="{CD2DAC98-D27B-43A9-ADC2-2C28D92B577B}" presName="parentText" presStyleLbl="node1" presStyleIdx="2" presStyleCnt="7" custScaleY="44077" custLinFactY="7387" custLinFactNeighborY="100000">
        <dgm:presLayoutVars>
          <dgm:chMax val="0"/>
          <dgm:bulletEnabled val="1"/>
        </dgm:presLayoutVars>
      </dgm:prSet>
      <dgm:spPr/>
      <dgm:t>
        <a:bodyPr/>
        <a:lstStyle/>
        <a:p>
          <a:endParaRPr lang="ru-RU"/>
        </a:p>
      </dgm:t>
    </dgm:pt>
    <dgm:pt modelId="{BA5934C8-45FC-4D45-AC9D-606823991FF9}" type="pres">
      <dgm:prSet presAssocID="{CAD53B0C-F752-4B94-85D2-5744CCE63492}" presName="spacer" presStyleCnt="0"/>
      <dgm:spPr/>
    </dgm:pt>
    <dgm:pt modelId="{65A7D391-534B-4A40-816A-8BF537510677}" type="pres">
      <dgm:prSet presAssocID="{0756A8A7-5224-42FE-9442-BB00EF18D251}" presName="parentText" presStyleLbl="node1" presStyleIdx="3" presStyleCnt="7" custScaleY="79345">
        <dgm:presLayoutVars>
          <dgm:chMax val="0"/>
          <dgm:bulletEnabled val="1"/>
        </dgm:presLayoutVars>
      </dgm:prSet>
      <dgm:spPr/>
      <dgm:t>
        <a:bodyPr/>
        <a:lstStyle/>
        <a:p>
          <a:endParaRPr lang="ru-RU"/>
        </a:p>
      </dgm:t>
    </dgm:pt>
    <dgm:pt modelId="{3B762641-65FE-4674-90EE-455DA28D5AB6}" type="pres">
      <dgm:prSet presAssocID="{0756A8A7-5224-42FE-9442-BB00EF18D251}" presName="childText" presStyleLbl="revTx" presStyleIdx="0" presStyleCnt="1">
        <dgm:presLayoutVars>
          <dgm:bulletEnabled val="1"/>
        </dgm:presLayoutVars>
      </dgm:prSet>
      <dgm:spPr/>
      <dgm:t>
        <a:bodyPr/>
        <a:lstStyle/>
        <a:p>
          <a:endParaRPr lang="ru-RU"/>
        </a:p>
      </dgm:t>
    </dgm:pt>
    <dgm:pt modelId="{24680EFF-0E38-483D-8AA8-19103429ED0B}" type="pres">
      <dgm:prSet presAssocID="{F23EC3F0-D479-498D-88EC-E93DA60B7D0E}" presName="parentText" presStyleLbl="node1" presStyleIdx="4" presStyleCnt="7" custScaleX="100347" custScaleY="56503" custLinFactY="-12089" custLinFactNeighborX="-1218" custLinFactNeighborY="-100000">
        <dgm:presLayoutVars>
          <dgm:chMax val="0"/>
          <dgm:bulletEnabled val="1"/>
        </dgm:presLayoutVars>
      </dgm:prSet>
      <dgm:spPr/>
      <dgm:t>
        <a:bodyPr/>
        <a:lstStyle/>
        <a:p>
          <a:endParaRPr lang="ru-RU"/>
        </a:p>
      </dgm:t>
    </dgm:pt>
    <dgm:pt modelId="{04BB3137-BEB7-4F54-8654-98FD2A2BB5C3}" type="pres">
      <dgm:prSet presAssocID="{2226311F-4121-4DF2-9440-64EBEEB8D71A}" presName="spacer" presStyleCnt="0"/>
      <dgm:spPr/>
    </dgm:pt>
    <dgm:pt modelId="{7A5B2460-106F-4136-9340-CCA7222A3688}" type="pres">
      <dgm:prSet presAssocID="{A9C10920-A05D-41AA-ABF5-E45EE1CDA1BF}" presName="parentText" presStyleLbl="node1" presStyleIdx="5" presStyleCnt="7" custScaleY="93420" custLinFactY="-20911" custLinFactNeighborY="-100000">
        <dgm:presLayoutVars>
          <dgm:chMax val="0"/>
          <dgm:bulletEnabled val="1"/>
        </dgm:presLayoutVars>
      </dgm:prSet>
      <dgm:spPr/>
      <dgm:t>
        <a:bodyPr/>
        <a:lstStyle/>
        <a:p>
          <a:endParaRPr lang="ru-RU"/>
        </a:p>
      </dgm:t>
    </dgm:pt>
    <dgm:pt modelId="{3475390F-BBEA-4455-A59A-3FA435B0B1DC}" type="pres">
      <dgm:prSet presAssocID="{74036BE3-C601-4411-BAEF-95C3B5D76506}" presName="spacer" presStyleCnt="0"/>
      <dgm:spPr/>
    </dgm:pt>
    <dgm:pt modelId="{0753423B-E956-4C12-9F07-5259E7BCA488}" type="pres">
      <dgm:prSet presAssocID="{BA0F5A3A-F216-4E8F-A0E3-9881DBFE606E}" presName="parentText" presStyleLbl="node1" presStyleIdx="6" presStyleCnt="7" custScaleY="49756" custLinFactY="-28172" custLinFactNeighborX="-868" custLinFactNeighborY="-100000">
        <dgm:presLayoutVars>
          <dgm:chMax val="0"/>
          <dgm:bulletEnabled val="1"/>
        </dgm:presLayoutVars>
      </dgm:prSet>
      <dgm:spPr/>
      <dgm:t>
        <a:bodyPr/>
        <a:lstStyle/>
        <a:p>
          <a:endParaRPr lang="ru-RU"/>
        </a:p>
      </dgm:t>
    </dgm:pt>
  </dgm:ptLst>
  <dgm:cxnLst>
    <dgm:cxn modelId="{9D3A18DE-1FCF-4ECC-897D-03AB5E575529}" type="presOf" srcId="{A9C10920-A05D-41AA-ABF5-E45EE1CDA1BF}" destId="{7A5B2460-106F-4136-9340-CCA7222A3688}" srcOrd="0" destOrd="0" presId="urn:microsoft.com/office/officeart/2005/8/layout/vList2"/>
    <dgm:cxn modelId="{58B9456C-B6E4-4354-8568-EF98D17BB795}" type="presOf" srcId="{71BB0D6C-B4CE-4FA8-8F8E-BF7654A2C80D}" destId="{CF317DE0-BB3E-4C66-B244-902DD59BB3D1}" srcOrd="0" destOrd="0" presId="urn:microsoft.com/office/officeart/2005/8/layout/vList2"/>
    <dgm:cxn modelId="{B970B099-7532-4C2C-BC34-947B002E4760}" type="presOf" srcId="{0756A8A7-5224-42FE-9442-BB00EF18D251}" destId="{65A7D391-534B-4A40-816A-8BF537510677}" srcOrd="0" destOrd="0" presId="urn:microsoft.com/office/officeart/2005/8/layout/vList2"/>
    <dgm:cxn modelId="{BECC432A-DACB-4797-825E-0E5AFD64A7E7}" srcId="{71BB0D6C-B4CE-4FA8-8F8E-BF7654A2C80D}" destId="{F7850509-3E3C-4BD2-9A41-6FC9F5C07A39}" srcOrd="0" destOrd="0" parTransId="{3D5AFC3E-4427-4714-949C-AD51A29988C9}" sibTransId="{A68042D0-A518-4328-9447-F3715EBF695B}"/>
    <dgm:cxn modelId="{3C1C2537-1DCB-4DD8-8B2C-7EE9F805ADFE}" srcId="{71BB0D6C-B4CE-4FA8-8F8E-BF7654A2C80D}" destId="{BA0F5A3A-F216-4E8F-A0E3-9881DBFE606E}" srcOrd="6" destOrd="0" parTransId="{6452D429-6CF8-4418-92A8-26BC7205E05A}" sibTransId="{B0075464-5AAC-4C38-8C60-BA5200FA1277}"/>
    <dgm:cxn modelId="{ACE88450-9CCE-4D0D-8B6C-128B1155CDC1}" srcId="{0756A8A7-5224-42FE-9442-BB00EF18D251}" destId="{0B80BE31-06EB-4733-AA76-4975EF0CD087}" srcOrd="2" destOrd="0" parTransId="{1FFE99BF-FA6F-4B13-87DC-301AE0F70628}" sibTransId="{9C78F7D0-400C-4270-A086-B643DD9E84A9}"/>
    <dgm:cxn modelId="{FA14F00B-17FE-4FA5-84C1-A7AB63B19BA2}" type="presOf" srcId="{B527093A-CE05-4427-83E1-7D22FC0C741F}" destId="{3B762641-65FE-4674-90EE-455DA28D5AB6}" srcOrd="0" destOrd="0" presId="urn:microsoft.com/office/officeart/2005/8/layout/vList2"/>
    <dgm:cxn modelId="{A6CCECB0-6812-4A04-BB32-8BE242024731}" srcId="{71BB0D6C-B4CE-4FA8-8F8E-BF7654A2C80D}" destId="{A9C10920-A05D-41AA-ABF5-E45EE1CDA1BF}" srcOrd="5" destOrd="0" parTransId="{E1B2F967-C63A-4D57-A60E-02BA573691E1}" sibTransId="{74036BE3-C601-4411-BAEF-95C3B5D76506}"/>
    <dgm:cxn modelId="{3CD9ABC6-CAA9-463A-A190-ED2F9B2A0E30}" type="presOf" srcId="{CD2DAC98-D27B-43A9-ADC2-2C28D92B577B}" destId="{10A32B3A-1B62-406F-A138-71AACE9658F4}" srcOrd="0" destOrd="0" presId="urn:microsoft.com/office/officeart/2005/8/layout/vList2"/>
    <dgm:cxn modelId="{FF420821-8F7C-4D17-A92E-B2278ADBB9A1}" srcId="{71BB0D6C-B4CE-4FA8-8F8E-BF7654A2C80D}" destId="{0756A8A7-5224-42FE-9442-BB00EF18D251}" srcOrd="3" destOrd="0" parTransId="{3F3DCE2C-7E8C-4277-AD90-34E6E494605E}" sibTransId="{55F3A0C3-A724-4D85-8810-10E7833B0024}"/>
    <dgm:cxn modelId="{CFE76687-0BF6-46DA-B8B8-5F0D0BC662CF}" srcId="{0756A8A7-5224-42FE-9442-BB00EF18D251}" destId="{B527093A-CE05-4427-83E1-7D22FC0C741F}" srcOrd="0" destOrd="0" parTransId="{1E26D440-8268-4E52-BB97-DA5EC2A84AF2}" sibTransId="{9A77EC11-657F-4A79-88F9-4C685C1574B2}"/>
    <dgm:cxn modelId="{2273FF3A-4F24-411D-B537-CB95FCA2F607}" type="presOf" srcId="{F7850509-3E3C-4BD2-9A41-6FC9F5C07A39}" destId="{7DE21491-B42C-4BD9-835F-81F894436643}" srcOrd="0" destOrd="0" presId="urn:microsoft.com/office/officeart/2005/8/layout/vList2"/>
    <dgm:cxn modelId="{D3695ACD-A6A2-42A5-B322-037055E0A842}" type="presOf" srcId="{EA8E623D-5E5A-48FE-9090-76809927F31A}" destId="{3B762641-65FE-4674-90EE-455DA28D5AB6}" srcOrd="0" destOrd="1" presId="urn:microsoft.com/office/officeart/2005/8/layout/vList2"/>
    <dgm:cxn modelId="{0B136811-380E-4B82-B792-ADBBED5D2056}" srcId="{71BB0D6C-B4CE-4FA8-8F8E-BF7654A2C80D}" destId="{F23EC3F0-D479-498D-88EC-E93DA60B7D0E}" srcOrd="4" destOrd="0" parTransId="{329C7BD1-D6EE-4702-B35E-1D152B5A1595}" sibTransId="{2226311F-4121-4DF2-9440-64EBEEB8D71A}"/>
    <dgm:cxn modelId="{6AA4B006-F755-4642-B584-630F507ADE6A}" type="presOf" srcId="{F23EC3F0-D479-498D-88EC-E93DA60B7D0E}" destId="{24680EFF-0E38-483D-8AA8-19103429ED0B}" srcOrd="0" destOrd="0" presId="urn:microsoft.com/office/officeart/2005/8/layout/vList2"/>
    <dgm:cxn modelId="{E88B6015-32A4-4374-891D-D5494239A996}" srcId="{71BB0D6C-B4CE-4FA8-8F8E-BF7654A2C80D}" destId="{CD2DAC98-D27B-43A9-ADC2-2C28D92B577B}" srcOrd="2" destOrd="0" parTransId="{41865D9A-00B8-4E6C-A524-24F5AF37CD76}" sibTransId="{CAD53B0C-F752-4B94-85D2-5744CCE63492}"/>
    <dgm:cxn modelId="{D5E9EFF0-16EA-483D-B5AA-CAB990DABBA2}" srcId="{71BB0D6C-B4CE-4FA8-8F8E-BF7654A2C80D}" destId="{D2DC33B0-201E-4336-8337-03B535DC9D08}" srcOrd="1" destOrd="0" parTransId="{8092D013-EC0A-401C-A3B2-8A34081D4977}" sibTransId="{C48A19FF-FE56-4860-9079-688FC37084D2}"/>
    <dgm:cxn modelId="{16AEC421-66A8-4DCB-B590-76236FF30187}" type="presOf" srcId="{D2DC33B0-201E-4336-8337-03B535DC9D08}" destId="{A85203E2-31EA-4FA9-ADC8-60AB67F529BB}" srcOrd="0" destOrd="0" presId="urn:microsoft.com/office/officeart/2005/8/layout/vList2"/>
    <dgm:cxn modelId="{EA4311CB-C5BE-4437-8508-5685FFF62339}" srcId="{0756A8A7-5224-42FE-9442-BB00EF18D251}" destId="{EA8E623D-5E5A-48FE-9090-76809927F31A}" srcOrd="1" destOrd="0" parTransId="{55C07E7E-CBAC-44CF-A849-C6A175B80DC4}" sibTransId="{67A9BF5B-D095-4D25-B1A8-4FC8846D9AD6}"/>
    <dgm:cxn modelId="{CA9AE6B4-F53D-4FD4-8CE2-EA8F45E5D9C5}" type="presOf" srcId="{BA0F5A3A-F216-4E8F-A0E3-9881DBFE606E}" destId="{0753423B-E956-4C12-9F07-5259E7BCA488}" srcOrd="0" destOrd="0" presId="urn:microsoft.com/office/officeart/2005/8/layout/vList2"/>
    <dgm:cxn modelId="{949D19D3-9E4D-4F6F-834D-93930C0868A1}" type="presOf" srcId="{0B80BE31-06EB-4733-AA76-4975EF0CD087}" destId="{3B762641-65FE-4674-90EE-455DA28D5AB6}" srcOrd="0" destOrd="2" presId="urn:microsoft.com/office/officeart/2005/8/layout/vList2"/>
    <dgm:cxn modelId="{47752A83-D747-4E74-A1B0-DF203B13495D}" type="presParOf" srcId="{CF317DE0-BB3E-4C66-B244-902DD59BB3D1}" destId="{7DE21491-B42C-4BD9-835F-81F894436643}" srcOrd="0" destOrd="0" presId="urn:microsoft.com/office/officeart/2005/8/layout/vList2"/>
    <dgm:cxn modelId="{E3FF13EB-083F-4C24-9FF9-5A47CADC1641}" type="presParOf" srcId="{CF317DE0-BB3E-4C66-B244-902DD59BB3D1}" destId="{7316EB80-8A1E-4AF1-848F-DE6D75B51796}" srcOrd="1" destOrd="0" presId="urn:microsoft.com/office/officeart/2005/8/layout/vList2"/>
    <dgm:cxn modelId="{597B81EA-D721-4266-9129-6CB06B54E093}" type="presParOf" srcId="{CF317DE0-BB3E-4C66-B244-902DD59BB3D1}" destId="{A85203E2-31EA-4FA9-ADC8-60AB67F529BB}" srcOrd="2" destOrd="0" presId="urn:microsoft.com/office/officeart/2005/8/layout/vList2"/>
    <dgm:cxn modelId="{D68673DA-8760-4B6B-9889-4A50299991E2}" type="presParOf" srcId="{CF317DE0-BB3E-4C66-B244-902DD59BB3D1}" destId="{ABEDEC18-77A4-42C7-AB64-195ADA784BFD}" srcOrd="3" destOrd="0" presId="urn:microsoft.com/office/officeart/2005/8/layout/vList2"/>
    <dgm:cxn modelId="{FF93AC3B-37C1-497F-980F-81839EC90E3A}" type="presParOf" srcId="{CF317DE0-BB3E-4C66-B244-902DD59BB3D1}" destId="{10A32B3A-1B62-406F-A138-71AACE9658F4}" srcOrd="4" destOrd="0" presId="urn:microsoft.com/office/officeart/2005/8/layout/vList2"/>
    <dgm:cxn modelId="{72CE1FFA-4A48-4032-B5CA-AEEDDC8F06A0}" type="presParOf" srcId="{CF317DE0-BB3E-4C66-B244-902DD59BB3D1}" destId="{BA5934C8-45FC-4D45-AC9D-606823991FF9}" srcOrd="5" destOrd="0" presId="urn:microsoft.com/office/officeart/2005/8/layout/vList2"/>
    <dgm:cxn modelId="{72650936-84CF-4795-8DF4-8C47888ABF81}" type="presParOf" srcId="{CF317DE0-BB3E-4C66-B244-902DD59BB3D1}" destId="{65A7D391-534B-4A40-816A-8BF537510677}" srcOrd="6" destOrd="0" presId="urn:microsoft.com/office/officeart/2005/8/layout/vList2"/>
    <dgm:cxn modelId="{47AA6574-DE49-4A4A-A5DF-7944C770DCA1}" type="presParOf" srcId="{CF317DE0-BB3E-4C66-B244-902DD59BB3D1}" destId="{3B762641-65FE-4674-90EE-455DA28D5AB6}" srcOrd="7" destOrd="0" presId="urn:microsoft.com/office/officeart/2005/8/layout/vList2"/>
    <dgm:cxn modelId="{08760D0B-308A-4C6F-867B-78BF7D09796C}" type="presParOf" srcId="{CF317DE0-BB3E-4C66-B244-902DD59BB3D1}" destId="{24680EFF-0E38-483D-8AA8-19103429ED0B}" srcOrd="8" destOrd="0" presId="urn:microsoft.com/office/officeart/2005/8/layout/vList2"/>
    <dgm:cxn modelId="{6434B26E-92A1-4FD9-8E1B-EFA433EAEDF0}" type="presParOf" srcId="{CF317DE0-BB3E-4C66-B244-902DD59BB3D1}" destId="{04BB3137-BEB7-4F54-8654-98FD2A2BB5C3}" srcOrd="9" destOrd="0" presId="urn:microsoft.com/office/officeart/2005/8/layout/vList2"/>
    <dgm:cxn modelId="{FE476D6D-06A7-49DA-BE2F-56DF8936D304}" type="presParOf" srcId="{CF317DE0-BB3E-4C66-B244-902DD59BB3D1}" destId="{7A5B2460-106F-4136-9340-CCA7222A3688}" srcOrd="10" destOrd="0" presId="urn:microsoft.com/office/officeart/2005/8/layout/vList2"/>
    <dgm:cxn modelId="{3AF934E3-3407-46E3-8108-A643D6B23C4A}" type="presParOf" srcId="{CF317DE0-BB3E-4C66-B244-902DD59BB3D1}" destId="{3475390F-BBEA-4455-A59A-3FA435B0B1DC}" srcOrd="11" destOrd="0" presId="urn:microsoft.com/office/officeart/2005/8/layout/vList2"/>
    <dgm:cxn modelId="{F13E61FD-BB11-4A30-8800-553A1036FB88}" type="presParOf" srcId="{CF317DE0-BB3E-4C66-B244-902DD59BB3D1}" destId="{0753423B-E956-4C12-9F07-5259E7BCA488}" srcOrd="12" destOrd="0" presId="urn:microsoft.com/office/officeart/2005/8/layout/vList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1BB0D6C-B4CE-4FA8-8F8E-BF7654A2C80D}"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ru-RU"/>
        </a:p>
      </dgm:t>
    </dgm:pt>
    <dgm:pt modelId="{6E015261-85FA-4976-8607-8BEA3D4B7FC0}">
      <dgm:prSet custT="1"/>
      <dgm:spPr>
        <a:solidFill>
          <a:schemeClr val="accent4">
            <a:lumMod val="20000"/>
            <a:lumOff val="80000"/>
          </a:schemeClr>
        </a:solidFill>
        <a:ln>
          <a:solidFill>
            <a:schemeClr val="tx1"/>
          </a:solidFill>
        </a:ln>
      </dgm:spPr>
      <dgm:t>
        <a:bodyPr/>
        <a:lstStyle/>
        <a:p>
          <a:pPr rtl="0"/>
          <a:r>
            <a:rPr lang="ru-RU" sz="1200" dirty="0" smtClean="0"/>
            <a:t>5</a:t>
          </a:r>
          <a:r>
            <a:rPr lang="ru-RU" sz="1400" dirty="0" smtClean="0"/>
            <a:t>. В срок до 1 сентября года, предшествующего году проведения плановых проверок, контроля (надзора) направляют проекты ежегодных планов проведения плановых проверок в органы прокуратуры. </a:t>
          </a:r>
          <a:endParaRPr lang="ru-RU" sz="1400" dirty="0"/>
        </a:p>
      </dgm:t>
    </dgm:pt>
    <dgm:pt modelId="{315B2C0D-5B58-4AC6-9FF2-79D9F97909F3}" type="parTrans" cxnId="{0D56721A-542F-419F-8BC2-25F00379FE73}">
      <dgm:prSet/>
      <dgm:spPr/>
      <dgm:t>
        <a:bodyPr/>
        <a:lstStyle/>
        <a:p>
          <a:endParaRPr lang="ru-RU"/>
        </a:p>
      </dgm:t>
    </dgm:pt>
    <dgm:pt modelId="{079651BB-7684-44AB-B803-D860469B2933}" type="sibTrans" cxnId="{0D56721A-542F-419F-8BC2-25F00379FE73}">
      <dgm:prSet/>
      <dgm:spPr/>
      <dgm:t>
        <a:bodyPr/>
        <a:lstStyle/>
        <a:p>
          <a:endParaRPr lang="ru-RU"/>
        </a:p>
      </dgm:t>
    </dgm:pt>
    <dgm:pt modelId="{A886B86B-894A-404E-99E4-8FAEB6BFA96D}">
      <dgm:prSet custT="1"/>
      <dgm:spPr>
        <a:solidFill>
          <a:schemeClr val="accent4">
            <a:lumMod val="20000"/>
            <a:lumOff val="80000"/>
          </a:schemeClr>
        </a:solidFill>
        <a:ln>
          <a:solidFill>
            <a:schemeClr val="tx1"/>
          </a:solidFill>
        </a:ln>
      </dgm:spPr>
      <dgm:t>
        <a:bodyPr/>
        <a:lstStyle/>
        <a:p>
          <a:pPr rtl="0"/>
          <a:r>
            <a:rPr lang="ru-RU" sz="1400" dirty="0" smtClean="0"/>
            <a:t>6. Органы прокуратуры в срок до 1 декабря года, предшествующего году проведения плановых проверок, обобщают поступившие от органов  контроля  ежегодные планы проведения плановых проверок и направляют их в Генеральную прокуратуру РФ для формирования Генеральной прокуратурой РФ ежегодного сводного плана проведения плановых проверок.</a:t>
          </a:r>
          <a:endParaRPr lang="ru-RU" sz="1400" dirty="0"/>
        </a:p>
      </dgm:t>
    </dgm:pt>
    <dgm:pt modelId="{04ED7701-730B-43A2-AE06-C73FE7C5D196}" type="parTrans" cxnId="{7A50B642-3EC2-4800-9426-F64D1B59EE19}">
      <dgm:prSet/>
      <dgm:spPr/>
      <dgm:t>
        <a:bodyPr/>
        <a:lstStyle/>
        <a:p>
          <a:endParaRPr lang="ru-RU"/>
        </a:p>
      </dgm:t>
    </dgm:pt>
    <dgm:pt modelId="{58AE0E93-3E71-49AB-9177-F55B19A59751}" type="sibTrans" cxnId="{7A50B642-3EC2-4800-9426-F64D1B59EE19}">
      <dgm:prSet/>
      <dgm:spPr/>
      <dgm:t>
        <a:bodyPr/>
        <a:lstStyle/>
        <a:p>
          <a:endParaRPr lang="ru-RU"/>
        </a:p>
      </dgm:t>
    </dgm:pt>
    <dgm:pt modelId="{F23EC3F0-D479-498D-88EC-E93DA60B7D0E}">
      <dgm:prSet custT="1"/>
      <dgm:spPr>
        <a:solidFill>
          <a:schemeClr val="accent4">
            <a:lumMod val="20000"/>
            <a:lumOff val="80000"/>
          </a:schemeClr>
        </a:solidFill>
        <a:ln>
          <a:solidFill>
            <a:schemeClr val="tx1"/>
          </a:solidFill>
        </a:ln>
      </dgm:spPr>
      <dgm:t>
        <a:bodyPr/>
        <a:lstStyle/>
        <a:p>
          <a:endParaRPr lang="ru-RU" sz="800" dirty="0"/>
        </a:p>
      </dgm:t>
    </dgm:pt>
    <dgm:pt modelId="{329C7BD1-D6EE-4702-B35E-1D152B5A1595}" type="parTrans" cxnId="{0B136811-380E-4B82-B792-ADBBED5D2056}">
      <dgm:prSet/>
      <dgm:spPr/>
      <dgm:t>
        <a:bodyPr/>
        <a:lstStyle/>
        <a:p>
          <a:endParaRPr lang="ru-RU"/>
        </a:p>
      </dgm:t>
    </dgm:pt>
    <dgm:pt modelId="{2226311F-4121-4DF2-9440-64EBEEB8D71A}" type="sibTrans" cxnId="{0B136811-380E-4B82-B792-ADBBED5D2056}">
      <dgm:prSet/>
      <dgm:spPr/>
      <dgm:t>
        <a:bodyPr/>
        <a:lstStyle/>
        <a:p>
          <a:endParaRPr lang="ru-RU"/>
        </a:p>
      </dgm:t>
    </dgm:pt>
    <dgm:pt modelId="{6945155E-827E-49B2-BC6D-C354A15F2758}">
      <dgm:prSet custT="1"/>
      <dgm:spPr>
        <a:solidFill>
          <a:schemeClr val="accent1">
            <a:lumMod val="20000"/>
            <a:lumOff val="80000"/>
          </a:schemeClr>
        </a:solidFill>
      </dgm:spPr>
      <dgm:t>
        <a:bodyPr/>
        <a:lstStyle/>
        <a:p>
          <a:r>
            <a:rPr lang="ru-RU" sz="1400" dirty="0" smtClean="0"/>
            <a:t>4. Утвержденный руководителем органа государственного контроля (надзора) или органа муниципального контроля ежегодный план проведения плановых проверок доводится до сведения заинтересованных лиц посредством его размещения на официальном сайте органа государственного контроля (надзора) или органа муниципального контроля в сети "Интернет" либо иным доступным способом.</a:t>
          </a:r>
          <a:endParaRPr lang="ru-RU" sz="1400" dirty="0"/>
        </a:p>
      </dgm:t>
    </dgm:pt>
    <dgm:pt modelId="{AC0E266D-BD9B-41E2-AAA3-62253B578CFF}" type="parTrans" cxnId="{9D264DAB-E4FB-46F2-90C2-ADA788F240B4}">
      <dgm:prSet/>
      <dgm:spPr/>
      <dgm:t>
        <a:bodyPr/>
        <a:lstStyle/>
        <a:p>
          <a:endParaRPr lang="ru-RU"/>
        </a:p>
      </dgm:t>
    </dgm:pt>
    <dgm:pt modelId="{FCCFD18F-7A23-41D6-8B81-76ED0B79B01D}" type="sibTrans" cxnId="{9D264DAB-E4FB-46F2-90C2-ADA788F240B4}">
      <dgm:prSet/>
      <dgm:spPr/>
      <dgm:t>
        <a:bodyPr/>
        <a:lstStyle/>
        <a:p>
          <a:endParaRPr lang="ru-RU"/>
        </a:p>
      </dgm:t>
    </dgm:pt>
    <dgm:pt modelId="{C658F87B-38A5-41A1-B0C2-FB56FFC5EE5D}">
      <dgm:prSet custT="1"/>
      <dgm:spPr>
        <a:solidFill>
          <a:schemeClr val="accent1">
            <a:lumMod val="20000"/>
            <a:lumOff val="80000"/>
          </a:schemeClr>
        </a:solidFill>
      </dgm:spPr>
      <dgm:t>
        <a:bodyPr/>
        <a:lstStyle/>
        <a:p>
          <a:pPr rtl="0"/>
          <a:r>
            <a:rPr lang="ru-RU" sz="1600" b="1" dirty="0" smtClean="0">
              <a:solidFill>
                <a:schemeClr val="accent6">
                  <a:lumMod val="50000"/>
                </a:schemeClr>
              </a:solidFill>
            </a:rPr>
            <a:t>Статья 9. Организация и проведение плановой проверки. </a:t>
          </a:r>
          <a:endParaRPr lang="ru-RU" sz="1600" b="1" dirty="0">
            <a:solidFill>
              <a:schemeClr val="accent6">
                <a:lumMod val="50000"/>
              </a:schemeClr>
            </a:solidFill>
          </a:endParaRPr>
        </a:p>
      </dgm:t>
    </dgm:pt>
    <dgm:pt modelId="{1846B607-BA75-4D6F-B362-CF7E00E662A4}" type="parTrans" cxnId="{8AF0DD9A-CE09-4C6B-9786-4AFB5046AD60}">
      <dgm:prSet/>
      <dgm:spPr/>
      <dgm:t>
        <a:bodyPr/>
        <a:lstStyle/>
        <a:p>
          <a:endParaRPr lang="ru-RU"/>
        </a:p>
      </dgm:t>
    </dgm:pt>
    <dgm:pt modelId="{1CC3BEE2-B554-4C77-9668-C0302E82BF97}" type="sibTrans" cxnId="{8AF0DD9A-CE09-4C6B-9786-4AFB5046AD60}">
      <dgm:prSet/>
      <dgm:spPr/>
      <dgm:t>
        <a:bodyPr/>
        <a:lstStyle/>
        <a:p>
          <a:endParaRPr lang="ru-RU"/>
        </a:p>
      </dgm:t>
    </dgm:pt>
    <dgm:pt modelId="{CF317DE0-BB3E-4C66-B244-902DD59BB3D1}" type="pres">
      <dgm:prSet presAssocID="{71BB0D6C-B4CE-4FA8-8F8E-BF7654A2C80D}" presName="linear" presStyleCnt="0">
        <dgm:presLayoutVars>
          <dgm:animLvl val="lvl"/>
          <dgm:resizeHandles val="exact"/>
        </dgm:presLayoutVars>
      </dgm:prSet>
      <dgm:spPr/>
      <dgm:t>
        <a:bodyPr/>
        <a:lstStyle/>
        <a:p>
          <a:endParaRPr lang="ru-RU"/>
        </a:p>
      </dgm:t>
    </dgm:pt>
    <dgm:pt modelId="{24680EFF-0E38-483D-8AA8-19103429ED0B}" type="pres">
      <dgm:prSet presAssocID="{F23EC3F0-D479-498D-88EC-E93DA60B7D0E}" presName="parentText" presStyleLbl="node1" presStyleIdx="0" presStyleCnt="5" custScaleX="100347" custScaleY="56503" custLinFactY="-151966" custLinFactNeighborY="-200000">
        <dgm:presLayoutVars>
          <dgm:chMax val="0"/>
          <dgm:bulletEnabled val="1"/>
        </dgm:presLayoutVars>
      </dgm:prSet>
      <dgm:spPr/>
      <dgm:t>
        <a:bodyPr/>
        <a:lstStyle/>
        <a:p>
          <a:endParaRPr lang="ru-RU"/>
        </a:p>
      </dgm:t>
    </dgm:pt>
    <dgm:pt modelId="{04BB3137-BEB7-4F54-8654-98FD2A2BB5C3}" type="pres">
      <dgm:prSet presAssocID="{2226311F-4121-4DF2-9440-64EBEEB8D71A}" presName="spacer" presStyleCnt="0"/>
      <dgm:spPr/>
    </dgm:pt>
    <dgm:pt modelId="{C4F6AD58-A0B4-4AF9-8887-AA7C825C649D}" type="pres">
      <dgm:prSet presAssocID="{C658F87B-38A5-41A1-B0C2-FB56FFC5EE5D}" presName="parentText" presStyleLbl="node1" presStyleIdx="1" presStyleCnt="5" custScaleY="64884" custLinFactY="-106163" custLinFactNeighborX="1736" custLinFactNeighborY="-200000">
        <dgm:presLayoutVars>
          <dgm:chMax val="0"/>
          <dgm:bulletEnabled val="1"/>
        </dgm:presLayoutVars>
      </dgm:prSet>
      <dgm:spPr/>
      <dgm:t>
        <a:bodyPr/>
        <a:lstStyle/>
        <a:p>
          <a:endParaRPr lang="ru-RU"/>
        </a:p>
      </dgm:t>
    </dgm:pt>
    <dgm:pt modelId="{E0D25BA0-7048-4C6B-A4E1-F0646B9618DF}" type="pres">
      <dgm:prSet presAssocID="{1CC3BEE2-B554-4C77-9668-C0302E82BF97}" presName="spacer" presStyleCnt="0"/>
      <dgm:spPr/>
    </dgm:pt>
    <dgm:pt modelId="{1A9C87EE-3225-4EFF-8B55-E546C7FE825F}" type="pres">
      <dgm:prSet presAssocID="{6945155E-827E-49B2-BC6D-C354A15F2758}" presName="parentText" presStyleLbl="node1" presStyleIdx="2" presStyleCnt="5" custLinFactY="-79234" custLinFactNeighborX="-868" custLinFactNeighborY="-100000">
        <dgm:presLayoutVars>
          <dgm:chMax val="0"/>
          <dgm:bulletEnabled val="1"/>
        </dgm:presLayoutVars>
      </dgm:prSet>
      <dgm:spPr/>
      <dgm:t>
        <a:bodyPr/>
        <a:lstStyle/>
        <a:p>
          <a:endParaRPr lang="ru-RU"/>
        </a:p>
      </dgm:t>
    </dgm:pt>
    <dgm:pt modelId="{70B1B07F-3316-4181-A3AD-269F6D82B7A9}" type="pres">
      <dgm:prSet presAssocID="{FCCFD18F-7A23-41D6-8B81-76ED0B79B01D}" presName="spacer" presStyleCnt="0"/>
      <dgm:spPr/>
    </dgm:pt>
    <dgm:pt modelId="{3673C492-5EEA-4645-8477-FC032B68C3CF}" type="pres">
      <dgm:prSet presAssocID="{6E015261-85FA-4976-8607-8BEA3D4B7FC0}" presName="parentText" presStyleLbl="node1" presStyleIdx="3" presStyleCnt="5" custLinFactY="-88970" custLinFactNeighborY="-100000">
        <dgm:presLayoutVars>
          <dgm:chMax val="0"/>
          <dgm:bulletEnabled val="1"/>
        </dgm:presLayoutVars>
      </dgm:prSet>
      <dgm:spPr/>
      <dgm:t>
        <a:bodyPr/>
        <a:lstStyle/>
        <a:p>
          <a:endParaRPr lang="ru-RU"/>
        </a:p>
      </dgm:t>
    </dgm:pt>
    <dgm:pt modelId="{C209168A-B778-4668-A251-5DBAF2084F20}" type="pres">
      <dgm:prSet presAssocID="{079651BB-7684-44AB-B803-D860469B2933}" presName="spacer" presStyleCnt="0"/>
      <dgm:spPr/>
    </dgm:pt>
    <dgm:pt modelId="{1E69350F-147B-40B3-B64B-975B93988EDA}" type="pres">
      <dgm:prSet presAssocID="{A886B86B-894A-404E-99E4-8FAEB6BFA96D}" presName="parentText" presStyleLbl="node1" presStyleIdx="4" presStyleCnt="5" custLinFactY="-89118" custLinFactNeighborY="-100000">
        <dgm:presLayoutVars>
          <dgm:chMax val="0"/>
          <dgm:bulletEnabled val="1"/>
        </dgm:presLayoutVars>
      </dgm:prSet>
      <dgm:spPr/>
      <dgm:t>
        <a:bodyPr/>
        <a:lstStyle/>
        <a:p>
          <a:endParaRPr lang="ru-RU"/>
        </a:p>
      </dgm:t>
    </dgm:pt>
  </dgm:ptLst>
  <dgm:cxnLst>
    <dgm:cxn modelId="{4F551520-81A3-4ADB-AEA9-C4B7229F45DB}" type="presOf" srcId="{6E015261-85FA-4976-8607-8BEA3D4B7FC0}" destId="{3673C492-5EEA-4645-8477-FC032B68C3CF}" srcOrd="0" destOrd="0" presId="urn:microsoft.com/office/officeart/2005/8/layout/vList2"/>
    <dgm:cxn modelId="{7A50B642-3EC2-4800-9426-F64D1B59EE19}" srcId="{71BB0D6C-B4CE-4FA8-8F8E-BF7654A2C80D}" destId="{A886B86B-894A-404E-99E4-8FAEB6BFA96D}" srcOrd="4" destOrd="0" parTransId="{04ED7701-730B-43A2-AE06-C73FE7C5D196}" sibTransId="{58AE0E93-3E71-49AB-9177-F55B19A59751}"/>
    <dgm:cxn modelId="{474391B2-FEF5-47F9-B7D5-9DAE511D8447}" type="presOf" srcId="{A886B86B-894A-404E-99E4-8FAEB6BFA96D}" destId="{1E69350F-147B-40B3-B64B-975B93988EDA}" srcOrd="0" destOrd="0" presId="urn:microsoft.com/office/officeart/2005/8/layout/vList2"/>
    <dgm:cxn modelId="{E6671464-B264-4D54-BFE8-7BE2945A7C7E}" type="presOf" srcId="{C658F87B-38A5-41A1-B0C2-FB56FFC5EE5D}" destId="{C4F6AD58-A0B4-4AF9-8887-AA7C825C649D}" srcOrd="0" destOrd="0" presId="urn:microsoft.com/office/officeart/2005/8/layout/vList2"/>
    <dgm:cxn modelId="{8AF0DD9A-CE09-4C6B-9786-4AFB5046AD60}" srcId="{71BB0D6C-B4CE-4FA8-8F8E-BF7654A2C80D}" destId="{C658F87B-38A5-41A1-B0C2-FB56FFC5EE5D}" srcOrd="1" destOrd="0" parTransId="{1846B607-BA75-4D6F-B362-CF7E00E662A4}" sibTransId="{1CC3BEE2-B554-4C77-9668-C0302E82BF97}"/>
    <dgm:cxn modelId="{199676FF-C6B4-45F3-BB3A-8DD9AD785B90}" type="presOf" srcId="{F23EC3F0-D479-498D-88EC-E93DA60B7D0E}" destId="{24680EFF-0E38-483D-8AA8-19103429ED0B}" srcOrd="0" destOrd="0" presId="urn:microsoft.com/office/officeart/2005/8/layout/vList2"/>
    <dgm:cxn modelId="{9D264DAB-E4FB-46F2-90C2-ADA788F240B4}" srcId="{71BB0D6C-B4CE-4FA8-8F8E-BF7654A2C80D}" destId="{6945155E-827E-49B2-BC6D-C354A15F2758}" srcOrd="2" destOrd="0" parTransId="{AC0E266D-BD9B-41E2-AAA3-62253B578CFF}" sibTransId="{FCCFD18F-7A23-41D6-8B81-76ED0B79B01D}"/>
    <dgm:cxn modelId="{0B136811-380E-4B82-B792-ADBBED5D2056}" srcId="{71BB0D6C-B4CE-4FA8-8F8E-BF7654A2C80D}" destId="{F23EC3F0-D479-498D-88EC-E93DA60B7D0E}" srcOrd="0" destOrd="0" parTransId="{329C7BD1-D6EE-4702-B35E-1D152B5A1595}" sibTransId="{2226311F-4121-4DF2-9440-64EBEEB8D71A}"/>
    <dgm:cxn modelId="{DB8B43AB-AF04-495F-BAF1-6C0607E850A9}" type="presOf" srcId="{71BB0D6C-B4CE-4FA8-8F8E-BF7654A2C80D}" destId="{CF317DE0-BB3E-4C66-B244-902DD59BB3D1}" srcOrd="0" destOrd="0" presId="urn:microsoft.com/office/officeart/2005/8/layout/vList2"/>
    <dgm:cxn modelId="{EF0CA640-63BF-4546-A015-9AE162DDAAA0}" type="presOf" srcId="{6945155E-827E-49B2-BC6D-C354A15F2758}" destId="{1A9C87EE-3225-4EFF-8B55-E546C7FE825F}" srcOrd="0" destOrd="0" presId="urn:microsoft.com/office/officeart/2005/8/layout/vList2"/>
    <dgm:cxn modelId="{0D56721A-542F-419F-8BC2-25F00379FE73}" srcId="{71BB0D6C-B4CE-4FA8-8F8E-BF7654A2C80D}" destId="{6E015261-85FA-4976-8607-8BEA3D4B7FC0}" srcOrd="3" destOrd="0" parTransId="{315B2C0D-5B58-4AC6-9FF2-79D9F97909F3}" sibTransId="{079651BB-7684-44AB-B803-D860469B2933}"/>
    <dgm:cxn modelId="{62B8BF4E-64B9-43A4-B2F5-5674D66F6FB8}" type="presParOf" srcId="{CF317DE0-BB3E-4C66-B244-902DD59BB3D1}" destId="{24680EFF-0E38-483D-8AA8-19103429ED0B}" srcOrd="0" destOrd="0" presId="urn:microsoft.com/office/officeart/2005/8/layout/vList2"/>
    <dgm:cxn modelId="{1AA8286B-BD67-4621-8143-28E0977979B6}" type="presParOf" srcId="{CF317DE0-BB3E-4C66-B244-902DD59BB3D1}" destId="{04BB3137-BEB7-4F54-8654-98FD2A2BB5C3}" srcOrd="1" destOrd="0" presId="urn:microsoft.com/office/officeart/2005/8/layout/vList2"/>
    <dgm:cxn modelId="{87018952-A9C5-4662-9663-016C44CA567C}" type="presParOf" srcId="{CF317DE0-BB3E-4C66-B244-902DD59BB3D1}" destId="{C4F6AD58-A0B4-4AF9-8887-AA7C825C649D}" srcOrd="2" destOrd="0" presId="urn:microsoft.com/office/officeart/2005/8/layout/vList2"/>
    <dgm:cxn modelId="{C6E7AEFC-6535-45A7-8736-4BE6FA9D4072}" type="presParOf" srcId="{CF317DE0-BB3E-4C66-B244-902DD59BB3D1}" destId="{E0D25BA0-7048-4C6B-A4E1-F0646B9618DF}" srcOrd="3" destOrd="0" presId="urn:microsoft.com/office/officeart/2005/8/layout/vList2"/>
    <dgm:cxn modelId="{5A4C491E-E73B-4674-8536-68E22C264E13}" type="presParOf" srcId="{CF317DE0-BB3E-4C66-B244-902DD59BB3D1}" destId="{1A9C87EE-3225-4EFF-8B55-E546C7FE825F}" srcOrd="4" destOrd="0" presId="urn:microsoft.com/office/officeart/2005/8/layout/vList2"/>
    <dgm:cxn modelId="{D5689723-A929-44DA-927F-01A05079FA17}" type="presParOf" srcId="{CF317DE0-BB3E-4C66-B244-902DD59BB3D1}" destId="{70B1B07F-3316-4181-A3AD-269F6D82B7A9}" srcOrd="5" destOrd="0" presId="urn:microsoft.com/office/officeart/2005/8/layout/vList2"/>
    <dgm:cxn modelId="{F1581549-C5F2-411A-B2EE-8623C29BE86F}" type="presParOf" srcId="{CF317DE0-BB3E-4C66-B244-902DD59BB3D1}" destId="{3673C492-5EEA-4645-8477-FC032B68C3CF}" srcOrd="6" destOrd="0" presId="urn:microsoft.com/office/officeart/2005/8/layout/vList2"/>
    <dgm:cxn modelId="{138532F3-D57B-4F43-B60D-35D54F4599E9}" type="presParOf" srcId="{CF317DE0-BB3E-4C66-B244-902DD59BB3D1}" destId="{C209168A-B778-4668-A251-5DBAF2084F20}" srcOrd="7" destOrd="0" presId="urn:microsoft.com/office/officeart/2005/8/layout/vList2"/>
    <dgm:cxn modelId="{A57B1581-DAED-4C86-A16B-1D6EA607F69E}" type="presParOf" srcId="{CF317DE0-BB3E-4C66-B244-902DD59BB3D1}" destId="{1E69350F-147B-40B3-B64B-975B93988EDA}" srcOrd="8" destOrd="0" presId="urn:microsoft.com/office/officeart/2005/8/layout/vList2"/>
  </dgm:cxnLst>
  <dgm:bg/>
  <dgm:whole/>
</dgm:dataModel>
</file>

<file path=ppt/diagrams/data4.xml><?xml version="1.0" encoding="utf-8"?>
<dgm:dataModel xmlns:dgm="http://schemas.openxmlformats.org/drawingml/2006/diagram" xmlns:a="http://schemas.openxmlformats.org/drawingml/2006/main">
  <dgm:ptLst>
    <dgm:pt modelId="{4B77F75D-DF5E-42D5-85A3-8FD87BF0E7EF}"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ru-RU"/>
        </a:p>
      </dgm:t>
    </dgm:pt>
    <dgm:pt modelId="{DCE46171-FE71-49BE-A932-D8019D906924}">
      <dgm:prSet/>
      <dgm:spPr>
        <a:solidFill>
          <a:schemeClr val="accent4">
            <a:lumMod val="20000"/>
            <a:lumOff val="80000"/>
          </a:schemeClr>
        </a:solidFill>
        <a:ln>
          <a:solidFill>
            <a:schemeClr val="tx1"/>
          </a:solidFill>
        </a:ln>
      </dgm:spPr>
      <dgm:t>
        <a:bodyPr/>
        <a:lstStyle/>
        <a:p>
          <a:pPr rtl="0"/>
          <a:r>
            <a:rPr lang="ru-RU" dirty="0" smtClean="0"/>
            <a:t>7. Генеральная прокуратура РФ формирует ежегодный сводный план проведения плановых проверок и размещает его на официальном сайте Генеральной прокуратуры РФ в сети "Интернет</a:t>
          </a:r>
          <a:r>
            <a:rPr lang="ru-RU" u="sng" dirty="0" smtClean="0"/>
            <a:t>" в срок до 31 декабря </a:t>
          </a:r>
          <a:r>
            <a:rPr lang="ru-RU" dirty="0" smtClean="0"/>
            <a:t>текущего календарного года.</a:t>
          </a:r>
          <a:endParaRPr lang="ru-RU" dirty="0"/>
        </a:p>
      </dgm:t>
    </dgm:pt>
    <dgm:pt modelId="{DF94B1C6-FFF6-41BB-B269-8A73CF944AA4}" type="parTrans" cxnId="{17657B3E-02D0-475D-B698-AD5A937FBEE7}">
      <dgm:prSet/>
      <dgm:spPr/>
      <dgm:t>
        <a:bodyPr/>
        <a:lstStyle/>
        <a:p>
          <a:endParaRPr lang="ru-RU"/>
        </a:p>
      </dgm:t>
    </dgm:pt>
    <dgm:pt modelId="{BD9448CC-086E-4073-A784-B65E5AAFADCF}" type="sibTrans" cxnId="{17657B3E-02D0-475D-B698-AD5A937FBEE7}">
      <dgm:prSet/>
      <dgm:spPr/>
      <dgm:t>
        <a:bodyPr/>
        <a:lstStyle/>
        <a:p>
          <a:endParaRPr lang="ru-RU"/>
        </a:p>
      </dgm:t>
    </dgm:pt>
    <dgm:pt modelId="{6598B7B1-EF49-4FB2-BD78-A1A8B83162C1}">
      <dgm:prSet/>
      <dgm:spPr>
        <a:solidFill>
          <a:schemeClr val="accent4">
            <a:lumMod val="20000"/>
            <a:lumOff val="80000"/>
          </a:schemeClr>
        </a:solidFill>
        <a:ln>
          <a:solidFill>
            <a:schemeClr val="tx1"/>
          </a:solidFill>
        </a:ln>
      </dgm:spPr>
      <dgm:t>
        <a:bodyPr/>
        <a:lstStyle/>
        <a:p>
          <a:pPr rtl="0"/>
          <a:r>
            <a:rPr lang="ru-RU" dirty="0" smtClean="0"/>
            <a:t>8. Территориальные органы федеральных органов исполнительной власти, уполномоченных на осуществление контроля  в соответствующих сферах деятельности, и органы исполнительной власти субъектов РФ, которые осуществляют переданные полномочия РФ по осуществлению такого контроля (надзора), представляют до 1 ноября года, предшествующего году проведения плановых проверок, утвержденные ежегодные планы проведения плановых проверок в соответствующие федеральные органы исполнительной власти.</a:t>
          </a:r>
          <a:endParaRPr lang="ru-RU" dirty="0"/>
        </a:p>
      </dgm:t>
    </dgm:pt>
    <dgm:pt modelId="{42BD6E5D-A87B-4580-82A7-92B548E8A251}" type="parTrans" cxnId="{0C9F8A37-2AE0-474C-A48E-E73F8F9874FD}">
      <dgm:prSet/>
      <dgm:spPr/>
      <dgm:t>
        <a:bodyPr/>
        <a:lstStyle/>
        <a:p>
          <a:endParaRPr lang="ru-RU"/>
        </a:p>
      </dgm:t>
    </dgm:pt>
    <dgm:pt modelId="{A05953BB-749A-4C77-BFE6-CD4804BB1A0B}" type="sibTrans" cxnId="{0C9F8A37-2AE0-474C-A48E-E73F8F9874FD}">
      <dgm:prSet/>
      <dgm:spPr/>
      <dgm:t>
        <a:bodyPr/>
        <a:lstStyle/>
        <a:p>
          <a:endParaRPr lang="ru-RU"/>
        </a:p>
      </dgm:t>
    </dgm:pt>
    <dgm:pt modelId="{458EFCAF-B9D5-4303-9C9B-5DD1F5EBCD4C}">
      <dgm:prSet/>
      <dgm:spPr>
        <a:solidFill>
          <a:schemeClr val="accent4">
            <a:lumMod val="20000"/>
            <a:lumOff val="80000"/>
          </a:schemeClr>
        </a:solidFill>
        <a:ln>
          <a:solidFill>
            <a:schemeClr val="tx1"/>
          </a:solidFill>
        </a:ln>
      </dgm:spPr>
      <dgm:t>
        <a:bodyPr/>
        <a:lstStyle/>
        <a:p>
          <a:pPr rtl="0"/>
          <a:r>
            <a:rPr lang="ru-RU" dirty="0" smtClean="0"/>
            <a:t>9. Ежегодные планы проведения плановых проверок размещаются федеральными органами исполнительной власти на своих официальных сайтах в сети "Интернет</a:t>
          </a:r>
          <a:endParaRPr lang="ru-RU" dirty="0"/>
        </a:p>
      </dgm:t>
    </dgm:pt>
    <dgm:pt modelId="{B625B26E-1946-403D-9FF3-BF5A5C4AE0B3}" type="parTrans" cxnId="{E1560E65-5217-46F5-95C3-17921205CD63}">
      <dgm:prSet/>
      <dgm:spPr/>
      <dgm:t>
        <a:bodyPr/>
        <a:lstStyle/>
        <a:p>
          <a:endParaRPr lang="ru-RU"/>
        </a:p>
      </dgm:t>
    </dgm:pt>
    <dgm:pt modelId="{D3DA3510-0FFC-4796-9C33-420B1A7C8366}" type="sibTrans" cxnId="{E1560E65-5217-46F5-95C3-17921205CD63}">
      <dgm:prSet/>
      <dgm:spPr/>
      <dgm:t>
        <a:bodyPr/>
        <a:lstStyle/>
        <a:p>
          <a:endParaRPr lang="ru-RU"/>
        </a:p>
      </dgm:t>
    </dgm:pt>
    <dgm:pt modelId="{CEE6F1ED-EE02-44BD-8CFE-43EA6E07EF8C}">
      <dgm:prSet/>
      <dgm:spPr>
        <a:solidFill>
          <a:schemeClr val="accent4">
            <a:lumMod val="20000"/>
            <a:lumOff val="80000"/>
          </a:schemeClr>
        </a:solidFill>
        <a:ln>
          <a:solidFill>
            <a:schemeClr val="tx1"/>
          </a:solidFill>
        </a:ln>
      </dgm:spPr>
      <dgm:t>
        <a:bodyPr/>
        <a:lstStyle/>
        <a:p>
          <a:pPr rtl="0"/>
          <a:r>
            <a:rPr lang="ru-RU" dirty="0" smtClean="0"/>
            <a:t>10. Плановая проверка проводится в форме </a:t>
          </a:r>
          <a:r>
            <a:rPr lang="ru-RU" u="sng" dirty="0" smtClean="0">
              <a:solidFill>
                <a:srgbClr val="FF0000"/>
              </a:solidFill>
            </a:rPr>
            <a:t>документарной проверки и (или) выездной проверки</a:t>
          </a:r>
          <a:r>
            <a:rPr lang="ru-RU" u="sng" dirty="0" smtClean="0"/>
            <a:t>.</a:t>
          </a:r>
          <a:endParaRPr lang="ru-RU" dirty="0"/>
        </a:p>
      </dgm:t>
    </dgm:pt>
    <dgm:pt modelId="{B0270326-30B4-49A2-B389-5A6641661358}" type="parTrans" cxnId="{CDD9D175-F8D6-4B10-A0AE-5313532F42B2}">
      <dgm:prSet/>
      <dgm:spPr/>
      <dgm:t>
        <a:bodyPr/>
        <a:lstStyle/>
        <a:p>
          <a:endParaRPr lang="ru-RU"/>
        </a:p>
      </dgm:t>
    </dgm:pt>
    <dgm:pt modelId="{951E7791-44F2-402B-9276-7E74E5B76FA2}" type="sibTrans" cxnId="{CDD9D175-F8D6-4B10-A0AE-5313532F42B2}">
      <dgm:prSet/>
      <dgm:spPr/>
      <dgm:t>
        <a:bodyPr/>
        <a:lstStyle/>
        <a:p>
          <a:endParaRPr lang="ru-RU"/>
        </a:p>
      </dgm:t>
    </dgm:pt>
    <dgm:pt modelId="{606FAEB1-42A2-47F6-92A9-48FD8FE27959}">
      <dgm:prSet/>
      <dgm:spPr>
        <a:solidFill>
          <a:schemeClr val="accent4">
            <a:lumMod val="20000"/>
            <a:lumOff val="80000"/>
          </a:schemeClr>
        </a:solidFill>
        <a:ln>
          <a:solidFill>
            <a:schemeClr val="tx1"/>
          </a:solidFill>
        </a:ln>
      </dgm:spPr>
      <dgm:t>
        <a:bodyPr/>
        <a:lstStyle/>
        <a:p>
          <a:pPr rtl="0"/>
          <a:r>
            <a:rPr lang="ru-RU" dirty="0" smtClean="0"/>
            <a:t>11. О проведении плановой проверки юридическое лицо, индивидуальный предприниматель уведомляются органом государственного контроля (надзора), органом муниципального контроля </a:t>
          </a:r>
          <a:r>
            <a:rPr lang="ru-RU" b="1" u="sng" dirty="0" smtClean="0">
              <a:solidFill>
                <a:srgbClr val="FF0000"/>
              </a:solidFill>
            </a:rPr>
            <a:t>не позднее чем в течение трех рабочих дней до начала ее проведения</a:t>
          </a:r>
          <a:r>
            <a:rPr lang="ru-RU" dirty="0" smtClean="0"/>
            <a:t> посредством направления копии распоряжения или приказа руководителя, заместителя руководителя органа контроля о начале проведения плановой проверки заказным почтовым отправлением с уведомлением о вручении или иным доступным способом.</a:t>
          </a:r>
          <a:endParaRPr lang="ru-RU" dirty="0"/>
        </a:p>
      </dgm:t>
    </dgm:pt>
    <dgm:pt modelId="{DD56FED0-5180-4F2F-8DBF-6ED71AEB9D4C}" type="parTrans" cxnId="{7201F458-7E4E-4A6D-B322-96E36542AE1C}">
      <dgm:prSet/>
      <dgm:spPr/>
      <dgm:t>
        <a:bodyPr/>
        <a:lstStyle/>
        <a:p>
          <a:endParaRPr lang="ru-RU"/>
        </a:p>
      </dgm:t>
    </dgm:pt>
    <dgm:pt modelId="{4EC0D1A7-AD15-4EE2-BA9E-69CA13F5E248}" type="sibTrans" cxnId="{7201F458-7E4E-4A6D-B322-96E36542AE1C}">
      <dgm:prSet/>
      <dgm:spPr/>
      <dgm:t>
        <a:bodyPr/>
        <a:lstStyle/>
        <a:p>
          <a:endParaRPr lang="ru-RU"/>
        </a:p>
      </dgm:t>
    </dgm:pt>
    <dgm:pt modelId="{0B058D1F-880A-494D-ADF9-861C49978961}" type="pres">
      <dgm:prSet presAssocID="{4B77F75D-DF5E-42D5-85A3-8FD87BF0E7EF}" presName="linear" presStyleCnt="0">
        <dgm:presLayoutVars>
          <dgm:animLvl val="lvl"/>
          <dgm:resizeHandles val="exact"/>
        </dgm:presLayoutVars>
      </dgm:prSet>
      <dgm:spPr/>
      <dgm:t>
        <a:bodyPr/>
        <a:lstStyle/>
        <a:p>
          <a:endParaRPr lang="ru-RU"/>
        </a:p>
      </dgm:t>
    </dgm:pt>
    <dgm:pt modelId="{6AF64C19-4F41-4B6F-9FDC-94A856AEB6D9}" type="pres">
      <dgm:prSet presAssocID="{DCE46171-FE71-49BE-A932-D8019D906924}" presName="parentText" presStyleLbl="node1" presStyleIdx="0" presStyleCnt="5">
        <dgm:presLayoutVars>
          <dgm:chMax val="0"/>
          <dgm:bulletEnabled val="1"/>
        </dgm:presLayoutVars>
      </dgm:prSet>
      <dgm:spPr/>
      <dgm:t>
        <a:bodyPr/>
        <a:lstStyle/>
        <a:p>
          <a:endParaRPr lang="ru-RU"/>
        </a:p>
      </dgm:t>
    </dgm:pt>
    <dgm:pt modelId="{22E19129-7191-4C32-BC24-1019D55D6A27}" type="pres">
      <dgm:prSet presAssocID="{BD9448CC-086E-4073-A784-B65E5AAFADCF}" presName="spacer" presStyleCnt="0"/>
      <dgm:spPr/>
    </dgm:pt>
    <dgm:pt modelId="{6008886B-38C3-407B-9102-1476006732C0}" type="pres">
      <dgm:prSet presAssocID="{6598B7B1-EF49-4FB2-BD78-A1A8B83162C1}" presName="parentText" presStyleLbl="node1" presStyleIdx="1" presStyleCnt="5">
        <dgm:presLayoutVars>
          <dgm:chMax val="0"/>
          <dgm:bulletEnabled val="1"/>
        </dgm:presLayoutVars>
      </dgm:prSet>
      <dgm:spPr/>
      <dgm:t>
        <a:bodyPr/>
        <a:lstStyle/>
        <a:p>
          <a:endParaRPr lang="ru-RU"/>
        </a:p>
      </dgm:t>
    </dgm:pt>
    <dgm:pt modelId="{F7BE3D43-2074-49CD-A4CF-E99024E66EED}" type="pres">
      <dgm:prSet presAssocID="{A05953BB-749A-4C77-BFE6-CD4804BB1A0B}" presName="spacer" presStyleCnt="0"/>
      <dgm:spPr/>
    </dgm:pt>
    <dgm:pt modelId="{5AC4514D-6D2B-4008-82B2-6410C3F0C41B}" type="pres">
      <dgm:prSet presAssocID="{458EFCAF-B9D5-4303-9C9B-5DD1F5EBCD4C}" presName="parentText" presStyleLbl="node1" presStyleIdx="2" presStyleCnt="5">
        <dgm:presLayoutVars>
          <dgm:chMax val="0"/>
          <dgm:bulletEnabled val="1"/>
        </dgm:presLayoutVars>
      </dgm:prSet>
      <dgm:spPr/>
      <dgm:t>
        <a:bodyPr/>
        <a:lstStyle/>
        <a:p>
          <a:endParaRPr lang="ru-RU"/>
        </a:p>
      </dgm:t>
    </dgm:pt>
    <dgm:pt modelId="{94774AA2-D46C-4ADC-9784-11BA79BA5325}" type="pres">
      <dgm:prSet presAssocID="{D3DA3510-0FFC-4796-9C33-420B1A7C8366}" presName="spacer" presStyleCnt="0"/>
      <dgm:spPr/>
    </dgm:pt>
    <dgm:pt modelId="{4B513657-5266-4F91-9434-B2F010494EEC}" type="pres">
      <dgm:prSet presAssocID="{CEE6F1ED-EE02-44BD-8CFE-43EA6E07EF8C}" presName="parentText" presStyleLbl="node1" presStyleIdx="3" presStyleCnt="5">
        <dgm:presLayoutVars>
          <dgm:chMax val="0"/>
          <dgm:bulletEnabled val="1"/>
        </dgm:presLayoutVars>
      </dgm:prSet>
      <dgm:spPr/>
      <dgm:t>
        <a:bodyPr/>
        <a:lstStyle/>
        <a:p>
          <a:endParaRPr lang="ru-RU"/>
        </a:p>
      </dgm:t>
    </dgm:pt>
    <dgm:pt modelId="{30E01B37-24E4-4E67-9A3E-0F29DF0D6A08}" type="pres">
      <dgm:prSet presAssocID="{951E7791-44F2-402B-9276-7E74E5B76FA2}" presName="spacer" presStyleCnt="0"/>
      <dgm:spPr/>
    </dgm:pt>
    <dgm:pt modelId="{73807572-3C65-4767-BF52-749A73BCDB1D}" type="pres">
      <dgm:prSet presAssocID="{606FAEB1-42A2-47F6-92A9-48FD8FE27959}" presName="parentText" presStyleLbl="node1" presStyleIdx="4" presStyleCnt="5">
        <dgm:presLayoutVars>
          <dgm:chMax val="0"/>
          <dgm:bulletEnabled val="1"/>
        </dgm:presLayoutVars>
      </dgm:prSet>
      <dgm:spPr/>
      <dgm:t>
        <a:bodyPr/>
        <a:lstStyle/>
        <a:p>
          <a:endParaRPr lang="ru-RU"/>
        </a:p>
      </dgm:t>
    </dgm:pt>
  </dgm:ptLst>
  <dgm:cxnLst>
    <dgm:cxn modelId="{E1560E65-5217-46F5-95C3-17921205CD63}" srcId="{4B77F75D-DF5E-42D5-85A3-8FD87BF0E7EF}" destId="{458EFCAF-B9D5-4303-9C9B-5DD1F5EBCD4C}" srcOrd="2" destOrd="0" parTransId="{B625B26E-1946-403D-9FF3-BF5A5C4AE0B3}" sibTransId="{D3DA3510-0FFC-4796-9C33-420B1A7C8366}"/>
    <dgm:cxn modelId="{17657B3E-02D0-475D-B698-AD5A937FBEE7}" srcId="{4B77F75D-DF5E-42D5-85A3-8FD87BF0E7EF}" destId="{DCE46171-FE71-49BE-A932-D8019D906924}" srcOrd="0" destOrd="0" parTransId="{DF94B1C6-FFF6-41BB-B269-8A73CF944AA4}" sibTransId="{BD9448CC-086E-4073-A784-B65E5AAFADCF}"/>
    <dgm:cxn modelId="{E49AC511-3EB3-434F-9FA4-9D5BA5AEF43F}" type="presOf" srcId="{DCE46171-FE71-49BE-A932-D8019D906924}" destId="{6AF64C19-4F41-4B6F-9FDC-94A856AEB6D9}" srcOrd="0" destOrd="0" presId="urn:microsoft.com/office/officeart/2005/8/layout/vList2"/>
    <dgm:cxn modelId="{D3872EFA-AD23-429B-AC59-2224288EC64A}" type="presOf" srcId="{606FAEB1-42A2-47F6-92A9-48FD8FE27959}" destId="{73807572-3C65-4767-BF52-749A73BCDB1D}" srcOrd="0" destOrd="0" presId="urn:microsoft.com/office/officeart/2005/8/layout/vList2"/>
    <dgm:cxn modelId="{B18C54D0-CD7E-4108-883D-9A77D296CF65}" type="presOf" srcId="{458EFCAF-B9D5-4303-9C9B-5DD1F5EBCD4C}" destId="{5AC4514D-6D2B-4008-82B2-6410C3F0C41B}" srcOrd="0" destOrd="0" presId="urn:microsoft.com/office/officeart/2005/8/layout/vList2"/>
    <dgm:cxn modelId="{3AB2CA3B-0EAE-4377-88C5-8224E3C0AA48}" type="presOf" srcId="{6598B7B1-EF49-4FB2-BD78-A1A8B83162C1}" destId="{6008886B-38C3-407B-9102-1476006732C0}" srcOrd="0" destOrd="0" presId="urn:microsoft.com/office/officeart/2005/8/layout/vList2"/>
    <dgm:cxn modelId="{0C9F8A37-2AE0-474C-A48E-E73F8F9874FD}" srcId="{4B77F75D-DF5E-42D5-85A3-8FD87BF0E7EF}" destId="{6598B7B1-EF49-4FB2-BD78-A1A8B83162C1}" srcOrd="1" destOrd="0" parTransId="{42BD6E5D-A87B-4580-82A7-92B548E8A251}" sibTransId="{A05953BB-749A-4C77-BFE6-CD4804BB1A0B}"/>
    <dgm:cxn modelId="{4ECCEA59-14DF-43EE-A8D2-1A08626470EF}" type="presOf" srcId="{4B77F75D-DF5E-42D5-85A3-8FD87BF0E7EF}" destId="{0B058D1F-880A-494D-ADF9-861C49978961}" srcOrd="0" destOrd="0" presId="urn:microsoft.com/office/officeart/2005/8/layout/vList2"/>
    <dgm:cxn modelId="{7201F458-7E4E-4A6D-B322-96E36542AE1C}" srcId="{4B77F75D-DF5E-42D5-85A3-8FD87BF0E7EF}" destId="{606FAEB1-42A2-47F6-92A9-48FD8FE27959}" srcOrd="4" destOrd="0" parTransId="{DD56FED0-5180-4F2F-8DBF-6ED71AEB9D4C}" sibTransId="{4EC0D1A7-AD15-4EE2-BA9E-69CA13F5E248}"/>
    <dgm:cxn modelId="{E6BD2A50-3322-44E1-9C54-3A1FB10ABBEE}" type="presOf" srcId="{CEE6F1ED-EE02-44BD-8CFE-43EA6E07EF8C}" destId="{4B513657-5266-4F91-9434-B2F010494EEC}" srcOrd="0" destOrd="0" presId="urn:microsoft.com/office/officeart/2005/8/layout/vList2"/>
    <dgm:cxn modelId="{CDD9D175-F8D6-4B10-A0AE-5313532F42B2}" srcId="{4B77F75D-DF5E-42D5-85A3-8FD87BF0E7EF}" destId="{CEE6F1ED-EE02-44BD-8CFE-43EA6E07EF8C}" srcOrd="3" destOrd="0" parTransId="{B0270326-30B4-49A2-B389-5A6641661358}" sibTransId="{951E7791-44F2-402B-9276-7E74E5B76FA2}"/>
    <dgm:cxn modelId="{9493CD16-E6A0-4620-949F-B1330A089392}" type="presParOf" srcId="{0B058D1F-880A-494D-ADF9-861C49978961}" destId="{6AF64C19-4F41-4B6F-9FDC-94A856AEB6D9}" srcOrd="0" destOrd="0" presId="urn:microsoft.com/office/officeart/2005/8/layout/vList2"/>
    <dgm:cxn modelId="{718E0ED9-CEBB-4D32-B91A-C4F2BA6A2D37}" type="presParOf" srcId="{0B058D1F-880A-494D-ADF9-861C49978961}" destId="{22E19129-7191-4C32-BC24-1019D55D6A27}" srcOrd="1" destOrd="0" presId="urn:microsoft.com/office/officeart/2005/8/layout/vList2"/>
    <dgm:cxn modelId="{C3A0CC22-B9F8-4921-8DCE-87C85BBEFAA4}" type="presParOf" srcId="{0B058D1F-880A-494D-ADF9-861C49978961}" destId="{6008886B-38C3-407B-9102-1476006732C0}" srcOrd="2" destOrd="0" presId="urn:microsoft.com/office/officeart/2005/8/layout/vList2"/>
    <dgm:cxn modelId="{AD4F08DE-F670-4DB6-900C-DEA1DE368D67}" type="presParOf" srcId="{0B058D1F-880A-494D-ADF9-861C49978961}" destId="{F7BE3D43-2074-49CD-A4CF-E99024E66EED}" srcOrd="3" destOrd="0" presId="urn:microsoft.com/office/officeart/2005/8/layout/vList2"/>
    <dgm:cxn modelId="{1EA2E125-499B-4A83-8FC2-737621245851}" type="presParOf" srcId="{0B058D1F-880A-494D-ADF9-861C49978961}" destId="{5AC4514D-6D2B-4008-82B2-6410C3F0C41B}" srcOrd="4" destOrd="0" presId="urn:microsoft.com/office/officeart/2005/8/layout/vList2"/>
    <dgm:cxn modelId="{B60F9256-E9D0-4596-9B1A-B16DD6CCFF63}" type="presParOf" srcId="{0B058D1F-880A-494D-ADF9-861C49978961}" destId="{94774AA2-D46C-4ADC-9784-11BA79BA5325}" srcOrd="5" destOrd="0" presId="urn:microsoft.com/office/officeart/2005/8/layout/vList2"/>
    <dgm:cxn modelId="{4031A45C-C6D2-4E9B-9779-FFE5732AB583}" type="presParOf" srcId="{0B058D1F-880A-494D-ADF9-861C49978961}" destId="{4B513657-5266-4F91-9434-B2F010494EEC}" srcOrd="6" destOrd="0" presId="urn:microsoft.com/office/officeart/2005/8/layout/vList2"/>
    <dgm:cxn modelId="{A506E0BE-04F4-48BC-AE9A-4932C4955A2B}" type="presParOf" srcId="{0B058D1F-880A-494D-ADF9-861C49978961}" destId="{30E01B37-24E4-4E67-9A3E-0F29DF0D6A08}" srcOrd="7" destOrd="0" presId="urn:microsoft.com/office/officeart/2005/8/layout/vList2"/>
    <dgm:cxn modelId="{946B32A4-5D39-4A60-A555-311F92BC8369}" type="presParOf" srcId="{0B058D1F-880A-494D-ADF9-861C49978961}" destId="{73807572-3C65-4767-BF52-749A73BCDB1D}" srcOrd="8" destOrd="0" presId="urn:microsoft.com/office/officeart/2005/8/layout/vList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CABD324-9193-4439-9247-413D3678BD42}" type="doc">
      <dgm:prSet loTypeId="urn:microsoft.com/office/officeart/2005/8/layout/process4" loCatId="list" qsTypeId="urn:microsoft.com/office/officeart/2005/8/quickstyle/simple3" qsCatId="simple" csTypeId="urn:microsoft.com/office/officeart/2005/8/colors/accent1_2" csCatId="accent1" phldr="1"/>
      <dgm:spPr/>
      <dgm:t>
        <a:bodyPr/>
        <a:lstStyle/>
        <a:p>
          <a:endParaRPr lang="ru-RU"/>
        </a:p>
      </dgm:t>
    </dgm:pt>
    <dgm:pt modelId="{B1AECDC8-EE58-416B-B115-9ADB986791E6}">
      <dgm:prSet custT="1"/>
      <dgm:spPr>
        <a:solidFill>
          <a:schemeClr val="accent4">
            <a:lumMod val="20000"/>
            <a:lumOff val="80000"/>
          </a:schemeClr>
        </a:solidFill>
        <a:ln>
          <a:solidFill>
            <a:schemeClr val="tx1"/>
          </a:solidFill>
        </a:ln>
      </dgm:spPr>
      <dgm:t>
        <a:bodyPr/>
        <a:lstStyle/>
        <a:p>
          <a:pPr algn="l" rtl="0"/>
          <a:r>
            <a:rPr lang="ru-RU" sz="1400" b="1" dirty="0" smtClean="0"/>
            <a:t>Статья 10. Организация и проведение внеплановой проверки.</a:t>
          </a:r>
          <a:endParaRPr lang="ru-RU" sz="1400" b="1" dirty="0"/>
        </a:p>
      </dgm:t>
    </dgm:pt>
    <dgm:pt modelId="{4120705B-2A7F-4573-8CDF-6BEDE49FCABE}" type="parTrans" cxnId="{36490F0C-CA28-4B85-8734-E7E1F72A7D8F}">
      <dgm:prSet/>
      <dgm:spPr/>
      <dgm:t>
        <a:bodyPr/>
        <a:lstStyle/>
        <a:p>
          <a:endParaRPr lang="ru-RU"/>
        </a:p>
      </dgm:t>
    </dgm:pt>
    <dgm:pt modelId="{89B251C6-CDF4-4EAA-A674-13CE73F93385}" type="sibTrans" cxnId="{36490F0C-CA28-4B85-8734-E7E1F72A7D8F}">
      <dgm:prSet/>
      <dgm:spPr/>
      <dgm:t>
        <a:bodyPr/>
        <a:lstStyle/>
        <a:p>
          <a:endParaRPr lang="ru-RU"/>
        </a:p>
      </dgm:t>
    </dgm:pt>
    <dgm:pt modelId="{FB810D16-2988-4532-9002-4F469A540DBB}">
      <dgm:prSet custT="1"/>
      <dgm:spPr>
        <a:solidFill>
          <a:schemeClr val="accent4">
            <a:lumMod val="20000"/>
            <a:lumOff val="80000"/>
          </a:schemeClr>
        </a:solidFill>
        <a:ln>
          <a:solidFill>
            <a:schemeClr val="tx1"/>
          </a:solidFill>
        </a:ln>
      </dgm:spPr>
      <dgm:t>
        <a:bodyPr/>
        <a:lstStyle/>
        <a:p>
          <a:pPr algn="l" rtl="0"/>
          <a:r>
            <a:rPr lang="ru-RU" sz="1300" u="sng" dirty="0" smtClean="0">
              <a:solidFill>
                <a:schemeClr val="tx1"/>
              </a:solidFill>
            </a:rPr>
            <a:t> </a:t>
          </a:r>
          <a:r>
            <a:rPr lang="ru-RU" sz="1300" b="1" u="sng" dirty="0" smtClean="0">
              <a:solidFill>
                <a:schemeClr val="tx1"/>
              </a:solidFill>
            </a:rPr>
            <a:t>п.2 .</a:t>
          </a:r>
          <a:r>
            <a:rPr lang="ru-RU" sz="1300" u="sng" dirty="0" smtClean="0">
              <a:solidFill>
                <a:schemeClr val="tx1"/>
              </a:solidFill>
            </a:rPr>
            <a:t>Основанием для проведения внеплановой проверки является:</a:t>
          </a:r>
          <a:endParaRPr lang="ru-RU" sz="1300" u="sng" dirty="0">
            <a:solidFill>
              <a:schemeClr val="tx1"/>
            </a:solidFill>
          </a:endParaRPr>
        </a:p>
      </dgm:t>
    </dgm:pt>
    <dgm:pt modelId="{3B297DD0-19AA-41FB-8012-2F0DE7985C3E}" type="parTrans" cxnId="{ACA465B0-E361-4DC7-A906-3A1951E2EDD0}">
      <dgm:prSet/>
      <dgm:spPr/>
      <dgm:t>
        <a:bodyPr/>
        <a:lstStyle/>
        <a:p>
          <a:endParaRPr lang="ru-RU"/>
        </a:p>
      </dgm:t>
    </dgm:pt>
    <dgm:pt modelId="{F684DF9D-723F-42A3-A399-5D1279E18613}" type="sibTrans" cxnId="{ACA465B0-E361-4DC7-A906-3A1951E2EDD0}">
      <dgm:prSet/>
      <dgm:spPr/>
      <dgm:t>
        <a:bodyPr/>
        <a:lstStyle/>
        <a:p>
          <a:endParaRPr lang="ru-RU"/>
        </a:p>
      </dgm:t>
    </dgm:pt>
    <dgm:pt modelId="{90CFF5F9-81D3-4FD4-AE1D-BF6CC1B8701E}">
      <dgm:prSet custT="1"/>
      <dgm:spPr>
        <a:solidFill>
          <a:schemeClr val="accent4">
            <a:lumMod val="20000"/>
            <a:lumOff val="80000"/>
          </a:schemeClr>
        </a:solidFill>
        <a:ln>
          <a:solidFill>
            <a:schemeClr val="tx1"/>
          </a:solidFill>
        </a:ln>
      </dgm:spPr>
      <dgm:t>
        <a:bodyPr/>
        <a:lstStyle/>
        <a:p>
          <a:pPr algn="l" rtl="0"/>
          <a:r>
            <a:rPr lang="ru-RU" sz="1300" dirty="0" smtClean="0">
              <a:solidFill>
                <a:schemeClr val="tx1"/>
              </a:solidFill>
            </a:rPr>
            <a:t>1) истечение срока исполнения юридическим лицом, индивидуальным предпринимателем ранее выданного предписания об устранении выявленного нарушения;</a:t>
          </a:r>
          <a:endParaRPr lang="ru-RU" sz="1300" dirty="0">
            <a:solidFill>
              <a:schemeClr val="tx1"/>
            </a:solidFill>
          </a:endParaRPr>
        </a:p>
      </dgm:t>
    </dgm:pt>
    <dgm:pt modelId="{B8D53DDE-5DED-4D59-BB36-E7DABA1600A4}" type="parTrans" cxnId="{10C578D1-F0B5-4342-B3D9-DDC246C91E5F}">
      <dgm:prSet/>
      <dgm:spPr/>
      <dgm:t>
        <a:bodyPr/>
        <a:lstStyle/>
        <a:p>
          <a:endParaRPr lang="ru-RU"/>
        </a:p>
      </dgm:t>
    </dgm:pt>
    <dgm:pt modelId="{D1A15780-BA36-4DB7-AEAB-3ED5CB8EF748}" type="sibTrans" cxnId="{10C578D1-F0B5-4342-B3D9-DDC246C91E5F}">
      <dgm:prSet/>
      <dgm:spPr/>
      <dgm:t>
        <a:bodyPr/>
        <a:lstStyle/>
        <a:p>
          <a:endParaRPr lang="ru-RU"/>
        </a:p>
      </dgm:t>
    </dgm:pt>
    <dgm:pt modelId="{F81E7E57-5DA9-4D01-986D-5E91632E0039}">
      <dgm:prSet custT="1"/>
      <dgm:spPr>
        <a:solidFill>
          <a:schemeClr val="accent4">
            <a:lumMod val="20000"/>
            <a:lumOff val="80000"/>
          </a:schemeClr>
        </a:solidFill>
        <a:ln>
          <a:solidFill>
            <a:schemeClr val="tx1"/>
          </a:solidFill>
        </a:ln>
      </dgm:spPr>
      <dgm:t>
        <a:bodyPr/>
        <a:lstStyle/>
        <a:p>
          <a:pPr algn="ctr" rtl="0">
            <a:lnSpc>
              <a:spcPct val="100000"/>
            </a:lnSpc>
            <a:spcAft>
              <a:spcPts val="0"/>
            </a:spcAft>
          </a:pPr>
          <a:endParaRPr lang="ru-RU" sz="1300" dirty="0" smtClean="0"/>
        </a:p>
        <a:p>
          <a:pPr algn="l" rtl="0">
            <a:lnSpc>
              <a:spcPct val="90000"/>
            </a:lnSpc>
            <a:spcAft>
              <a:spcPct val="35000"/>
            </a:spcAft>
          </a:pPr>
          <a:r>
            <a:rPr lang="ru-RU" sz="1300" dirty="0" smtClean="0">
              <a:solidFill>
                <a:srgbClr val="FF0000"/>
              </a:solidFill>
            </a:rPr>
            <a:t>2. Часть 2*</a:t>
          </a:r>
          <a:r>
            <a:rPr lang="ru-RU" sz="1300" dirty="0" smtClean="0">
              <a:solidFill>
                <a:schemeClr val="tx1"/>
              </a:solidFill>
            </a:rPr>
            <a:t>.Поступление в органы контроля, органы муниципального контроля обращений и заявлений граждан, в том числе индивидуальных предпринимателей, юридических лиц, информации от органов государственной власти, органов местного самоуправления, из средств массовой информации о следующих фактах:</a:t>
          </a:r>
          <a:endParaRPr lang="ru-RU" sz="1300" dirty="0">
            <a:solidFill>
              <a:schemeClr val="tx1"/>
            </a:solidFill>
          </a:endParaRPr>
        </a:p>
      </dgm:t>
    </dgm:pt>
    <dgm:pt modelId="{2CB82703-2C26-4A01-95B6-A3F87895A213}" type="parTrans" cxnId="{9042BAE4-F910-48F1-9A79-3B1EC9FE12AC}">
      <dgm:prSet/>
      <dgm:spPr/>
      <dgm:t>
        <a:bodyPr/>
        <a:lstStyle/>
        <a:p>
          <a:endParaRPr lang="ru-RU"/>
        </a:p>
      </dgm:t>
    </dgm:pt>
    <dgm:pt modelId="{8585FA78-04A0-4245-A3B7-3FA584D8D9CF}" type="sibTrans" cxnId="{9042BAE4-F910-48F1-9A79-3B1EC9FE12AC}">
      <dgm:prSet/>
      <dgm:spPr/>
      <dgm:t>
        <a:bodyPr/>
        <a:lstStyle/>
        <a:p>
          <a:endParaRPr lang="ru-RU"/>
        </a:p>
      </dgm:t>
    </dgm:pt>
    <dgm:pt modelId="{E47863C8-8F40-47E2-8EC2-03FB3770B881}">
      <dgm:prSet custT="1"/>
      <dgm:spPr>
        <a:solidFill>
          <a:schemeClr val="accent4">
            <a:lumMod val="20000"/>
            <a:lumOff val="80000"/>
          </a:schemeClr>
        </a:solidFill>
        <a:ln>
          <a:solidFill>
            <a:schemeClr val="tx1"/>
          </a:solidFill>
        </a:ln>
      </dgm:spPr>
      <dgm:t>
        <a:bodyPr/>
        <a:lstStyle/>
        <a:p>
          <a:pPr algn="just" rtl="0"/>
          <a:r>
            <a:rPr lang="ru-RU" sz="1300" dirty="0" smtClean="0">
              <a:solidFill>
                <a:schemeClr val="tx1"/>
              </a:solidFill>
            </a:rPr>
            <a:t>3) приказ (распоряжение) руководителя органа  контроля, изданный в соответствии с поручениями Президента РФ, Правительства РФ и на основании требования прокурора о проведении внеплановой проверки в рамках надзора за исполнением законов по поступившим в органы прокуратуры материалам и обращениям.</a:t>
          </a:r>
          <a:endParaRPr lang="ru-RU" sz="1300" dirty="0">
            <a:solidFill>
              <a:schemeClr val="tx1"/>
            </a:solidFill>
          </a:endParaRPr>
        </a:p>
      </dgm:t>
    </dgm:pt>
    <dgm:pt modelId="{D87371D6-F5DA-40F6-94F4-11C98B93A4D3}" type="parTrans" cxnId="{AFF68126-CD57-4366-8AD8-72A378F493BB}">
      <dgm:prSet/>
      <dgm:spPr/>
      <dgm:t>
        <a:bodyPr/>
        <a:lstStyle/>
        <a:p>
          <a:endParaRPr lang="ru-RU"/>
        </a:p>
      </dgm:t>
    </dgm:pt>
    <dgm:pt modelId="{2D207D0C-81D4-44C7-9C14-17AE0859C59C}" type="sibTrans" cxnId="{AFF68126-CD57-4366-8AD8-72A378F493BB}">
      <dgm:prSet/>
      <dgm:spPr/>
      <dgm:t>
        <a:bodyPr/>
        <a:lstStyle/>
        <a:p>
          <a:endParaRPr lang="ru-RU"/>
        </a:p>
      </dgm:t>
    </dgm:pt>
    <dgm:pt modelId="{8B08195A-D55C-4248-8468-D5A54398FAFD}">
      <dgm:prSet custT="1"/>
      <dgm:spPr>
        <a:solidFill>
          <a:schemeClr val="accent4">
            <a:lumMod val="20000"/>
            <a:lumOff val="80000"/>
          </a:schemeClr>
        </a:solidFill>
        <a:ln>
          <a:solidFill>
            <a:schemeClr val="tx1"/>
          </a:solidFill>
        </a:ln>
      </dgm:spPr>
      <dgm:t>
        <a:bodyPr/>
        <a:lstStyle/>
        <a:p>
          <a:pPr algn="l" rtl="0">
            <a:lnSpc>
              <a:spcPct val="90000"/>
            </a:lnSpc>
            <a:spcAft>
              <a:spcPct val="35000"/>
            </a:spcAft>
          </a:pPr>
          <a:endParaRPr lang="ru-RU" sz="1300" dirty="0" smtClean="0"/>
        </a:p>
        <a:p>
          <a:pPr algn="l" rtl="0">
            <a:lnSpc>
              <a:spcPct val="100000"/>
            </a:lnSpc>
            <a:spcAft>
              <a:spcPts val="0"/>
            </a:spcAft>
          </a:pPr>
          <a:r>
            <a:rPr lang="ru-RU" sz="1300" dirty="0" smtClean="0">
              <a:solidFill>
                <a:schemeClr val="tx1"/>
              </a:solidFill>
            </a:rPr>
            <a:t>б) причинение вреда жизни, здоровью граждан, вреда животным, растениям, окружающей среде, объектам культурного наследия (памятникам истории и культуры) народов РФ, безопасности государства, а также возникновение чрезвычайных ситуаций природного и техногенного характера;</a:t>
          </a:r>
        </a:p>
        <a:p>
          <a:pPr algn="l" rtl="0">
            <a:lnSpc>
              <a:spcPct val="100000"/>
            </a:lnSpc>
            <a:spcAft>
              <a:spcPts val="0"/>
            </a:spcAft>
          </a:pPr>
          <a:r>
            <a:rPr lang="ru-RU" sz="1300" dirty="0" smtClean="0">
              <a:solidFill>
                <a:schemeClr val="tx1"/>
              </a:solidFill>
            </a:rPr>
            <a:t>в) нарушение прав потребителей (в случае обращения граждан, права которых нарушены);</a:t>
          </a:r>
        </a:p>
        <a:p>
          <a:pPr algn="ctr">
            <a:lnSpc>
              <a:spcPct val="90000"/>
            </a:lnSpc>
            <a:spcAft>
              <a:spcPct val="35000"/>
            </a:spcAft>
          </a:pPr>
          <a:endParaRPr lang="ru-RU" sz="1300" dirty="0"/>
        </a:p>
      </dgm:t>
    </dgm:pt>
    <dgm:pt modelId="{3217C2C8-F9FE-43C3-B733-6406CA375AE3}" type="parTrans" cxnId="{AF4137D6-5CBB-47F8-848B-4C64EE1F0D7A}">
      <dgm:prSet/>
      <dgm:spPr/>
      <dgm:t>
        <a:bodyPr/>
        <a:lstStyle/>
        <a:p>
          <a:endParaRPr lang="ru-RU"/>
        </a:p>
      </dgm:t>
    </dgm:pt>
    <dgm:pt modelId="{7D991571-3D1E-4C3B-BEC9-FBA8DE1E1DDD}" type="sibTrans" cxnId="{AF4137D6-5CBB-47F8-848B-4C64EE1F0D7A}">
      <dgm:prSet/>
      <dgm:spPr/>
      <dgm:t>
        <a:bodyPr/>
        <a:lstStyle/>
        <a:p>
          <a:endParaRPr lang="ru-RU"/>
        </a:p>
      </dgm:t>
    </dgm:pt>
    <dgm:pt modelId="{C491E552-62AC-4CE3-92E2-1F08636FB3A5}">
      <dgm:prSet custT="1"/>
      <dgm:spPr>
        <a:solidFill>
          <a:schemeClr val="accent4">
            <a:lumMod val="20000"/>
            <a:lumOff val="80000"/>
          </a:schemeClr>
        </a:solidFill>
        <a:ln>
          <a:solidFill>
            <a:schemeClr val="tx1"/>
          </a:solidFill>
        </a:ln>
      </dgm:spPr>
      <dgm: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sz="13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ru-RU" sz="1300" dirty="0" smtClean="0"/>
            <a:t>а) возникновение угрозы причинения вреда жизни, здоровью граждан, вреда животным, растениям, окружающей среде, объектам культурного наследия (памятникам истории и культуры) народов РФ, безопасности государства, а также угрозы чрезвычайных ситуаций природного и техногенного характера;</a:t>
          </a:r>
        </a:p>
        <a:p>
          <a:pPr algn="ctr" defTabSz="222250">
            <a:lnSpc>
              <a:spcPct val="90000"/>
            </a:lnSpc>
            <a:spcBef>
              <a:spcPct val="0"/>
            </a:spcBef>
            <a:spcAft>
              <a:spcPct val="35000"/>
            </a:spcAft>
          </a:pPr>
          <a:endParaRPr lang="ru-RU" sz="1300" dirty="0"/>
        </a:p>
      </dgm:t>
    </dgm:pt>
    <dgm:pt modelId="{98ED6856-6390-4AC3-A51E-37E1B56EAB09}" type="parTrans" cxnId="{293B5ABC-0B42-496B-9137-EC0F54069D19}">
      <dgm:prSet/>
      <dgm:spPr/>
      <dgm:t>
        <a:bodyPr/>
        <a:lstStyle/>
        <a:p>
          <a:endParaRPr lang="ru-RU"/>
        </a:p>
      </dgm:t>
    </dgm:pt>
    <dgm:pt modelId="{12E80D0A-65C5-4836-B679-B1E56674A993}" type="sibTrans" cxnId="{293B5ABC-0B42-496B-9137-EC0F54069D19}">
      <dgm:prSet/>
      <dgm:spPr/>
      <dgm:t>
        <a:bodyPr/>
        <a:lstStyle/>
        <a:p>
          <a:endParaRPr lang="ru-RU"/>
        </a:p>
      </dgm:t>
    </dgm:pt>
    <dgm:pt modelId="{49CE0E29-AA55-4A47-9A59-712A88FBAA50}" type="pres">
      <dgm:prSet presAssocID="{CCABD324-9193-4439-9247-413D3678BD42}" presName="Name0" presStyleCnt="0">
        <dgm:presLayoutVars>
          <dgm:dir/>
          <dgm:animLvl val="lvl"/>
          <dgm:resizeHandles val="exact"/>
        </dgm:presLayoutVars>
      </dgm:prSet>
      <dgm:spPr/>
      <dgm:t>
        <a:bodyPr/>
        <a:lstStyle/>
        <a:p>
          <a:endParaRPr lang="ru-RU"/>
        </a:p>
      </dgm:t>
    </dgm:pt>
    <dgm:pt modelId="{EC6EF07C-89F2-4630-B97C-DE75BE7776D6}" type="pres">
      <dgm:prSet presAssocID="{E47863C8-8F40-47E2-8EC2-03FB3770B881}" presName="boxAndChildren" presStyleCnt="0"/>
      <dgm:spPr/>
    </dgm:pt>
    <dgm:pt modelId="{9EC9B9CB-7A3C-4BA2-AA79-7C57785D6646}" type="pres">
      <dgm:prSet presAssocID="{E47863C8-8F40-47E2-8EC2-03FB3770B881}" presName="parentTextBox" presStyleLbl="node1" presStyleIdx="0" presStyleCnt="7" custLinFactNeighborX="-833" custLinFactNeighborY="-18799"/>
      <dgm:spPr/>
      <dgm:t>
        <a:bodyPr/>
        <a:lstStyle/>
        <a:p>
          <a:endParaRPr lang="ru-RU"/>
        </a:p>
      </dgm:t>
    </dgm:pt>
    <dgm:pt modelId="{3ED65D2F-093A-4551-A801-BB61B4872690}" type="pres">
      <dgm:prSet presAssocID="{7D991571-3D1E-4C3B-BEC9-FBA8DE1E1DDD}" presName="sp" presStyleCnt="0"/>
      <dgm:spPr/>
    </dgm:pt>
    <dgm:pt modelId="{F18ACB99-5B87-4804-86E9-653638A31D57}" type="pres">
      <dgm:prSet presAssocID="{8B08195A-D55C-4248-8468-D5A54398FAFD}" presName="arrowAndChildren" presStyleCnt="0"/>
      <dgm:spPr/>
    </dgm:pt>
    <dgm:pt modelId="{04D1BBA2-2F0D-4378-9AC2-4D39770ED085}" type="pres">
      <dgm:prSet presAssocID="{8B08195A-D55C-4248-8468-D5A54398FAFD}" presName="parentTextArrow" presStyleLbl="node1" presStyleIdx="1" presStyleCnt="7" custScaleY="135086" custLinFactNeighborY="-6183"/>
      <dgm:spPr/>
      <dgm:t>
        <a:bodyPr/>
        <a:lstStyle/>
        <a:p>
          <a:endParaRPr lang="ru-RU"/>
        </a:p>
      </dgm:t>
    </dgm:pt>
    <dgm:pt modelId="{79476E92-0665-48B8-BAFE-316256128786}" type="pres">
      <dgm:prSet presAssocID="{12E80D0A-65C5-4836-B679-B1E56674A993}" presName="sp" presStyleCnt="0"/>
      <dgm:spPr/>
    </dgm:pt>
    <dgm:pt modelId="{769F57B7-BFED-4597-AD11-CD6E14C629DC}" type="pres">
      <dgm:prSet presAssocID="{C491E552-62AC-4CE3-92E2-1F08636FB3A5}" presName="arrowAndChildren" presStyleCnt="0"/>
      <dgm:spPr/>
    </dgm:pt>
    <dgm:pt modelId="{E4982117-AECB-473A-93F7-EB126CBBDD4A}" type="pres">
      <dgm:prSet presAssocID="{C491E552-62AC-4CE3-92E2-1F08636FB3A5}" presName="parentTextArrow" presStyleLbl="node1" presStyleIdx="2" presStyleCnt="7" custScaleY="106438" custLinFactNeighborY="-2770"/>
      <dgm:spPr/>
      <dgm:t>
        <a:bodyPr/>
        <a:lstStyle/>
        <a:p>
          <a:endParaRPr lang="ru-RU"/>
        </a:p>
      </dgm:t>
    </dgm:pt>
    <dgm:pt modelId="{7E0B80BD-5EDB-4738-8E2A-F554DD6392D0}" type="pres">
      <dgm:prSet presAssocID="{8585FA78-04A0-4245-A3B7-3FA584D8D9CF}" presName="sp" presStyleCnt="0"/>
      <dgm:spPr/>
    </dgm:pt>
    <dgm:pt modelId="{79271AA5-B025-4925-A97D-9FE3FD057D79}" type="pres">
      <dgm:prSet presAssocID="{F81E7E57-5DA9-4D01-986D-5E91632E0039}" presName="arrowAndChildren" presStyleCnt="0"/>
      <dgm:spPr/>
    </dgm:pt>
    <dgm:pt modelId="{B3C213BE-2EC2-4339-80B1-2430AC832C94}" type="pres">
      <dgm:prSet presAssocID="{F81E7E57-5DA9-4D01-986D-5E91632E0039}" presName="parentTextArrow" presStyleLbl="node1" presStyleIdx="3" presStyleCnt="7"/>
      <dgm:spPr/>
      <dgm:t>
        <a:bodyPr/>
        <a:lstStyle/>
        <a:p>
          <a:endParaRPr lang="ru-RU"/>
        </a:p>
      </dgm:t>
    </dgm:pt>
    <dgm:pt modelId="{A8C2C191-0770-44C4-9734-124EA6F4D97C}" type="pres">
      <dgm:prSet presAssocID="{D1A15780-BA36-4DB7-AEAB-3ED5CB8EF748}" presName="sp" presStyleCnt="0"/>
      <dgm:spPr/>
    </dgm:pt>
    <dgm:pt modelId="{1666A074-9F3F-4304-BF41-A1ED415EFC91}" type="pres">
      <dgm:prSet presAssocID="{90CFF5F9-81D3-4FD4-AE1D-BF6CC1B8701E}" presName="arrowAndChildren" presStyleCnt="0"/>
      <dgm:spPr/>
    </dgm:pt>
    <dgm:pt modelId="{79A14C99-AB3C-4F67-87D6-6F16A8976D95}" type="pres">
      <dgm:prSet presAssocID="{90CFF5F9-81D3-4FD4-AE1D-BF6CC1B8701E}" presName="parentTextArrow" presStyleLbl="node1" presStyleIdx="4" presStyleCnt="7" custScaleY="66078"/>
      <dgm:spPr/>
      <dgm:t>
        <a:bodyPr/>
        <a:lstStyle/>
        <a:p>
          <a:endParaRPr lang="ru-RU"/>
        </a:p>
      </dgm:t>
    </dgm:pt>
    <dgm:pt modelId="{45F48F36-7149-470F-B4D2-DD99CBFF54D7}" type="pres">
      <dgm:prSet presAssocID="{F684DF9D-723F-42A3-A399-5D1279E18613}" presName="sp" presStyleCnt="0"/>
      <dgm:spPr/>
    </dgm:pt>
    <dgm:pt modelId="{38A1B71B-5C66-442D-B0BB-298851ED6CE3}" type="pres">
      <dgm:prSet presAssocID="{FB810D16-2988-4532-9002-4F469A540DBB}" presName="arrowAndChildren" presStyleCnt="0"/>
      <dgm:spPr/>
    </dgm:pt>
    <dgm:pt modelId="{1FFAA959-49E1-4EF7-944C-99039612A9A7}" type="pres">
      <dgm:prSet presAssocID="{FB810D16-2988-4532-9002-4F469A540DBB}" presName="parentTextArrow" presStyleLbl="node1" presStyleIdx="5" presStyleCnt="7" custScaleY="62803" custLinFactNeighborY="-2052"/>
      <dgm:spPr/>
      <dgm:t>
        <a:bodyPr/>
        <a:lstStyle/>
        <a:p>
          <a:endParaRPr lang="ru-RU"/>
        </a:p>
      </dgm:t>
    </dgm:pt>
    <dgm:pt modelId="{E0AC8574-1BF9-444D-A231-734F89FB4084}" type="pres">
      <dgm:prSet presAssocID="{89B251C6-CDF4-4EAA-A674-13CE73F93385}" presName="sp" presStyleCnt="0"/>
      <dgm:spPr/>
    </dgm:pt>
    <dgm:pt modelId="{305DF670-73FB-43C5-ADA2-91216F121D1B}" type="pres">
      <dgm:prSet presAssocID="{B1AECDC8-EE58-416B-B115-9ADB986791E6}" presName="arrowAndChildren" presStyleCnt="0"/>
      <dgm:spPr/>
    </dgm:pt>
    <dgm:pt modelId="{7BACBD44-EDAA-46D4-9699-024F90708C76}" type="pres">
      <dgm:prSet presAssocID="{B1AECDC8-EE58-416B-B115-9ADB986791E6}" presName="parentTextArrow" presStyleLbl="node1" presStyleIdx="6" presStyleCnt="7" custScaleY="68490"/>
      <dgm:spPr/>
      <dgm:t>
        <a:bodyPr/>
        <a:lstStyle/>
        <a:p>
          <a:endParaRPr lang="ru-RU"/>
        </a:p>
      </dgm:t>
    </dgm:pt>
  </dgm:ptLst>
  <dgm:cxnLst>
    <dgm:cxn modelId="{CA4E3085-F705-4410-9746-34377378177F}" type="presOf" srcId="{B1AECDC8-EE58-416B-B115-9ADB986791E6}" destId="{7BACBD44-EDAA-46D4-9699-024F90708C76}" srcOrd="0" destOrd="0" presId="urn:microsoft.com/office/officeart/2005/8/layout/process4"/>
    <dgm:cxn modelId="{ACA465B0-E361-4DC7-A906-3A1951E2EDD0}" srcId="{CCABD324-9193-4439-9247-413D3678BD42}" destId="{FB810D16-2988-4532-9002-4F469A540DBB}" srcOrd="1" destOrd="0" parTransId="{3B297DD0-19AA-41FB-8012-2F0DE7985C3E}" sibTransId="{F684DF9D-723F-42A3-A399-5D1279E18613}"/>
    <dgm:cxn modelId="{36490F0C-CA28-4B85-8734-E7E1F72A7D8F}" srcId="{CCABD324-9193-4439-9247-413D3678BD42}" destId="{B1AECDC8-EE58-416B-B115-9ADB986791E6}" srcOrd="0" destOrd="0" parTransId="{4120705B-2A7F-4573-8CDF-6BEDE49FCABE}" sibTransId="{89B251C6-CDF4-4EAA-A674-13CE73F93385}"/>
    <dgm:cxn modelId="{9042BAE4-F910-48F1-9A79-3B1EC9FE12AC}" srcId="{CCABD324-9193-4439-9247-413D3678BD42}" destId="{F81E7E57-5DA9-4D01-986D-5E91632E0039}" srcOrd="3" destOrd="0" parTransId="{2CB82703-2C26-4A01-95B6-A3F87895A213}" sibTransId="{8585FA78-04A0-4245-A3B7-3FA584D8D9CF}"/>
    <dgm:cxn modelId="{10C578D1-F0B5-4342-B3D9-DDC246C91E5F}" srcId="{CCABD324-9193-4439-9247-413D3678BD42}" destId="{90CFF5F9-81D3-4FD4-AE1D-BF6CC1B8701E}" srcOrd="2" destOrd="0" parTransId="{B8D53DDE-5DED-4D59-BB36-E7DABA1600A4}" sibTransId="{D1A15780-BA36-4DB7-AEAB-3ED5CB8EF748}"/>
    <dgm:cxn modelId="{6E87C9A7-4F59-47E0-9FF5-14FEB595B0E8}" type="presOf" srcId="{90CFF5F9-81D3-4FD4-AE1D-BF6CC1B8701E}" destId="{79A14C99-AB3C-4F67-87D6-6F16A8976D95}" srcOrd="0" destOrd="0" presId="urn:microsoft.com/office/officeart/2005/8/layout/process4"/>
    <dgm:cxn modelId="{6DBFA027-B217-4E8E-BDF6-9C2D24E15402}" type="presOf" srcId="{F81E7E57-5DA9-4D01-986D-5E91632E0039}" destId="{B3C213BE-2EC2-4339-80B1-2430AC832C94}" srcOrd="0" destOrd="0" presId="urn:microsoft.com/office/officeart/2005/8/layout/process4"/>
    <dgm:cxn modelId="{22C48594-AAEC-4740-8616-E1A1604B7606}" type="presOf" srcId="{E47863C8-8F40-47E2-8EC2-03FB3770B881}" destId="{9EC9B9CB-7A3C-4BA2-AA79-7C57785D6646}" srcOrd="0" destOrd="0" presId="urn:microsoft.com/office/officeart/2005/8/layout/process4"/>
    <dgm:cxn modelId="{293B5ABC-0B42-496B-9137-EC0F54069D19}" srcId="{CCABD324-9193-4439-9247-413D3678BD42}" destId="{C491E552-62AC-4CE3-92E2-1F08636FB3A5}" srcOrd="4" destOrd="0" parTransId="{98ED6856-6390-4AC3-A51E-37E1B56EAB09}" sibTransId="{12E80D0A-65C5-4836-B679-B1E56674A993}"/>
    <dgm:cxn modelId="{AF4137D6-5CBB-47F8-848B-4C64EE1F0D7A}" srcId="{CCABD324-9193-4439-9247-413D3678BD42}" destId="{8B08195A-D55C-4248-8468-D5A54398FAFD}" srcOrd="5" destOrd="0" parTransId="{3217C2C8-F9FE-43C3-B733-6406CA375AE3}" sibTransId="{7D991571-3D1E-4C3B-BEC9-FBA8DE1E1DDD}"/>
    <dgm:cxn modelId="{9C91C61B-4380-4613-B675-AEE889F43481}" type="presOf" srcId="{8B08195A-D55C-4248-8468-D5A54398FAFD}" destId="{04D1BBA2-2F0D-4378-9AC2-4D39770ED085}" srcOrd="0" destOrd="0" presId="urn:microsoft.com/office/officeart/2005/8/layout/process4"/>
    <dgm:cxn modelId="{91B57500-4643-4E1A-A565-62ED20548E00}" type="presOf" srcId="{FB810D16-2988-4532-9002-4F469A540DBB}" destId="{1FFAA959-49E1-4EF7-944C-99039612A9A7}" srcOrd="0" destOrd="0" presId="urn:microsoft.com/office/officeart/2005/8/layout/process4"/>
    <dgm:cxn modelId="{AFF68126-CD57-4366-8AD8-72A378F493BB}" srcId="{CCABD324-9193-4439-9247-413D3678BD42}" destId="{E47863C8-8F40-47E2-8EC2-03FB3770B881}" srcOrd="6" destOrd="0" parTransId="{D87371D6-F5DA-40F6-94F4-11C98B93A4D3}" sibTransId="{2D207D0C-81D4-44C7-9C14-17AE0859C59C}"/>
    <dgm:cxn modelId="{8476420E-23DB-4A46-BBB3-5E78EE9715C2}" type="presOf" srcId="{C491E552-62AC-4CE3-92E2-1F08636FB3A5}" destId="{E4982117-AECB-473A-93F7-EB126CBBDD4A}" srcOrd="0" destOrd="0" presId="urn:microsoft.com/office/officeart/2005/8/layout/process4"/>
    <dgm:cxn modelId="{4271086B-0588-4C35-BB8D-DF2F0F35A3EE}" type="presOf" srcId="{CCABD324-9193-4439-9247-413D3678BD42}" destId="{49CE0E29-AA55-4A47-9A59-712A88FBAA50}" srcOrd="0" destOrd="0" presId="urn:microsoft.com/office/officeart/2005/8/layout/process4"/>
    <dgm:cxn modelId="{2581A687-F60A-40DC-8FE3-557A5D89777D}" type="presParOf" srcId="{49CE0E29-AA55-4A47-9A59-712A88FBAA50}" destId="{EC6EF07C-89F2-4630-B97C-DE75BE7776D6}" srcOrd="0" destOrd="0" presId="urn:microsoft.com/office/officeart/2005/8/layout/process4"/>
    <dgm:cxn modelId="{D2A72321-3399-4FBB-97BD-FB5F47470327}" type="presParOf" srcId="{EC6EF07C-89F2-4630-B97C-DE75BE7776D6}" destId="{9EC9B9CB-7A3C-4BA2-AA79-7C57785D6646}" srcOrd="0" destOrd="0" presId="urn:microsoft.com/office/officeart/2005/8/layout/process4"/>
    <dgm:cxn modelId="{963F45F6-3399-4E72-A9C7-2609562E7362}" type="presParOf" srcId="{49CE0E29-AA55-4A47-9A59-712A88FBAA50}" destId="{3ED65D2F-093A-4551-A801-BB61B4872690}" srcOrd="1" destOrd="0" presId="urn:microsoft.com/office/officeart/2005/8/layout/process4"/>
    <dgm:cxn modelId="{C6232F56-DAF5-4C3C-8DDB-D76FF0E4C56E}" type="presParOf" srcId="{49CE0E29-AA55-4A47-9A59-712A88FBAA50}" destId="{F18ACB99-5B87-4804-86E9-653638A31D57}" srcOrd="2" destOrd="0" presId="urn:microsoft.com/office/officeart/2005/8/layout/process4"/>
    <dgm:cxn modelId="{B7E08E40-5766-48DA-92A4-6DCB2A6E2F2C}" type="presParOf" srcId="{F18ACB99-5B87-4804-86E9-653638A31D57}" destId="{04D1BBA2-2F0D-4378-9AC2-4D39770ED085}" srcOrd="0" destOrd="0" presId="urn:microsoft.com/office/officeart/2005/8/layout/process4"/>
    <dgm:cxn modelId="{BA900D18-AA97-442C-A4ED-3C1D1958F0AA}" type="presParOf" srcId="{49CE0E29-AA55-4A47-9A59-712A88FBAA50}" destId="{79476E92-0665-48B8-BAFE-316256128786}" srcOrd="3" destOrd="0" presId="urn:microsoft.com/office/officeart/2005/8/layout/process4"/>
    <dgm:cxn modelId="{B48C0CFD-D5BA-4E63-A032-2CBF3C5EF18D}" type="presParOf" srcId="{49CE0E29-AA55-4A47-9A59-712A88FBAA50}" destId="{769F57B7-BFED-4597-AD11-CD6E14C629DC}" srcOrd="4" destOrd="0" presId="urn:microsoft.com/office/officeart/2005/8/layout/process4"/>
    <dgm:cxn modelId="{5B74BB58-1703-432F-94EE-6E8B4120D03F}" type="presParOf" srcId="{769F57B7-BFED-4597-AD11-CD6E14C629DC}" destId="{E4982117-AECB-473A-93F7-EB126CBBDD4A}" srcOrd="0" destOrd="0" presId="urn:microsoft.com/office/officeart/2005/8/layout/process4"/>
    <dgm:cxn modelId="{C67F4FC7-FE03-4D70-833A-80F9C18DC0DD}" type="presParOf" srcId="{49CE0E29-AA55-4A47-9A59-712A88FBAA50}" destId="{7E0B80BD-5EDB-4738-8E2A-F554DD6392D0}" srcOrd="5" destOrd="0" presId="urn:microsoft.com/office/officeart/2005/8/layout/process4"/>
    <dgm:cxn modelId="{63B55410-54E7-42B0-8A09-1F0360C775C9}" type="presParOf" srcId="{49CE0E29-AA55-4A47-9A59-712A88FBAA50}" destId="{79271AA5-B025-4925-A97D-9FE3FD057D79}" srcOrd="6" destOrd="0" presId="urn:microsoft.com/office/officeart/2005/8/layout/process4"/>
    <dgm:cxn modelId="{72B9C1B9-1D5B-435E-B1F9-2EA8996E31CE}" type="presParOf" srcId="{79271AA5-B025-4925-A97D-9FE3FD057D79}" destId="{B3C213BE-2EC2-4339-80B1-2430AC832C94}" srcOrd="0" destOrd="0" presId="urn:microsoft.com/office/officeart/2005/8/layout/process4"/>
    <dgm:cxn modelId="{A64719AD-CBA9-4D3E-BF9C-937EF0356B3C}" type="presParOf" srcId="{49CE0E29-AA55-4A47-9A59-712A88FBAA50}" destId="{A8C2C191-0770-44C4-9734-124EA6F4D97C}" srcOrd="7" destOrd="0" presId="urn:microsoft.com/office/officeart/2005/8/layout/process4"/>
    <dgm:cxn modelId="{BAC37FD1-3ABC-42DA-9C2D-0D462ACC39A9}" type="presParOf" srcId="{49CE0E29-AA55-4A47-9A59-712A88FBAA50}" destId="{1666A074-9F3F-4304-BF41-A1ED415EFC91}" srcOrd="8" destOrd="0" presId="urn:microsoft.com/office/officeart/2005/8/layout/process4"/>
    <dgm:cxn modelId="{C01566D4-8EBD-41FD-BACE-4F1E3F868052}" type="presParOf" srcId="{1666A074-9F3F-4304-BF41-A1ED415EFC91}" destId="{79A14C99-AB3C-4F67-87D6-6F16A8976D95}" srcOrd="0" destOrd="0" presId="urn:microsoft.com/office/officeart/2005/8/layout/process4"/>
    <dgm:cxn modelId="{ECB60911-F646-4694-A754-F5D1F7C433DD}" type="presParOf" srcId="{49CE0E29-AA55-4A47-9A59-712A88FBAA50}" destId="{45F48F36-7149-470F-B4D2-DD99CBFF54D7}" srcOrd="9" destOrd="0" presId="urn:microsoft.com/office/officeart/2005/8/layout/process4"/>
    <dgm:cxn modelId="{8E938567-4218-4529-A70A-53DB885C67A8}" type="presParOf" srcId="{49CE0E29-AA55-4A47-9A59-712A88FBAA50}" destId="{38A1B71B-5C66-442D-B0BB-298851ED6CE3}" srcOrd="10" destOrd="0" presId="urn:microsoft.com/office/officeart/2005/8/layout/process4"/>
    <dgm:cxn modelId="{5B5E4CE6-E583-43F8-9398-18DD4DBCA4BF}" type="presParOf" srcId="{38A1B71B-5C66-442D-B0BB-298851ED6CE3}" destId="{1FFAA959-49E1-4EF7-944C-99039612A9A7}" srcOrd="0" destOrd="0" presId="urn:microsoft.com/office/officeart/2005/8/layout/process4"/>
    <dgm:cxn modelId="{F94EE9C1-DFD7-4642-A40B-42C16235BCF2}" type="presParOf" srcId="{49CE0E29-AA55-4A47-9A59-712A88FBAA50}" destId="{E0AC8574-1BF9-444D-A231-734F89FB4084}" srcOrd="11" destOrd="0" presId="urn:microsoft.com/office/officeart/2005/8/layout/process4"/>
    <dgm:cxn modelId="{486225B2-69E4-443A-A0FA-AEBFA0F2F3D1}" type="presParOf" srcId="{49CE0E29-AA55-4A47-9A59-712A88FBAA50}" destId="{305DF670-73FB-43C5-ADA2-91216F121D1B}" srcOrd="12" destOrd="0" presId="urn:microsoft.com/office/officeart/2005/8/layout/process4"/>
    <dgm:cxn modelId="{E847824A-C9B9-4C96-AE8F-E0AB8DB4E9F1}" type="presParOf" srcId="{305DF670-73FB-43C5-ADA2-91216F121D1B}" destId="{7BACBD44-EDAA-46D4-9699-024F90708C76}" srcOrd="0" destOrd="0" presId="urn:microsoft.com/office/officeart/2005/8/layout/process4"/>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CC56A61-6414-4217-9C04-AF4ADA888CFC}" type="doc">
      <dgm:prSet loTypeId="urn:microsoft.com/office/officeart/2005/8/layout/process4" loCatId="list" qsTypeId="urn:microsoft.com/office/officeart/2005/8/quickstyle/simple3" qsCatId="simple" csTypeId="urn:microsoft.com/office/officeart/2005/8/colors/accent1_2" csCatId="accent1" phldr="1"/>
      <dgm:spPr/>
      <dgm:t>
        <a:bodyPr/>
        <a:lstStyle/>
        <a:p>
          <a:endParaRPr lang="ru-RU"/>
        </a:p>
      </dgm:t>
    </dgm:pt>
    <dgm:pt modelId="{005B1834-388F-4ABB-BD43-FA3EEB10892E}">
      <dgm:prSet custT="1"/>
      <dgm:spPr>
        <a:solidFill>
          <a:schemeClr val="accent4">
            <a:lumMod val="20000"/>
            <a:lumOff val="80000"/>
          </a:schemeClr>
        </a:solidFill>
        <a:ln>
          <a:solidFill>
            <a:schemeClr val="tx1"/>
          </a:solidFill>
        </a:ln>
      </dgm:spPr>
      <dgm:t>
        <a:bodyPr/>
        <a:lstStyle/>
        <a:p>
          <a:pPr algn="l" rtl="0"/>
          <a:r>
            <a:rPr lang="ru-RU" sz="1400" dirty="0" smtClean="0"/>
            <a:t>4. Обращения и заявления, не позволяющие установить лицо, обратившееся в органы контроля не могут служить основанием для проведения внеплановой проверки.</a:t>
          </a:r>
          <a:endParaRPr lang="ru-RU" sz="1400" dirty="0"/>
        </a:p>
      </dgm:t>
    </dgm:pt>
    <dgm:pt modelId="{29A644A0-77E5-49AB-AF38-87F47244E687}" type="parTrans" cxnId="{D0FA05E8-2538-4E0C-BADF-AFAC36BC703E}">
      <dgm:prSet/>
      <dgm:spPr/>
      <dgm:t>
        <a:bodyPr/>
        <a:lstStyle/>
        <a:p>
          <a:endParaRPr lang="ru-RU" sz="1400"/>
        </a:p>
      </dgm:t>
    </dgm:pt>
    <dgm:pt modelId="{51EE1DFA-3AEF-4825-9D51-85DDE9D0791A}" type="sibTrans" cxnId="{D0FA05E8-2538-4E0C-BADF-AFAC36BC703E}">
      <dgm:prSet/>
      <dgm:spPr/>
      <dgm:t>
        <a:bodyPr/>
        <a:lstStyle/>
        <a:p>
          <a:endParaRPr lang="ru-RU" sz="1400"/>
        </a:p>
      </dgm:t>
    </dgm:pt>
    <dgm:pt modelId="{86F80C4E-D9D8-4D0A-B199-B31FE026D711}">
      <dgm:prSet custT="1"/>
      <dgm:spPr>
        <a:solidFill>
          <a:schemeClr val="accent4">
            <a:lumMod val="20000"/>
            <a:lumOff val="80000"/>
          </a:schemeClr>
        </a:solidFill>
        <a:ln>
          <a:solidFill>
            <a:schemeClr val="tx1"/>
          </a:solidFill>
        </a:ln>
      </dgm:spPr>
      <dgm:t>
        <a:bodyPr/>
        <a:lstStyle/>
        <a:p>
          <a:pPr algn="l" rtl="0"/>
          <a:r>
            <a:rPr lang="ru-RU" sz="1400" dirty="0" smtClean="0"/>
            <a:t>5. Внеплановая проверка проводится в форме документарной проверки и (или) выездной проверки в порядке, установленном соответственно статьями 11 и 12 настоящего Федерального закона.</a:t>
          </a:r>
          <a:endParaRPr lang="ru-RU" sz="1400" dirty="0"/>
        </a:p>
      </dgm:t>
    </dgm:pt>
    <dgm:pt modelId="{F38D26D3-CAF3-4F8B-B439-DA3742CA9715}" type="parTrans" cxnId="{0708EA01-2BE4-4AB0-83DE-C74B4CF230C0}">
      <dgm:prSet/>
      <dgm:spPr/>
      <dgm:t>
        <a:bodyPr/>
        <a:lstStyle/>
        <a:p>
          <a:endParaRPr lang="ru-RU" sz="1400"/>
        </a:p>
      </dgm:t>
    </dgm:pt>
    <dgm:pt modelId="{D8FC093D-2FDA-4DDA-B08A-3D0A70A7080C}" type="sibTrans" cxnId="{0708EA01-2BE4-4AB0-83DE-C74B4CF230C0}">
      <dgm:prSet/>
      <dgm:spPr/>
      <dgm:t>
        <a:bodyPr/>
        <a:lstStyle/>
        <a:p>
          <a:endParaRPr lang="ru-RU" sz="1400"/>
        </a:p>
      </dgm:t>
    </dgm:pt>
    <dgm:pt modelId="{6A46C915-ED8B-4798-8E20-A409BEC66F3C}">
      <dgm:prSet custT="1"/>
      <dgm:spPr>
        <a:solidFill>
          <a:schemeClr val="accent4">
            <a:lumMod val="20000"/>
            <a:lumOff val="80000"/>
          </a:schemeClr>
        </a:solidFill>
        <a:ln>
          <a:solidFill>
            <a:schemeClr val="tx1"/>
          </a:solidFill>
        </a:ln>
      </dgm:spPr>
      <dgm:t>
        <a:bodyPr/>
        <a:lstStyle/>
        <a:p>
          <a:pPr algn="l" rtl="0"/>
          <a:r>
            <a:rPr lang="ru-RU" sz="1400" dirty="0" smtClean="0"/>
            <a:t>6. Внеплановая выездная проверка юридических лиц, индивидуальных предпринимателей может быть проведена органами  контроля (надзора) после согласования с органом прокуратуры по месту осуществления деятельности таких юридических лиц, индивидуальных предпринимателей.</a:t>
          </a:r>
          <a:endParaRPr lang="ru-RU" sz="1400" dirty="0"/>
        </a:p>
      </dgm:t>
    </dgm:pt>
    <dgm:pt modelId="{B37BC6AA-8667-41DA-B23A-6809E0755A8B}" type="parTrans" cxnId="{0D0DA0D0-B025-4ACB-AF2C-4A1940A6F701}">
      <dgm:prSet/>
      <dgm:spPr/>
      <dgm:t>
        <a:bodyPr/>
        <a:lstStyle/>
        <a:p>
          <a:endParaRPr lang="ru-RU" sz="1400"/>
        </a:p>
      </dgm:t>
    </dgm:pt>
    <dgm:pt modelId="{8C60499F-6E2E-4074-8EE1-0B9164D136F9}" type="sibTrans" cxnId="{0D0DA0D0-B025-4ACB-AF2C-4A1940A6F701}">
      <dgm:prSet/>
      <dgm:spPr/>
      <dgm:t>
        <a:bodyPr/>
        <a:lstStyle/>
        <a:p>
          <a:endParaRPr lang="ru-RU" sz="1400"/>
        </a:p>
      </dgm:t>
    </dgm:pt>
    <dgm:pt modelId="{6BAF5A8D-EE10-4466-BA3B-FF2D186FB015}">
      <dgm:prSet custT="1"/>
      <dgm:spPr>
        <a:solidFill>
          <a:schemeClr val="accent4">
            <a:lumMod val="20000"/>
            <a:lumOff val="80000"/>
          </a:schemeClr>
        </a:solidFill>
        <a:ln>
          <a:solidFill>
            <a:schemeClr val="tx1"/>
          </a:solidFill>
        </a:ln>
      </dgm:spPr>
      <dgm:t>
        <a:bodyPr/>
        <a:lstStyle/>
        <a:p>
          <a:pPr algn="l" rtl="0">
            <a:lnSpc>
              <a:spcPct val="150000"/>
            </a:lnSpc>
            <a:spcAft>
              <a:spcPts val="0"/>
            </a:spcAft>
          </a:pPr>
          <a:r>
            <a:rPr lang="ru-RU" sz="1400" b="1" dirty="0" smtClean="0">
              <a:solidFill>
                <a:srgbClr val="FF0000"/>
              </a:solidFill>
            </a:rPr>
            <a:t>* ВАЖНО! </a:t>
          </a:r>
          <a:r>
            <a:rPr lang="ru-RU" sz="1400" dirty="0" smtClean="0"/>
            <a:t>О проведении внеплановой выездной проверки, за исключением внеплановой выездной проверки основания проведения которой указаны в статье  </a:t>
          </a:r>
          <a:r>
            <a:rPr lang="ru-RU" sz="1400" dirty="0" smtClean="0">
              <a:solidFill>
                <a:srgbClr val="FF0000"/>
              </a:solidFill>
            </a:rPr>
            <a:t>10 п.2. части 2* </a:t>
          </a:r>
          <a:r>
            <a:rPr lang="ru-RU" sz="1400" dirty="0" smtClean="0"/>
            <a:t>настоящего ФЗ, юридическое лицо, индивидуальный предприниматель уведомляются органом государственного контроля (надзора), органом муниципального контроля </a:t>
          </a:r>
          <a:r>
            <a:rPr lang="ru-RU" sz="1400" u="sng" dirty="0" smtClean="0">
              <a:solidFill>
                <a:srgbClr val="FF0000"/>
              </a:solidFill>
            </a:rPr>
            <a:t>не менее чем за двадцать четыре часа</a:t>
          </a:r>
          <a:r>
            <a:rPr lang="ru-RU" sz="1400" dirty="0" smtClean="0">
              <a:solidFill>
                <a:srgbClr val="FF0000"/>
              </a:solidFill>
            </a:rPr>
            <a:t> </a:t>
          </a:r>
          <a:r>
            <a:rPr lang="ru-RU" sz="1400" dirty="0" smtClean="0"/>
            <a:t>до начала ее проведения любым доступным способом.</a:t>
          </a:r>
          <a:endParaRPr lang="ru-RU" sz="1400" dirty="0"/>
        </a:p>
      </dgm:t>
    </dgm:pt>
    <dgm:pt modelId="{BD5CE7DE-433F-43BA-BD58-0C866A2C301E}" type="parTrans" cxnId="{E19BE49D-E052-458E-8820-F51739DDE20F}">
      <dgm:prSet/>
      <dgm:spPr/>
      <dgm:t>
        <a:bodyPr/>
        <a:lstStyle/>
        <a:p>
          <a:endParaRPr lang="ru-RU" sz="1400"/>
        </a:p>
      </dgm:t>
    </dgm:pt>
    <dgm:pt modelId="{985ACDF9-9453-49C9-BFF6-1011D5E24676}" type="sibTrans" cxnId="{E19BE49D-E052-458E-8820-F51739DDE20F}">
      <dgm:prSet/>
      <dgm:spPr/>
      <dgm:t>
        <a:bodyPr/>
        <a:lstStyle/>
        <a:p>
          <a:endParaRPr lang="ru-RU" sz="1400"/>
        </a:p>
      </dgm:t>
    </dgm:pt>
    <dgm:pt modelId="{358C263A-5C5E-40A8-A6FF-C6E5C2AD0F25}" type="pres">
      <dgm:prSet presAssocID="{7CC56A61-6414-4217-9C04-AF4ADA888CFC}" presName="Name0" presStyleCnt="0">
        <dgm:presLayoutVars>
          <dgm:dir/>
          <dgm:animLvl val="lvl"/>
          <dgm:resizeHandles val="exact"/>
        </dgm:presLayoutVars>
      </dgm:prSet>
      <dgm:spPr/>
      <dgm:t>
        <a:bodyPr/>
        <a:lstStyle/>
        <a:p>
          <a:endParaRPr lang="ru-RU"/>
        </a:p>
      </dgm:t>
    </dgm:pt>
    <dgm:pt modelId="{5E61C72F-2693-46B6-8537-4D228502B1DA}" type="pres">
      <dgm:prSet presAssocID="{6BAF5A8D-EE10-4466-BA3B-FF2D186FB015}" presName="boxAndChildren" presStyleCnt="0"/>
      <dgm:spPr/>
    </dgm:pt>
    <dgm:pt modelId="{37B3A217-FAD2-4B33-9193-86D25ACC4260}" type="pres">
      <dgm:prSet presAssocID="{6BAF5A8D-EE10-4466-BA3B-FF2D186FB015}" presName="parentTextBox" presStyleLbl="node1" presStyleIdx="0" presStyleCnt="4"/>
      <dgm:spPr/>
      <dgm:t>
        <a:bodyPr/>
        <a:lstStyle/>
        <a:p>
          <a:endParaRPr lang="ru-RU"/>
        </a:p>
      </dgm:t>
    </dgm:pt>
    <dgm:pt modelId="{0E183AD3-07B2-4E75-B679-B9C899C59B76}" type="pres">
      <dgm:prSet presAssocID="{8C60499F-6E2E-4074-8EE1-0B9164D136F9}" presName="sp" presStyleCnt="0"/>
      <dgm:spPr/>
    </dgm:pt>
    <dgm:pt modelId="{AED376F0-D6AD-4AE3-A043-987A146578D4}" type="pres">
      <dgm:prSet presAssocID="{6A46C915-ED8B-4798-8E20-A409BEC66F3C}" presName="arrowAndChildren" presStyleCnt="0"/>
      <dgm:spPr/>
    </dgm:pt>
    <dgm:pt modelId="{489ED1C1-33E9-4D1D-8D3F-B4848E78161F}" type="pres">
      <dgm:prSet presAssocID="{6A46C915-ED8B-4798-8E20-A409BEC66F3C}" presName="parentTextArrow" presStyleLbl="node1" presStyleIdx="1" presStyleCnt="4" custScaleY="56052"/>
      <dgm:spPr/>
      <dgm:t>
        <a:bodyPr/>
        <a:lstStyle/>
        <a:p>
          <a:endParaRPr lang="ru-RU"/>
        </a:p>
      </dgm:t>
    </dgm:pt>
    <dgm:pt modelId="{CF205BCC-7150-4755-8503-08C538B7B55F}" type="pres">
      <dgm:prSet presAssocID="{D8FC093D-2FDA-4DDA-B08A-3D0A70A7080C}" presName="sp" presStyleCnt="0"/>
      <dgm:spPr/>
    </dgm:pt>
    <dgm:pt modelId="{4E0DE6A8-55A5-482B-89F6-6D5B01996599}" type="pres">
      <dgm:prSet presAssocID="{86F80C4E-D9D8-4D0A-B199-B31FE026D711}" presName="arrowAndChildren" presStyleCnt="0"/>
      <dgm:spPr/>
    </dgm:pt>
    <dgm:pt modelId="{BAB4DADB-D66C-4852-86A3-02FFBE3A3E76}" type="pres">
      <dgm:prSet presAssocID="{86F80C4E-D9D8-4D0A-B199-B31FE026D711}" presName="parentTextArrow" presStyleLbl="node1" presStyleIdx="2" presStyleCnt="4" custScaleY="45737"/>
      <dgm:spPr/>
      <dgm:t>
        <a:bodyPr/>
        <a:lstStyle/>
        <a:p>
          <a:endParaRPr lang="ru-RU"/>
        </a:p>
      </dgm:t>
    </dgm:pt>
    <dgm:pt modelId="{CAF0E0D7-430D-4439-923D-CCE269FACF1C}" type="pres">
      <dgm:prSet presAssocID="{51EE1DFA-3AEF-4825-9D51-85DDE9D0791A}" presName="sp" presStyleCnt="0"/>
      <dgm:spPr/>
    </dgm:pt>
    <dgm:pt modelId="{61C453BD-AB8B-4ACD-8AFD-7FD070A78246}" type="pres">
      <dgm:prSet presAssocID="{005B1834-388F-4ABB-BD43-FA3EEB10892E}" presName="arrowAndChildren" presStyleCnt="0"/>
      <dgm:spPr/>
    </dgm:pt>
    <dgm:pt modelId="{0C18C8D9-8AD5-4335-8A8C-467E49A41931}" type="pres">
      <dgm:prSet presAssocID="{005B1834-388F-4ABB-BD43-FA3EEB10892E}" presName="parentTextArrow" presStyleLbl="node1" presStyleIdx="3" presStyleCnt="4" custScaleY="52112"/>
      <dgm:spPr/>
      <dgm:t>
        <a:bodyPr/>
        <a:lstStyle/>
        <a:p>
          <a:endParaRPr lang="ru-RU"/>
        </a:p>
      </dgm:t>
    </dgm:pt>
  </dgm:ptLst>
  <dgm:cxnLst>
    <dgm:cxn modelId="{E1A2D230-D652-404D-A35B-6B58CC080951}" type="presOf" srcId="{7CC56A61-6414-4217-9C04-AF4ADA888CFC}" destId="{358C263A-5C5E-40A8-A6FF-C6E5C2AD0F25}" srcOrd="0" destOrd="0" presId="urn:microsoft.com/office/officeart/2005/8/layout/process4"/>
    <dgm:cxn modelId="{38C5CD94-F843-4946-A9E7-741C92D1C263}" type="presOf" srcId="{6BAF5A8D-EE10-4466-BA3B-FF2D186FB015}" destId="{37B3A217-FAD2-4B33-9193-86D25ACC4260}" srcOrd="0" destOrd="0" presId="urn:microsoft.com/office/officeart/2005/8/layout/process4"/>
    <dgm:cxn modelId="{18407230-46EB-4AF8-A663-51748D25ED7D}" type="presOf" srcId="{86F80C4E-D9D8-4D0A-B199-B31FE026D711}" destId="{BAB4DADB-D66C-4852-86A3-02FFBE3A3E76}" srcOrd="0" destOrd="0" presId="urn:microsoft.com/office/officeart/2005/8/layout/process4"/>
    <dgm:cxn modelId="{0D0DA0D0-B025-4ACB-AF2C-4A1940A6F701}" srcId="{7CC56A61-6414-4217-9C04-AF4ADA888CFC}" destId="{6A46C915-ED8B-4798-8E20-A409BEC66F3C}" srcOrd="2" destOrd="0" parTransId="{B37BC6AA-8667-41DA-B23A-6809E0755A8B}" sibTransId="{8C60499F-6E2E-4074-8EE1-0B9164D136F9}"/>
    <dgm:cxn modelId="{E19BE49D-E052-458E-8820-F51739DDE20F}" srcId="{7CC56A61-6414-4217-9C04-AF4ADA888CFC}" destId="{6BAF5A8D-EE10-4466-BA3B-FF2D186FB015}" srcOrd="3" destOrd="0" parTransId="{BD5CE7DE-433F-43BA-BD58-0C866A2C301E}" sibTransId="{985ACDF9-9453-49C9-BFF6-1011D5E24676}"/>
    <dgm:cxn modelId="{55FE19FC-5D8F-46B0-B8D0-179390162482}" type="presOf" srcId="{6A46C915-ED8B-4798-8E20-A409BEC66F3C}" destId="{489ED1C1-33E9-4D1D-8D3F-B4848E78161F}" srcOrd="0" destOrd="0" presId="urn:microsoft.com/office/officeart/2005/8/layout/process4"/>
    <dgm:cxn modelId="{7ACCE680-14BF-4A24-B675-29F06B0FA57B}" type="presOf" srcId="{005B1834-388F-4ABB-BD43-FA3EEB10892E}" destId="{0C18C8D9-8AD5-4335-8A8C-467E49A41931}" srcOrd="0" destOrd="0" presId="urn:microsoft.com/office/officeart/2005/8/layout/process4"/>
    <dgm:cxn modelId="{D0FA05E8-2538-4E0C-BADF-AFAC36BC703E}" srcId="{7CC56A61-6414-4217-9C04-AF4ADA888CFC}" destId="{005B1834-388F-4ABB-BD43-FA3EEB10892E}" srcOrd="0" destOrd="0" parTransId="{29A644A0-77E5-49AB-AF38-87F47244E687}" sibTransId="{51EE1DFA-3AEF-4825-9D51-85DDE9D0791A}"/>
    <dgm:cxn modelId="{0708EA01-2BE4-4AB0-83DE-C74B4CF230C0}" srcId="{7CC56A61-6414-4217-9C04-AF4ADA888CFC}" destId="{86F80C4E-D9D8-4D0A-B199-B31FE026D711}" srcOrd="1" destOrd="0" parTransId="{F38D26D3-CAF3-4F8B-B439-DA3742CA9715}" sibTransId="{D8FC093D-2FDA-4DDA-B08A-3D0A70A7080C}"/>
    <dgm:cxn modelId="{DC60DE9E-8EEC-4C46-8F5D-EDADA599344A}" type="presParOf" srcId="{358C263A-5C5E-40A8-A6FF-C6E5C2AD0F25}" destId="{5E61C72F-2693-46B6-8537-4D228502B1DA}" srcOrd="0" destOrd="0" presId="urn:microsoft.com/office/officeart/2005/8/layout/process4"/>
    <dgm:cxn modelId="{011F9723-00DF-4AE5-AD70-A637E72F19D9}" type="presParOf" srcId="{5E61C72F-2693-46B6-8537-4D228502B1DA}" destId="{37B3A217-FAD2-4B33-9193-86D25ACC4260}" srcOrd="0" destOrd="0" presId="urn:microsoft.com/office/officeart/2005/8/layout/process4"/>
    <dgm:cxn modelId="{1D5B1872-5932-4274-9FC2-28E31302AA4C}" type="presParOf" srcId="{358C263A-5C5E-40A8-A6FF-C6E5C2AD0F25}" destId="{0E183AD3-07B2-4E75-B679-B9C899C59B76}" srcOrd="1" destOrd="0" presId="urn:microsoft.com/office/officeart/2005/8/layout/process4"/>
    <dgm:cxn modelId="{D3681A6E-B23F-4379-89FC-A839DA286E79}" type="presParOf" srcId="{358C263A-5C5E-40A8-A6FF-C6E5C2AD0F25}" destId="{AED376F0-D6AD-4AE3-A043-987A146578D4}" srcOrd="2" destOrd="0" presId="urn:microsoft.com/office/officeart/2005/8/layout/process4"/>
    <dgm:cxn modelId="{9A0F111D-165D-4884-8C62-CC5EE3216D2C}" type="presParOf" srcId="{AED376F0-D6AD-4AE3-A043-987A146578D4}" destId="{489ED1C1-33E9-4D1D-8D3F-B4848E78161F}" srcOrd="0" destOrd="0" presId="urn:microsoft.com/office/officeart/2005/8/layout/process4"/>
    <dgm:cxn modelId="{B51808F3-8ECA-4184-9188-415844F07C0A}" type="presParOf" srcId="{358C263A-5C5E-40A8-A6FF-C6E5C2AD0F25}" destId="{CF205BCC-7150-4755-8503-08C538B7B55F}" srcOrd="3" destOrd="0" presId="urn:microsoft.com/office/officeart/2005/8/layout/process4"/>
    <dgm:cxn modelId="{539FF45D-19FF-475D-8964-5846EC94A39E}" type="presParOf" srcId="{358C263A-5C5E-40A8-A6FF-C6E5C2AD0F25}" destId="{4E0DE6A8-55A5-482B-89F6-6D5B01996599}" srcOrd="4" destOrd="0" presId="urn:microsoft.com/office/officeart/2005/8/layout/process4"/>
    <dgm:cxn modelId="{BCDFB757-74F1-421B-9BF0-47A0B8F3566F}" type="presParOf" srcId="{4E0DE6A8-55A5-482B-89F6-6D5B01996599}" destId="{BAB4DADB-D66C-4852-86A3-02FFBE3A3E76}" srcOrd="0" destOrd="0" presId="urn:microsoft.com/office/officeart/2005/8/layout/process4"/>
    <dgm:cxn modelId="{A479AFDF-9366-4B58-80BF-0A432E04E6B6}" type="presParOf" srcId="{358C263A-5C5E-40A8-A6FF-C6E5C2AD0F25}" destId="{CAF0E0D7-430D-4439-923D-CCE269FACF1C}" srcOrd="5" destOrd="0" presId="urn:microsoft.com/office/officeart/2005/8/layout/process4"/>
    <dgm:cxn modelId="{0387C213-46AC-4B45-898A-0D86E4E42FBF}" type="presParOf" srcId="{358C263A-5C5E-40A8-A6FF-C6E5C2AD0F25}" destId="{61C453BD-AB8B-4ACD-8AFD-7FD070A78246}" srcOrd="6" destOrd="0" presId="urn:microsoft.com/office/officeart/2005/8/layout/process4"/>
    <dgm:cxn modelId="{6C8A48DA-AD20-4BB2-9291-10006025C429}" type="presParOf" srcId="{61C453BD-AB8B-4ACD-8AFD-7FD070A78246}" destId="{0C18C8D9-8AD5-4335-8A8C-467E49A41931}" srcOrd="0" destOrd="0" presId="urn:microsoft.com/office/officeart/2005/8/layout/process4"/>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D57D3C8-6E09-49BF-8A4F-6C3253CA416C}" type="doc">
      <dgm:prSet loTypeId="urn:microsoft.com/office/officeart/2005/8/layout/process4" loCatId="list" qsTypeId="urn:microsoft.com/office/officeart/2005/8/quickstyle/simple3" qsCatId="simple" csTypeId="urn:microsoft.com/office/officeart/2005/8/colors/accent1_2" csCatId="accent1" phldr="1"/>
      <dgm:spPr/>
      <dgm:t>
        <a:bodyPr/>
        <a:lstStyle/>
        <a:p>
          <a:endParaRPr lang="ru-RU"/>
        </a:p>
      </dgm:t>
    </dgm:pt>
    <dgm:pt modelId="{80436996-2147-4AB9-AF92-DA7E1A552CFC}">
      <dgm:prSet/>
      <dgm:spPr>
        <a:solidFill>
          <a:schemeClr val="accent4">
            <a:lumMod val="20000"/>
            <a:lumOff val="80000"/>
          </a:schemeClr>
        </a:solidFill>
        <a:ln>
          <a:solidFill>
            <a:schemeClr val="tx1"/>
          </a:solidFill>
        </a:ln>
      </dgm:spPr>
      <dgm:t>
        <a:bodyPr/>
        <a:lstStyle/>
        <a:p>
          <a:pPr algn="just" rtl="0">
            <a:lnSpc>
              <a:spcPct val="100000"/>
            </a:lnSpc>
            <a:spcAft>
              <a:spcPts val="0"/>
            </a:spcAft>
          </a:pPr>
          <a:r>
            <a:rPr lang="ru-RU" dirty="0" smtClean="0"/>
            <a:t>	В случае, если основанием для проведения внеплановой проверки является истечение срока исполнения юридическим лицом, индивидуальным предпринимателем предписания об устранении выявленного нарушения обязательных требований и (или) требований, установленных муниципальными правовыми актами, предметом такой проверки может являться </a:t>
          </a:r>
          <a:r>
            <a:rPr lang="ru-RU" b="1" u="sng" dirty="0" smtClean="0">
              <a:solidFill>
                <a:srgbClr val="FF0000"/>
              </a:solidFill>
            </a:rPr>
            <a:t>ТОЛЬКО</a:t>
          </a:r>
          <a:r>
            <a:rPr lang="ru-RU" dirty="0" smtClean="0">
              <a:solidFill>
                <a:srgbClr val="FF0000"/>
              </a:solidFill>
            </a:rPr>
            <a:t> </a:t>
          </a:r>
          <a:r>
            <a:rPr lang="ru-RU" dirty="0" smtClean="0"/>
            <a:t>исполнение выданного органом  контроля  предписания.</a:t>
          </a:r>
          <a:endParaRPr lang="ru-RU" dirty="0"/>
        </a:p>
      </dgm:t>
    </dgm:pt>
    <dgm:pt modelId="{D53E4B83-D8A7-45CF-89CE-2C452ED7D12A}" type="parTrans" cxnId="{E6950DB8-1EC5-46F9-9290-727E17BF67CD}">
      <dgm:prSet/>
      <dgm:spPr/>
      <dgm:t>
        <a:bodyPr/>
        <a:lstStyle/>
        <a:p>
          <a:endParaRPr lang="ru-RU"/>
        </a:p>
      </dgm:t>
    </dgm:pt>
    <dgm:pt modelId="{47DDDDA0-B41C-406A-B08B-B51254C19BB4}" type="sibTrans" cxnId="{E6950DB8-1EC5-46F9-9290-727E17BF67CD}">
      <dgm:prSet/>
      <dgm:spPr/>
      <dgm:t>
        <a:bodyPr/>
        <a:lstStyle/>
        <a:p>
          <a:endParaRPr lang="ru-RU"/>
        </a:p>
      </dgm:t>
    </dgm:pt>
    <dgm:pt modelId="{57B90D64-E537-4ABB-B831-656C5EC92E00}">
      <dgm:prSet/>
      <dgm:spPr>
        <a:solidFill>
          <a:schemeClr val="accent4">
            <a:lumMod val="20000"/>
            <a:lumOff val="80000"/>
          </a:schemeClr>
        </a:solidFill>
        <a:ln>
          <a:solidFill>
            <a:schemeClr val="tx1"/>
          </a:solidFill>
        </a:ln>
        <a:effectLst>
          <a:glow rad="228600">
            <a:schemeClr val="accent2">
              <a:satMod val="175000"/>
              <a:alpha val="40000"/>
            </a:schemeClr>
          </a:glow>
        </a:effectLst>
      </dgm:spPr>
      <dgm:t>
        <a:bodyPr/>
        <a:lstStyle/>
        <a:p>
          <a:pPr algn="just" rtl="0"/>
          <a:r>
            <a:rPr lang="ru-RU" dirty="0" smtClean="0"/>
            <a:t>	Если основанием для проведения внеплановой выездной проверки является причинение вреда жизни, здоровью граждан, вреда животным, растениям, окружающей среде, объектам культурного наследия (памятникам истории и культуры) народов Российской Федерации, безопасности государства, а также возникновение чрезвычайных ситуаций природного и техногенного характера, обнаружение нарушений обязательных требований и требований, установленных муниципальными правовыми актами, в момент совершения таких нарушений в связи с необходимостью принятия неотложных мер органы контроля (надзора) вправе приступить к проведению внеплановой выездной проверки незамедлительно с извещением органов прокуратуры о проведении мероприятий по контролю посредством направления документов в </a:t>
          </a:r>
          <a:r>
            <a:rPr lang="ru-RU" u="sng" dirty="0" smtClean="0"/>
            <a:t>органы прокуратуры </a:t>
          </a:r>
          <a:r>
            <a:rPr lang="ru-RU" u="sng" dirty="0" smtClean="0">
              <a:solidFill>
                <a:srgbClr val="FF0000"/>
              </a:solidFill>
            </a:rPr>
            <a:t>в течение двадцати четырех часов</a:t>
          </a:r>
          <a:r>
            <a:rPr lang="ru-RU" dirty="0" smtClean="0">
              <a:solidFill>
                <a:srgbClr val="FF0000"/>
              </a:solidFill>
            </a:rPr>
            <a:t>. </a:t>
          </a:r>
          <a:r>
            <a:rPr lang="ru-RU" dirty="0" smtClean="0"/>
            <a:t>В этом случае прокурор или его заместитель принимает решение о согласовании проведения внеплановой выездной проверки в день поступления соответствующих документов.</a:t>
          </a:r>
          <a:endParaRPr lang="ru-RU" dirty="0"/>
        </a:p>
      </dgm:t>
    </dgm:pt>
    <dgm:pt modelId="{B75D48C1-AA35-4160-A05E-DB64F4D9C934}" type="parTrans" cxnId="{2E1B18C7-A921-4BA3-A68F-0D6642C7105E}">
      <dgm:prSet/>
      <dgm:spPr/>
      <dgm:t>
        <a:bodyPr/>
        <a:lstStyle/>
        <a:p>
          <a:endParaRPr lang="ru-RU"/>
        </a:p>
      </dgm:t>
    </dgm:pt>
    <dgm:pt modelId="{145B08DF-7AB6-46E2-B8C8-A148ADA12F07}" type="sibTrans" cxnId="{2E1B18C7-A921-4BA3-A68F-0D6642C7105E}">
      <dgm:prSet/>
      <dgm:spPr/>
      <dgm:t>
        <a:bodyPr/>
        <a:lstStyle/>
        <a:p>
          <a:endParaRPr lang="ru-RU"/>
        </a:p>
      </dgm:t>
    </dgm:pt>
    <dgm:pt modelId="{80AB9E04-A3A9-42C6-BFBB-B4CC2AEB6000}" type="pres">
      <dgm:prSet presAssocID="{5D57D3C8-6E09-49BF-8A4F-6C3253CA416C}" presName="Name0" presStyleCnt="0">
        <dgm:presLayoutVars>
          <dgm:dir/>
          <dgm:animLvl val="lvl"/>
          <dgm:resizeHandles val="exact"/>
        </dgm:presLayoutVars>
      </dgm:prSet>
      <dgm:spPr/>
      <dgm:t>
        <a:bodyPr/>
        <a:lstStyle/>
        <a:p>
          <a:endParaRPr lang="ru-RU"/>
        </a:p>
      </dgm:t>
    </dgm:pt>
    <dgm:pt modelId="{E95FA08F-C80A-49FE-8A4E-4C601B153CC8}" type="pres">
      <dgm:prSet presAssocID="{57B90D64-E537-4ABB-B831-656C5EC92E00}" presName="boxAndChildren" presStyleCnt="0"/>
      <dgm:spPr/>
    </dgm:pt>
    <dgm:pt modelId="{61AF3C1A-884A-4E91-919F-A2F016211A2B}" type="pres">
      <dgm:prSet presAssocID="{57B90D64-E537-4ABB-B831-656C5EC92E00}" presName="parentTextBox" presStyleLbl="node1" presStyleIdx="0" presStyleCnt="2"/>
      <dgm:spPr/>
      <dgm:t>
        <a:bodyPr/>
        <a:lstStyle/>
        <a:p>
          <a:endParaRPr lang="ru-RU"/>
        </a:p>
      </dgm:t>
    </dgm:pt>
    <dgm:pt modelId="{76BF54A7-EF0B-4889-A334-2FF03A533820}" type="pres">
      <dgm:prSet presAssocID="{47DDDDA0-B41C-406A-B08B-B51254C19BB4}" presName="sp" presStyleCnt="0"/>
      <dgm:spPr/>
    </dgm:pt>
    <dgm:pt modelId="{1394F660-F3B5-42F0-9F6B-FDDEC5D4C91E}" type="pres">
      <dgm:prSet presAssocID="{80436996-2147-4AB9-AF92-DA7E1A552CFC}" presName="arrowAndChildren" presStyleCnt="0"/>
      <dgm:spPr/>
    </dgm:pt>
    <dgm:pt modelId="{C3C2A866-3E45-4FAC-895F-E77107A33C34}" type="pres">
      <dgm:prSet presAssocID="{80436996-2147-4AB9-AF92-DA7E1A552CFC}" presName="parentTextArrow" presStyleLbl="node1" presStyleIdx="1" presStyleCnt="2" custScaleY="43269"/>
      <dgm:spPr/>
      <dgm:t>
        <a:bodyPr/>
        <a:lstStyle/>
        <a:p>
          <a:endParaRPr lang="ru-RU"/>
        </a:p>
      </dgm:t>
    </dgm:pt>
  </dgm:ptLst>
  <dgm:cxnLst>
    <dgm:cxn modelId="{E6950DB8-1EC5-46F9-9290-727E17BF67CD}" srcId="{5D57D3C8-6E09-49BF-8A4F-6C3253CA416C}" destId="{80436996-2147-4AB9-AF92-DA7E1A552CFC}" srcOrd="0" destOrd="0" parTransId="{D53E4B83-D8A7-45CF-89CE-2C452ED7D12A}" sibTransId="{47DDDDA0-B41C-406A-B08B-B51254C19BB4}"/>
    <dgm:cxn modelId="{97646385-604E-4C2D-8AA4-8E98A59661A7}" type="presOf" srcId="{80436996-2147-4AB9-AF92-DA7E1A552CFC}" destId="{C3C2A866-3E45-4FAC-895F-E77107A33C34}" srcOrd="0" destOrd="0" presId="urn:microsoft.com/office/officeart/2005/8/layout/process4"/>
    <dgm:cxn modelId="{7F401B3A-7AF5-4BED-980C-6BCD442DB9BE}" type="presOf" srcId="{5D57D3C8-6E09-49BF-8A4F-6C3253CA416C}" destId="{80AB9E04-A3A9-42C6-BFBB-B4CC2AEB6000}" srcOrd="0" destOrd="0" presId="urn:microsoft.com/office/officeart/2005/8/layout/process4"/>
    <dgm:cxn modelId="{F85DB3D7-80E2-4654-8113-94D5D27957C9}" type="presOf" srcId="{57B90D64-E537-4ABB-B831-656C5EC92E00}" destId="{61AF3C1A-884A-4E91-919F-A2F016211A2B}" srcOrd="0" destOrd="0" presId="urn:microsoft.com/office/officeart/2005/8/layout/process4"/>
    <dgm:cxn modelId="{2E1B18C7-A921-4BA3-A68F-0D6642C7105E}" srcId="{5D57D3C8-6E09-49BF-8A4F-6C3253CA416C}" destId="{57B90D64-E537-4ABB-B831-656C5EC92E00}" srcOrd="1" destOrd="0" parTransId="{B75D48C1-AA35-4160-A05E-DB64F4D9C934}" sibTransId="{145B08DF-7AB6-46E2-B8C8-A148ADA12F07}"/>
    <dgm:cxn modelId="{C3EA4513-5569-43E0-8583-7750143B6828}" type="presParOf" srcId="{80AB9E04-A3A9-42C6-BFBB-B4CC2AEB6000}" destId="{E95FA08F-C80A-49FE-8A4E-4C601B153CC8}" srcOrd="0" destOrd="0" presId="urn:microsoft.com/office/officeart/2005/8/layout/process4"/>
    <dgm:cxn modelId="{E698AD24-26E9-4AB2-A90D-4F07A9AAD384}" type="presParOf" srcId="{E95FA08F-C80A-49FE-8A4E-4C601B153CC8}" destId="{61AF3C1A-884A-4E91-919F-A2F016211A2B}" srcOrd="0" destOrd="0" presId="urn:microsoft.com/office/officeart/2005/8/layout/process4"/>
    <dgm:cxn modelId="{6E7A9950-4AD0-4E61-8B7E-FE2D593CD04C}" type="presParOf" srcId="{80AB9E04-A3A9-42C6-BFBB-B4CC2AEB6000}" destId="{76BF54A7-EF0B-4889-A334-2FF03A533820}" srcOrd="1" destOrd="0" presId="urn:microsoft.com/office/officeart/2005/8/layout/process4"/>
    <dgm:cxn modelId="{CD5241F8-6334-423C-B803-D0C9B44661CF}" type="presParOf" srcId="{80AB9E04-A3A9-42C6-BFBB-B4CC2AEB6000}" destId="{1394F660-F3B5-42F0-9F6B-FDDEC5D4C91E}" srcOrd="2" destOrd="0" presId="urn:microsoft.com/office/officeart/2005/8/layout/process4"/>
    <dgm:cxn modelId="{C000B9C2-0D11-4F04-BE33-B6644E291E8B}" type="presParOf" srcId="{1394F660-F3B5-42F0-9F6B-FDDEC5D4C91E}" destId="{C3C2A866-3E45-4FAC-895F-E77107A33C34}" srcOrd="0" destOrd="0" presId="urn:microsoft.com/office/officeart/2005/8/layout/process4"/>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2E6024A-45B5-4FC9-8F34-4D83A26965D8}" type="doc">
      <dgm:prSet loTypeId="urn:microsoft.com/office/officeart/2005/8/layout/vList2" loCatId="list" qsTypeId="urn:microsoft.com/office/officeart/2005/8/quickstyle/3d4" qsCatId="3D" csTypeId="urn:microsoft.com/office/officeart/2005/8/colors/accent1_2" csCatId="accent1" phldr="1"/>
      <dgm:spPr/>
      <dgm:t>
        <a:bodyPr/>
        <a:lstStyle/>
        <a:p>
          <a:endParaRPr lang="ru-RU"/>
        </a:p>
      </dgm:t>
    </dgm:pt>
    <dgm:pt modelId="{AFDC9479-474F-436E-A6F3-97BCC8320074}">
      <dgm:prSet/>
      <dgm:spPr>
        <a:solidFill>
          <a:schemeClr val="accent4">
            <a:lumMod val="20000"/>
            <a:lumOff val="80000"/>
          </a:schemeClr>
        </a:solidFill>
        <a:ln>
          <a:solidFill>
            <a:schemeClr val="tx1"/>
          </a:solidFill>
        </a:ln>
      </dgm:spPr>
      <dgm:t>
        <a:bodyPr/>
        <a:lstStyle/>
        <a:p>
          <a:pPr rtl="0"/>
          <a:r>
            <a:rPr lang="ru-RU" dirty="0" smtClean="0">
              <a:solidFill>
                <a:schemeClr val="accent2"/>
              </a:solidFill>
            </a:rPr>
            <a:t>- </a:t>
          </a:r>
          <a:r>
            <a:rPr lang="ru-RU" dirty="0" smtClean="0">
              <a:solidFill>
                <a:schemeClr val="accent6">
                  <a:lumMod val="50000"/>
                </a:schemeClr>
              </a:solidFill>
            </a:rPr>
            <a:t>работодателями трудового законодательства и иных нормативных правовых актов, содержащих нормы трудового права, посредством проверок, обследований, выдачи </a:t>
          </a:r>
          <a:r>
            <a:rPr lang="ru-RU" b="1" u="sng" dirty="0" smtClean="0">
              <a:solidFill>
                <a:srgbClr val="FF0000"/>
              </a:solidFill>
              <a:effectLst/>
            </a:rPr>
            <a:t>обязательных для исполнения предписаний</a:t>
          </a:r>
          <a:r>
            <a:rPr lang="ru-RU" u="sng" dirty="0" smtClean="0">
              <a:solidFill>
                <a:srgbClr val="FF0000"/>
              </a:solidFill>
              <a:effectLst>
                <a:outerShdw blurRad="38100" dist="38100" dir="2700000" algn="tl">
                  <a:srgbClr val="000000">
                    <a:alpha val="43137"/>
                  </a:srgbClr>
                </a:outerShdw>
              </a:effectLst>
            </a:rPr>
            <a:t> </a:t>
          </a:r>
          <a:r>
            <a:rPr lang="ru-RU" dirty="0" smtClean="0">
              <a:solidFill>
                <a:schemeClr val="accent6">
                  <a:lumMod val="50000"/>
                </a:schemeClr>
              </a:solidFill>
            </a:rPr>
            <a:t>об устранении нарушений, составления протоколов об административных правонарушениях в пределах полномочий, подготовки других материалов (документов) о привлечении виновных к ответственности в соответствии с федеральными законами и иными нормативными правовыми актами Российской Федерации; </a:t>
          </a:r>
          <a:endParaRPr lang="ru-RU" dirty="0">
            <a:solidFill>
              <a:schemeClr val="accent6">
                <a:lumMod val="50000"/>
              </a:schemeClr>
            </a:solidFill>
          </a:endParaRPr>
        </a:p>
      </dgm:t>
    </dgm:pt>
    <dgm:pt modelId="{D3ACE1B8-965A-4DC2-8BCE-181E5F598A11}" type="parTrans" cxnId="{CCFF7533-BC9B-4555-8589-C9CD0CC406D1}">
      <dgm:prSet/>
      <dgm:spPr/>
      <dgm:t>
        <a:bodyPr/>
        <a:lstStyle/>
        <a:p>
          <a:endParaRPr lang="ru-RU"/>
        </a:p>
      </dgm:t>
    </dgm:pt>
    <dgm:pt modelId="{D9AB53B9-1F6E-416E-B278-900CA9415285}" type="sibTrans" cxnId="{CCFF7533-BC9B-4555-8589-C9CD0CC406D1}">
      <dgm:prSet/>
      <dgm:spPr/>
      <dgm:t>
        <a:bodyPr/>
        <a:lstStyle/>
        <a:p>
          <a:endParaRPr lang="ru-RU"/>
        </a:p>
      </dgm:t>
    </dgm:pt>
    <dgm:pt modelId="{24923D9B-5D0C-43F7-A64C-F533C27DE6E1}">
      <dgm:prSet/>
      <dgm:spPr>
        <a:solidFill>
          <a:schemeClr val="accent4">
            <a:lumMod val="20000"/>
            <a:lumOff val="80000"/>
          </a:schemeClr>
        </a:solidFill>
        <a:ln>
          <a:solidFill>
            <a:schemeClr val="tx1"/>
          </a:solidFill>
        </a:ln>
      </dgm:spPr>
      <dgm:t>
        <a:bodyPr/>
        <a:lstStyle/>
        <a:p>
          <a:pPr rtl="0"/>
          <a:r>
            <a:rPr lang="ru-RU" dirty="0" smtClean="0">
              <a:solidFill>
                <a:schemeClr val="accent2"/>
              </a:solidFill>
            </a:rPr>
            <a:t>- </a:t>
          </a:r>
          <a:r>
            <a:rPr lang="ru-RU" dirty="0" smtClean="0">
              <a:solidFill>
                <a:schemeClr val="accent6">
                  <a:lumMod val="50000"/>
                </a:schemeClr>
              </a:solidFill>
            </a:rPr>
            <a:t>установленного порядка расследования и учета несчастных случаев на производстве; </a:t>
          </a:r>
          <a:endParaRPr lang="ru-RU" dirty="0">
            <a:solidFill>
              <a:schemeClr val="accent6">
                <a:lumMod val="50000"/>
              </a:schemeClr>
            </a:solidFill>
          </a:endParaRPr>
        </a:p>
      </dgm:t>
    </dgm:pt>
    <dgm:pt modelId="{75716D95-2589-4208-8E71-C73BA0536E45}" type="parTrans" cxnId="{93774F21-60EB-4008-9A35-9D8071ACF4D3}">
      <dgm:prSet/>
      <dgm:spPr/>
      <dgm:t>
        <a:bodyPr/>
        <a:lstStyle/>
        <a:p>
          <a:endParaRPr lang="ru-RU"/>
        </a:p>
      </dgm:t>
    </dgm:pt>
    <dgm:pt modelId="{7BA56DED-F87B-44EA-A0FB-703E26451F0F}" type="sibTrans" cxnId="{93774F21-60EB-4008-9A35-9D8071ACF4D3}">
      <dgm:prSet/>
      <dgm:spPr/>
      <dgm:t>
        <a:bodyPr/>
        <a:lstStyle/>
        <a:p>
          <a:endParaRPr lang="ru-RU"/>
        </a:p>
      </dgm:t>
    </dgm:pt>
    <dgm:pt modelId="{C311BC6D-A280-43B8-9998-DD285B7FBACB}">
      <dgm:prSet/>
      <dgm:spPr>
        <a:solidFill>
          <a:schemeClr val="accent4">
            <a:lumMod val="20000"/>
            <a:lumOff val="80000"/>
          </a:schemeClr>
        </a:solidFill>
        <a:ln>
          <a:solidFill>
            <a:schemeClr val="tx1"/>
          </a:solidFill>
        </a:ln>
      </dgm:spPr>
      <dgm:t>
        <a:bodyPr/>
        <a:lstStyle/>
        <a:p>
          <a:pPr rtl="0"/>
          <a:r>
            <a:rPr lang="ru-RU" dirty="0" smtClean="0">
              <a:solidFill>
                <a:schemeClr val="accent6">
                  <a:lumMod val="50000"/>
                </a:schemeClr>
              </a:solidFill>
            </a:rPr>
            <a:t>- осуществляет надзор и контроль за реализацией прав работников на получение обеспечения по обязательному социальному страхованию от несчастных случаев на производстве и профессиональных заболеваний, а также за назначением, исчислением и выплатой пособий по временной нетрудоспособности за счет средств работодателей.</a:t>
          </a:r>
          <a:endParaRPr lang="ru-RU" dirty="0">
            <a:solidFill>
              <a:schemeClr val="accent6">
                <a:lumMod val="50000"/>
              </a:schemeClr>
            </a:solidFill>
          </a:endParaRPr>
        </a:p>
      </dgm:t>
    </dgm:pt>
    <dgm:pt modelId="{4AA0755A-D2DE-401B-91C0-46560D62018E}" type="parTrans" cxnId="{0E922F5B-5270-4031-8F58-824614FFD582}">
      <dgm:prSet/>
      <dgm:spPr/>
      <dgm:t>
        <a:bodyPr/>
        <a:lstStyle/>
        <a:p>
          <a:endParaRPr lang="ru-RU"/>
        </a:p>
      </dgm:t>
    </dgm:pt>
    <dgm:pt modelId="{FD385C70-331E-4166-A47A-467476500708}" type="sibTrans" cxnId="{0E922F5B-5270-4031-8F58-824614FFD582}">
      <dgm:prSet/>
      <dgm:spPr/>
      <dgm:t>
        <a:bodyPr/>
        <a:lstStyle/>
        <a:p>
          <a:endParaRPr lang="ru-RU"/>
        </a:p>
      </dgm:t>
    </dgm:pt>
    <dgm:pt modelId="{6B4FF11F-968F-404A-A764-33BD2E1EB22C}" type="pres">
      <dgm:prSet presAssocID="{92E6024A-45B5-4FC9-8F34-4D83A26965D8}" presName="linear" presStyleCnt="0">
        <dgm:presLayoutVars>
          <dgm:animLvl val="lvl"/>
          <dgm:resizeHandles val="exact"/>
        </dgm:presLayoutVars>
      </dgm:prSet>
      <dgm:spPr/>
      <dgm:t>
        <a:bodyPr/>
        <a:lstStyle/>
        <a:p>
          <a:endParaRPr lang="ru-RU"/>
        </a:p>
      </dgm:t>
    </dgm:pt>
    <dgm:pt modelId="{A0BA3B88-DFF3-4EB0-B75A-45769DD040A6}" type="pres">
      <dgm:prSet presAssocID="{AFDC9479-474F-436E-A6F3-97BCC8320074}" presName="parentText" presStyleLbl="node1" presStyleIdx="0" presStyleCnt="3">
        <dgm:presLayoutVars>
          <dgm:chMax val="0"/>
          <dgm:bulletEnabled val="1"/>
        </dgm:presLayoutVars>
      </dgm:prSet>
      <dgm:spPr/>
      <dgm:t>
        <a:bodyPr/>
        <a:lstStyle/>
        <a:p>
          <a:endParaRPr lang="ru-RU"/>
        </a:p>
      </dgm:t>
    </dgm:pt>
    <dgm:pt modelId="{E03288A9-6647-40BC-A087-EDCC19817C27}" type="pres">
      <dgm:prSet presAssocID="{D9AB53B9-1F6E-416E-B278-900CA9415285}" presName="spacer" presStyleCnt="0"/>
      <dgm:spPr/>
    </dgm:pt>
    <dgm:pt modelId="{0B7EA508-DC94-47FD-9405-A75EDE41AE9E}" type="pres">
      <dgm:prSet presAssocID="{24923D9B-5D0C-43F7-A64C-F533C27DE6E1}" presName="parentText" presStyleLbl="node1" presStyleIdx="1" presStyleCnt="3" custScaleY="58860">
        <dgm:presLayoutVars>
          <dgm:chMax val="0"/>
          <dgm:bulletEnabled val="1"/>
        </dgm:presLayoutVars>
      </dgm:prSet>
      <dgm:spPr/>
      <dgm:t>
        <a:bodyPr/>
        <a:lstStyle/>
        <a:p>
          <a:endParaRPr lang="ru-RU"/>
        </a:p>
      </dgm:t>
    </dgm:pt>
    <dgm:pt modelId="{3538C053-E8B6-4FB8-B864-5F94A8385E64}" type="pres">
      <dgm:prSet presAssocID="{7BA56DED-F87B-44EA-A0FB-703E26451F0F}" presName="spacer" presStyleCnt="0"/>
      <dgm:spPr/>
    </dgm:pt>
    <dgm:pt modelId="{E7B9DFF0-5913-42D8-9F21-8F0B33E77918}" type="pres">
      <dgm:prSet presAssocID="{C311BC6D-A280-43B8-9998-DD285B7FBACB}" presName="parentText" presStyleLbl="node1" presStyleIdx="2" presStyleCnt="3">
        <dgm:presLayoutVars>
          <dgm:chMax val="0"/>
          <dgm:bulletEnabled val="1"/>
        </dgm:presLayoutVars>
      </dgm:prSet>
      <dgm:spPr/>
      <dgm:t>
        <a:bodyPr/>
        <a:lstStyle/>
        <a:p>
          <a:endParaRPr lang="ru-RU"/>
        </a:p>
      </dgm:t>
    </dgm:pt>
  </dgm:ptLst>
  <dgm:cxnLst>
    <dgm:cxn modelId="{565AB451-2B92-4C71-851E-B031614BB654}" type="presOf" srcId="{24923D9B-5D0C-43F7-A64C-F533C27DE6E1}" destId="{0B7EA508-DC94-47FD-9405-A75EDE41AE9E}" srcOrd="0" destOrd="0" presId="urn:microsoft.com/office/officeart/2005/8/layout/vList2"/>
    <dgm:cxn modelId="{7B49142C-81B4-4D34-A734-EA93173B3FC6}" type="presOf" srcId="{C311BC6D-A280-43B8-9998-DD285B7FBACB}" destId="{E7B9DFF0-5913-42D8-9F21-8F0B33E77918}" srcOrd="0" destOrd="0" presId="urn:microsoft.com/office/officeart/2005/8/layout/vList2"/>
    <dgm:cxn modelId="{0E922F5B-5270-4031-8F58-824614FFD582}" srcId="{92E6024A-45B5-4FC9-8F34-4D83A26965D8}" destId="{C311BC6D-A280-43B8-9998-DD285B7FBACB}" srcOrd="2" destOrd="0" parTransId="{4AA0755A-D2DE-401B-91C0-46560D62018E}" sibTransId="{FD385C70-331E-4166-A47A-467476500708}"/>
    <dgm:cxn modelId="{CCFF7533-BC9B-4555-8589-C9CD0CC406D1}" srcId="{92E6024A-45B5-4FC9-8F34-4D83A26965D8}" destId="{AFDC9479-474F-436E-A6F3-97BCC8320074}" srcOrd="0" destOrd="0" parTransId="{D3ACE1B8-965A-4DC2-8BCE-181E5F598A11}" sibTransId="{D9AB53B9-1F6E-416E-B278-900CA9415285}"/>
    <dgm:cxn modelId="{EBBEBCD1-E0D4-41B7-9E52-8561B0AC0E35}" type="presOf" srcId="{AFDC9479-474F-436E-A6F3-97BCC8320074}" destId="{A0BA3B88-DFF3-4EB0-B75A-45769DD040A6}" srcOrd="0" destOrd="0" presId="urn:microsoft.com/office/officeart/2005/8/layout/vList2"/>
    <dgm:cxn modelId="{93774F21-60EB-4008-9A35-9D8071ACF4D3}" srcId="{92E6024A-45B5-4FC9-8F34-4D83A26965D8}" destId="{24923D9B-5D0C-43F7-A64C-F533C27DE6E1}" srcOrd="1" destOrd="0" parTransId="{75716D95-2589-4208-8E71-C73BA0536E45}" sibTransId="{7BA56DED-F87B-44EA-A0FB-703E26451F0F}"/>
    <dgm:cxn modelId="{F15719DF-C446-4803-9B66-FF81672DD367}" type="presOf" srcId="{92E6024A-45B5-4FC9-8F34-4D83A26965D8}" destId="{6B4FF11F-968F-404A-A764-33BD2E1EB22C}" srcOrd="0" destOrd="0" presId="urn:microsoft.com/office/officeart/2005/8/layout/vList2"/>
    <dgm:cxn modelId="{F2FC34DF-A136-4E66-916F-F96EB986A3AC}" type="presParOf" srcId="{6B4FF11F-968F-404A-A764-33BD2E1EB22C}" destId="{A0BA3B88-DFF3-4EB0-B75A-45769DD040A6}" srcOrd="0" destOrd="0" presId="urn:microsoft.com/office/officeart/2005/8/layout/vList2"/>
    <dgm:cxn modelId="{96980C0F-C462-4EF9-A00E-67E9DC71CC81}" type="presParOf" srcId="{6B4FF11F-968F-404A-A764-33BD2E1EB22C}" destId="{E03288A9-6647-40BC-A087-EDCC19817C27}" srcOrd="1" destOrd="0" presId="urn:microsoft.com/office/officeart/2005/8/layout/vList2"/>
    <dgm:cxn modelId="{4A97D7CE-8E18-4ADF-B41C-A2C98B66DC6B}" type="presParOf" srcId="{6B4FF11F-968F-404A-A764-33BD2E1EB22C}" destId="{0B7EA508-DC94-47FD-9405-A75EDE41AE9E}" srcOrd="2" destOrd="0" presId="urn:microsoft.com/office/officeart/2005/8/layout/vList2"/>
    <dgm:cxn modelId="{E760A910-450C-4A4C-A551-769D73D85582}" type="presParOf" srcId="{6B4FF11F-968F-404A-A764-33BD2E1EB22C}" destId="{3538C053-E8B6-4FB8-B864-5F94A8385E64}" srcOrd="3" destOrd="0" presId="urn:microsoft.com/office/officeart/2005/8/layout/vList2"/>
    <dgm:cxn modelId="{D2C94CA3-6A8E-44C9-B5DA-C2584BC19D7C}" type="presParOf" srcId="{6B4FF11F-968F-404A-A764-33BD2E1EB22C}" destId="{E7B9DFF0-5913-42D8-9F21-8F0B33E77918}" srcOrd="4" destOrd="0" presId="urn:microsoft.com/office/officeart/2005/8/layout/vList2"/>
  </dgm:cxnLst>
  <dgm:bg/>
  <dgm:whole/>
  <dgm:extLst>
    <a:ext uri="http://schemas.microsoft.com/office/drawing/2008/diagram">
      <dsp:dataModelExt xmlns=""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674906A-B0A5-416F-BA50-8CC7AE653B95}"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ru-RU"/>
        </a:p>
      </dgm:t>
    </dgm:pt>
    <dgm:pt modelId="{1DBE5535-FDF4-4F6C-B3DA-4342DE70AB99}">
      <dgm:prSet custT="1"/>
      <dgm:spPr>
        <a:solidFill>
          <a:schemeClr val="accent4">
            <a:lumMod val="20000"/>
            <a:lumOff val="80000"/>
          </a:schemeClr>
        </a:solidFill>
        <a:ln>
          <a:solidFill>
            <a:schemeClr val="tx1"/>
          </a:solidFill>
        </a:ln>
      </dgm:spPr>
      <dgm:t>
        <a:bodyPr/>
        <a:lstStyle/>
        <a:p>
          <a:pPr algn="just" rtl="0"/>
          <a:r>
            <a:rPr lang="ru-RU" sz="1400" dirty="0" smtClean="0">
              <a:solidFill>
                <a:schemeClr val="accent6">
                  <a:lumMod val="50000"/>
                </a:schemeClr>
              </a:solidFill>
            </a:rPr>
            <a:t>1</a:t>
          </a:r>
          <a:r>
            <a:rPr lang="ru-RU" sz="1600" dirty="0" smtClean="0">
              <a:solidFill>
                <a:schemeClr val="accent6">
                  <a:lumMod val="50000"/>
                </a:schemeClr>
              </a:solidFill>
            </a:rPr>
            <a:t>. Нарушение законодательства о труде и об охране труда влечет наложение административного штрафа на должностных лиц в размере </a:t>
          </a:r>
          <a:r>
            <a:rPr lang="ru-RU" sz="1600" u="sng" dirty="0" smtClean="0">
              <a:solidFill>
                <a:schemeClr val="accent6">
                  <a:lumMod val="50000"/>
                </a:schemeClr>
              </a:solidFill>
            </a:rPr>
            <a:t>от одной тысячи до пяти тысяч рублей; </a:t>
          </a:r>
          <a:r>
            <a:rPr lang="ru-RU" sz="1600" dirty="0" smtClean="0">
              <a:solidFill>
                <a:schemeClr val="accent6">
                  <a:lumMod val="50000"/>
                </a:schemeClr>
              </a:solidFill>
            </a:rPr>
            <a:t>на лиц, осуществляющих предпринимательскую деятельность без образования юридического лица</a:t>
          </a:r>
          <a:r>
            <a:rPr lang="ru-RU" sz="1600" b="1" dirty="0" smtClean="0">
              <a:solidFill>
                <a:schemeClr val="accent6">
                  <a:lumMod val="50000"/>
                </a:schemeClr>
              </a:solidFill>
            </a:rPr>
            <a:t>, - </a:t>
          </a:r>
          <a:r>
            <a:rPr lang="ru-RU" sz="1600" u="sng" dirty="0" smtClean="0">
              <a:solidFill>
                <a:schemeClr val="accent6">
                  <a:lumMod val="50000"/>
                </a:schemeClr>
              </a:solidFill>
            </a:rPr>
            <a:t>от одной тысячи до пяти тысяч рублей </a:t>
          </a:r>
          <a:r>
            <a:rPr lang="ru-RU" sz="1600" dirty="0" smtClean="0">
              <a:solidFill>
                <a:schemeClr val="accent6">
                  <a:lumMod val="50000"/>
                </a:schemeClr>
              </a:solidFill>
            </a:rPr>
            <a:t>или административное </a:t>
          </a:r>
          <a:r>
            <a:rPr lang="ru-RU" sz="1600" u="sng" dirty="0" smtClean="0">
              <a:solidFill>
                <a:schemeClr val="accent6">
                  <a:lumMod val="50000"/>
                </a:schemeClr>
              </a:solidFill>
            </a:rPr>
            <a:t>приостановление деятельности на срок до девяноста суток</a:t>
          </a:r>
          <a:r>
            <a:rPr lang="ru-RU" sz="1600" dirty="0" smtClean="0">
              <a:solidFill>
                <a:schemeClr val="accent6">
                  <a:lumMod val="50000"/>
                </a:schemeClr>
              </a:solidFill>
            </a:rPr>
            <a:t>; на юридических лиц - </a:t>
          </a:r>
          <a:r>
            <a:rPr lang="ru-RU" sz="1600" u="sng" dirty="0" smtClean="0">
              <a:solidFill>
                <a:schemeClr val="accent6">
                  <a:lumMod val="50000"/>
                </a:schemeClr>
              </a:solidFill>
            </a:rPr>
            <a:t>от тридцати тысяч до пятидесяти тысяч рублей или административное приостановление деятельности на срок до девяноста суток</a:t>
          </a:r>
          <a:r>
            <a:rPr lang="ru-RU" sz="1600" dirty="0" smtClean="0">
              <a:solidFill>
                <a:schemeClr val="accent6">
                  <a:lumMod val="50000"/>
                </a:schemeClr>
              </a:solidFill>
            </a:rPr>
            <a:t>.</a:t>
          </a:r>
          <a:endParaRPr lang="ru-RU" sz="1600" dirty="0">
            <a:solidFill>
              <a:schemeClr val="accent6">
                <a:lumMod val="50000"/>
              </a:schemeClr>
            </a:solidFill>
          </a:endParaRPr>
        </a:p>
      </dgm:t>
    </dgm:pt>
    <dgm:pt modelId="{D1693F58-1265-4F15-97D3-A712DFB1DAA0}" type="parTrans" cxnId="{07016BEB-FDB0-4C01-8537-F6221162B658}">
      <dgm:prSet/>
      <dgm:spPr/>
      <dgm:t>
        <a:bodyPr/>
        <a:lstStyle/>
        <a:p>
          <a:endParaRPr lang="ru-RU"/>
        </a:p>
      </dgm:t>
    </dgm:pt>
    <dgm:pt modelId="{7BC6B605-25D9-4606-BB4A-6C0BE82FAE93}" type="sibTrans" cxnId="{07016BEB-FDB0-4C01-8537-F6221162B658}">
      <dgm:prSet/>
      <dgm:spPr/>
      <dgm:t>
        <a:bodyPr/>
        <a:lstStyle/>
        <a:p>
          <a:endParaRPr lang="ru-RU"/>
        </a:p>
      </dgm:t>
    </dgm:pt>
    <dgm:pt modelId="{F292110C-EF19-4A24-BAA5-9605276ECD26}">
      <dgm:prSet custT="1"/>
      <dgm:spPr>
        <a:solidFill>
          <a:schemeClr val="accent4">
            <a:lumMod val="20000"/>
            <a:lumOff val="80000"/>
          </a:schemeClr>
        </a:solidFill>
        <a:ln>
          <a:solidFill>
            <a:schemeClr val="tx1"/>
          </a:solidFill>
        </a:ln>
      </dgm:spPr>
      <dgm:t>
        <a:bodyPr/>
        <a:lstStyle/>
        <a:p>
          <a:pPr algn="just" rtl="0"/>
          <a:r>
            <a:rPr lang="ru-RU" sz="1600" dirty="0" smtClean="0">
              <a:solidFill>
                <a:schemeClr val="accent6">
                  <a:lumMod val="50000"/>
                </a:schemeClr>
              </a:solidFill>
            </a:rPr>
            <a:t>2. Нарушение законодательства о труде и об охране труда должностным лицом, ранее подвергнутым административному наказанию за аналогичное административное правонарушение, влечет дисквалификацию на срок </a:t>
          </a:r>
          <a:r>
            <a:rPr lang="ru-RU" sz="1600" u="sng" dirty="0" smtClean="0">
              <a:solidFill>
                <a:schemeClr val="accent6">
                  <a:lumMod val="50000"/>
                </a:schemeClr>
              </a:solidFill>
            </a:rPr>
            <a:t>от одного года до трех лет</a:t>
          </a:r>
          <a:endParaRPr lang="ru-RU" sz="1600" u="sng" dirty="0">
            <a:solidFill>
              <a:schemeClr val="accent6">
                <a:lumMod val="50000"/>
              </a:schemeClr>
            </a:solidFill>
          </a:endParaRPr>
        </a:p>
      </dgm:t>
    </dgm:pt>
    <dgm:pt modelId="{8DED82E2-DFBA-4B16-B4C3-875A295C3670}" type="parTrans" cxnId="{D38F09ED-0F3C-4216-B6F1-3AB62DA48EB6}">
      <dgm:prSet/>
      <dgm:spPr/>
      <dgm:t>
        <a:bodyPr/>
        <a:lstStyle/>
        <a:p>
          <a:endParaRPr lang="ru-RU"/>
        </a:p>
      </dgm:t>
    </dgm:pt>
    <dgm:pt modelId="{B6DE7B63-FF2B-4623-B45A-1B81C2E0D046}" type="sibTrans" cxnId="{D38F09ED-0F3C-4216-B6F1-3AB62DA48EB6}">
      <dgm:prSet/>
      <dgm:spPr/>
      <dgm:t>
        <a:bodyPr/>
        <a:lstStyle/>
        <a:p>
          <a:endParaRPr lang="ru-RU"/>
        </a:p>
      </dgm:t>
    </dgm:pt>
    <dgm:pt modelId="{F61566C0-D4F3-4101-8EBB-FC7F36CE714C}" type="pres">
      <dgm:prSet presAssocID="{7674906A-B0A5-416F-BA50-8CC7AE653B95}" presName="Name0" presStyleCnt="0">
        <dgm:presLayoutVars>
          <dgm:dir/>
          <dgm:animLvl val="lvl"/>
          <dgm:resizeHandles val="exact"/>
        </dgm:presLayoutVars>
      </dgm:prSet>
      <dgm:spPr/>
      <dgm:t>
        <a:bodyPr/>
        <a:lstStyle/>
        <a:p>
          <a:endParaRPr lang="ru-RU"/>
        </a:p>
      </dgm:t>
    </dgm:pt>
    <dgm:pt modelId="{2E01DE7C-C047-4C56-9272-68E07BA73303}" type="pres">
      <dgm:prSet presAssocID="{F292110C-EF19-4A24-BAA5-9605276ECD26}" presName="boxAndChildren" presStyleCnt="0"/>
      <dgm:spPr/>
    </dgm:pt>
    <dgm:pt modelId="{5769DAF1-3330-4D03-AFC3-55689879DCF8}" type="pres">
      <dgm:prSet presAssocID="{F292110C-EF19-4A24-BAA5-9605276ECD26}" presName="parentTextBox" presStyleLbl="node1" presStyleIdx="0" presStyleCnt="2"/>
      <dgm:spPr/>
      <dgm:t>
        <a:bodyPr/>
        <a:lstStyle/>
        <a:p>
          <a:endParaRPr lang="ru-RU"/>
        </a:p>
      </dgm:t>
    </dgm:pt>
    <dgm:pt modelId="{80DA49B9-32C7-4A66-9E45-EA71CF654DE0}" type="pres">
      <dgm:prSet presAssocID="{7BC6B605-25D9-4606-BB4A-6C0BE82FAE93}" presName="sp" presStyleCnt="0"/>
      <dgm:spPr/>
    </dgm:pt>
    <dgm:pt modelId="{E0AD4567-76AA-43A2-8749-1AE74A4B1D07}" type="pres">
      <dgm:prSet presAssocID="{1DBE5535-FDF4-4F6C-B3DA-4342DE70AB99}" presName="arrowAndChildren" presStyleCnt="0"/>
      <dgm:spPr/>
    </dgm:pt>
    <dgm:pt modelId="{7204EF7C-77AE-4EC7-8C4B-2E78DEC087EE}" type="pres">
      <dgm:prSet presAssocID="{1DBE5535-FDF4-4F6C-B3DA-4342DE70AB99}" presName="parentTextArrow" presStyleLbl="node1" presStyleIdx="1" presStyleCnt="2" custScaleY="112748" custLinFactNeighborY="-23"/>
      <dgm:spPr/>
      <dgm:t>
        <a:bodyPr/>
        <a:lstStyle/>
        <a:p>
          <a:endParaRPr lang="ru-RU"/>
        </a:p>
      </dgm:t>
    </dgm:pt>
  </dgm:ptLst>
  <dgm:cxnLst>
    <dgm:cxn modelId="{D38F09ED-0F3C-4216-B6F1-3AB62DA48EB6}" srcId="{7674906A-B0A5-416F-BA50-8CC7AE653B95}" destId="{F292110C-EF19-4A24-BAA5-9605276ECD26}" srcOrd="1" destOrd="0" parTransId="{8DED82E2-DFBA-4B16-B4C3-875A295C3670}" sibTransId="{B6DE7B63-FF2B-4623-B45A-1B81C2E0D046}"/>
    <dgm:cxn modelId="{68123C97-C507-48B9-A246-F8446A3F54DB}" type="presOf" srcId="{F292110C-EF19-4A24-BAA5-9605276ECD26}" destId="{5769DAF1-3330-4D03-AFC3-55689879DCF8}" srcOrd="0" destOrd="0" presId="urn:microsoft.com/office/officeart/2005/8/layout/process4"/>
    <dgm:cxn modelId="{07016BEB-FDB0-4C01-8537-F6221162B658}" srcId="{7674906A-B0A5-416F-BA50-8CC7AE653B95}" destId="{1DBE5535-FDF4-4F6C-B3DA-4342DE70AB99}" srcOrd="0" destOrd="0" parTransId="{D1693F58-1265-4F15-97D3-A712DFB1DAA0}" sibTransId="{7BC6B605-25D9-4606-BB4A-6C0BE82FAE93}"/>
    <dgm:cxn modelId="{9FFF9332-99C5-4AB8-A94E-4F0909063CF2}" type="presOf" srcId="{1DBE5535-FDF4-4F6C-B3DA-4342DE70AB99}" destId="{7204EF7C-77AE-4EC7-8C4B-2E78DEC087EE}" srcOrd="0" destOrd="0" presId="urn:microsoft.com/office/officeart/2005/8/layout/process4"/>
    <dgm:cxn modelId="{26FE04C0-AC67-4062-8829-C885044763E0}" type="presOf" srcId="{7674906A-B0A5-416F-BA50-8CC7AE653B95}" destId="{F61566C0-D4F3-4101-8EBB-FC7F36CE714C}" srcOrd="0" destOrd="0" presId="urn:microsoft.com/office/officeart/2005/8/layout/process4"/>
    <dgm:cxn modelId="{79BE13FB-F5CF-4867-9990-DEF5977B045C}" type="presParOf" srcId="{F61566C0-D4F3-4101-8EBB-FC7F36CE714C}" destId="{2E01DE7C-C047-4C56-9272-68E07BA73303}" srcOrd="0" destOrd="0" presId="urn:microsoft.com/office/officeart/2005/8/layout/process4"/>
    <dgm:cxn modelId="{214675C6-ED17-4E2F-8EC3-C2208CEFCE3F}" type="presParOf" srcId="{2E01DE7C-C047-4C56-9272-68E07BA73303}" destId="{5769DAF1-3330-4D03-AFC3-55689879DCF8}" srcOrd="0" destOrd="0" presId="urn:microsoft.com/office/officeart/2005/8/layout/process4"/>
    <dgm:cxn modelId="{B44A0703-4A12-4260-BB3E-619C20FD98ED}" type="presParOf" srcId="{F61566C0-D4F3-4101-8EBB-FC7F36CE714C}" destId="{80DA49B9-32C7-4A66-9E45-EA71CF654DE0}" srcOrd="1" destOrd="0" presId="urn:microsoft.com/office/officeart/2005/8/layout/process4"/>
    <dgm:cxn modelId="{6ADD4BFC-CE19-4891-9816-367EB9594D3F}" type="presParOf" srcId="{F61566C0-D4F3-4101-8EBB-FC7F36CE714C}" destId="{E0AD4567-76AA-43A2-8749-1AE74A4B1D07}" srcOrd="2" destOrd="0" presId="urn:microsoft.com/office/officeart/2005/8/layout/process4"/>
    <dgm:cxn modelId="{830F872F-3F67-464D-B2D0-76CE77BC5FEA}" type="presParOf" srcId="{E0AD4567-76AA-43A2-8749-1AE74A4B1D07}" destId="{7204EF7C-77AE-4EC7-8C4B-2E78DEC087EE}" srcOrd="0" destOrd="0" presId="urn:microsoft.com/office/officeart/2005/8/layout/process4"/>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E3C9C6-B480-4386-93AF-6319CDD56039}">
      <dsp:nvSpPr>
        <dsp:cNvPr id="0" name=""/>
        <dsp:cNvSpPr/>
      </dsp:nvSpPr>
      <dsp:spPr>
        <a:xfrm>
          <a:off x="0" y="276538"/>
          <a:ext cx="8229600" cy="577139"/>
        </a:xfrm>
        <a:prstGeom prst="roundRect">
          <a:avLst/>
        </a:prstGeom>
        <a:solidFill>
          <a:schemeClr val="accent4">
            <a:lumMod val="20000"/>
            <a:lumOff val="80000"/>
          </a:schemeClr>
        </a:solidFill>
        <a:ln>
          <a:solidFill>
            <a:schemeClr val="tx1"/>
          </a:solidFill>
        </a:ln>
        <a:effectLst>
          <a:outerShdw blurRad="76200" dist="50800" dir="5400000" rotWithShape="0">
            <a:srgbClr val="4E3B30">
              <a:alpha val="6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l" defTabSz="533400" rtl="0">
            <a:lnSpc>
              <a:spcPct val="90000"/>
            </a:lnSpc>
            <a:spcBef>
              <a:spcPct val="0"/>
            </a:spcBef>
            <a:spcAft>
              <a:spcPct val="35000"/>
            </a:spcAft>
          </a:pPr>
          <a:r>
            <a:rPr lang="ru-RU" sz="1200" b="1" kern="1200" dirty="0" smtClean="0"/>
            <a:t>Статья 3. </a:t>
          </a:r>
          <a:r>
            <a:rPr lang="ru-RU" sz="1200" kern="1200" dirty="0" smtClean="0"/>
            <a:t>Принципы защиты прав юридических лиц, индивидуальных предпринимателей при осуществлении государственного контроля (надзора), муниципального контроля (далее контроля)</a:t>
          </a:r>
          <a:endParaRPr lang="ru-RU" sz="1200" kern="1200" dirty="0"/>
        </a:p>
      </dsp:txBody>
      <dsp:txXfrm>
        <a:off x="28174" y="304712"/>
        <a:ext cx="8173252" cy="520791"/>
      </dsp:txXfrm>
    </dsp:sp>
    <dsp:sp modelId="{5E54F266-9040-42AA-9ADA-D590C302B34F}">
      <dsp:nvSpPr>
        <dsp:cNvPr id="0" name=""/>
        <dsp:cNvSpPr/>
      </dsp:nvSpPr>
      <dsp:spPr>
        <a:xfrm>
          <a:off x="0" y="885357"/>
          <a:ext cx="8229600" cy="577139"/>
        </a:xfrm>
        <a:prstGeom prst="roundRect">
          <a:avLst/>
        </a:prstGeom>
        <a:solidFill>
          <a:schemeClr val="accent4">
            <a:lumMod val="20000"/>
            <a:lumOff val="80000"/>
          </a:schemeClr>
        </a:solidFill>
        <a:ln>
          <a:solidFill>
            <a:schemeClr val="tx1"/>
          </a:solidFill>
        </a:ln>
        <a:effectLst>
          <a:outerShdw blurRad="76200" dist="50800" dir="5400000" rotWithShape="0">
            <a:srgbClr val="4E3B30">
              <a:alpha val="6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lvl="0" algn="l" defTabSz="488950" rtl="0">
            <a:lnSpc>
              <a:spcPct val="90000"/>
            </a:lnSpc>
            <a:spcBef>
              <a:spcPct val="0"/>
            </a:spcBef>
            <a:spcAft>
              <a:spcPct val="35000"/>
            </a:spcAft>
          </a:pPr>
          <a:r>
            <a:rPr lang="ru-RU" sz="1100" kern="1200" dirty="0" smtClean="0"/>
            <a:t>Основными принципами  являются:</a:t>
          </a:r>
          <a:endParaRPr lang="ru-RU" sz="1100" kern="1200" dirty="0"/>
        </a:p>
      </dsp:txBody>
      <dsp:txXfrm>
        <a:off x="28174" y="913531"/>
        <a:ext cx="8173252" cy="520791"/>
      </dsp:txXfrm>
    </dsp:sp>
    <dsp:sp modelId="{0B7720D9-D250-48D7-B1A3-218AC031A160}">
      <dsp:nvSpPr>
        <dsp:cNvPr id="0" name=""/>
        <dsp:cNvSpPr/>
      </dsp:nvSpPr>
      <dsp:spPr>
        <a:xfrm>
          <a:off x="0" y="1494176"/>
          <a:ext cx="8229600" cy="577139"/>
        </a:xfrm>
        <a:prstGeom prst="roundRect">
          <a:avLst/>
        </a:prstGeom>
        <a:solidFill>
          <a:schemeClr val="accent4">
            <a:lumMod val="20000"/>
            <a:lumOff val="80000"/>
          </a:schemeClr>
        </a:solidFill>
        <a:ln>
          <a:solidFill>
            <a:schemeClr val="tx1"/>
          </a:solidFill>
        </a:ln>
        <a:effectLst>
          <a:outerShdw blurRad="76200" dist="50800" dir="5400000" rotWithShape="0">
            <a:srgbClr val="4E3B30">
              <a:alpha val="6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lvl="0" algn="l" defTabSz="488950" rtl="0">
            <a:lnSpc>
              <a:spcPct val="90000"/>
            </a:lnSpc>
            <a:spcBef>
              <a:spcPct val="0"/>
            </a:spcBef>
            <a:spcAft>
              <a:spcPct val="35000"/>
            </a:spcAft>
          </a:pPr>
          <a:r>
            <a:rPr lang="ru-RU" sz="1100" kern="1200" dirty="0" smtClean="0"/>
            <a:t>1) преимущественно уведомительный порядок начала осуществления отдельных видов предпринимательской деятельности;</a:t>
          </a:r>
          <a:endParaRPr lang="ru-RU" sz="1100" kern="1200" dirty="0"/>
        </a:p>
      </dsp:txBody>
      <dsp:txXfrm>
        <a:off x="28174" y="1522350"/>
        <a:ext cx="8173252" cy="520791"/>
      </dsp:txXfrm>
    </dsp:sp>
    <dsp:sp modelId="{66125A9E-527B-48D1-9517-BA92296904CC}">
      <dsp:nvSpPr>
        <dsp:cNvPr id="0" name=""/>
        <dsp:cNvSpPr/>
      </dsp:nvSpPr>
      <dsp:spPr>
        <a:xfrm>
          <a:off x="0" y="2102995"/>
          <a:ext cx="8229600" cy="577139"/>
        </a:xfrm>
        <a:prstGeom prst="roundRect">
          <a:avLst/>
        </a:prstGeom>
        <a:solidFill>
          <a:schemeClr val="accent4">
            <a:lumMod val="20000"/>
            <a:lumOff val="80000"/>
          </a:schemeClr>
        </a:solidFill>
        <a:ln>
          <a:solidFill>
            <a:schemeClr val="tx1"/>
          </a:solidFill>
        </a:ln>
        <a:effectLst>
          <a:outerShdw blurRad="76200" dist="50800" dir="5400000" rotWithShape="0">
            <a:srgbClr val="4E3B30">
              <a:alpha val="6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lvl="0" algn="l" defTabSz="488950" rtl="0">
            <a:lnSpc>
              <a:spcPct val="90000"/>
            </a:lnSpc>
            <a:spcBef>
              <a:spcPct val="0"/>
            </a:spcBef>
            <a:spcAft>
              <a:spcPct val="35000"/>
            </a:spcAft>
          </a:pPr>
          <a:r>
            <a:rPr lang="ru-RU" sz="1100" kern="1200" dirty="0" smtClean="0"/>
            <a:t>2) презумпция добросовестности юридических лиц, индивидуальных предпринимателей;</a:t>
          </a:r>
          <a:endParaRPr lang="ru-RU" sz="1100" kern="1200" dirty="0"/>
        </a:p>
      </dsp:txBody>
      <dsp:txXfrm>
        <a:off x="28174" y="2131169"/>
        <a:ext cx="8173252" cy="520791"/>
      </dsp:txXfrm>
    </dsp:sp>
    <dsp:sp modelId="{26D74334-6636-4241-AFE5-63B90288D2A1}">
      <dsp:nvSpPr>
        <dsp:cNvPr id="0" name=""/>
        <dsp:cNvSpPr/>
      </dsp:nvSpPr>
      <dsp:spPr>
        <a:xfrm>
          <a:off x="0" y="2711814"/>
          <a:ext cx="8229600" cy="577139"/>
        </a:xfrm>
        <a:prstGeom prst="roundRect">
          <a:avLst/>
        </a:prstGeom>
        <a:solidFill>
          <a:schemeClr val="accent4">
            <a:lumMod val="20000"/>
            <a:lumOff val="80000"/>
          </a:schemeClr>
        </a:solidFill>
        <a:ln>
          <a:solidFill>
            <a:schemeClr val="tx1"/>
          </a:solidFill>
        </a:ln>
        <a:effectLst>
          <a:outerShdw blurRad="76200" dist="50800" dir="5400000" rotWithShape="0">
            <a:srgbClr val="4E3B30">
              <a:alpha val="6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lvl="0" algn="l" defTabSz="488950" rtl="0">
            <a:lnSpc>
              <a:spcPct val="90000"/>
            </a:lnSpc>
            <a:spcBef>
              <a:spcPct val="0"/>
            </a:spcBef>
            <a:spcAft>
              <a:spcPct val="35000"/>
            </a:spcAft>
          </a:pPr>
          <a:r>
            <a:rPr lang="ru-RU" sz="1100" kern="1200" dirty="0" smtClean="0"/>
            <a:t>3) открытость и доступность для юридических лиц, индивидуальных предпринимателей нормативных правовых актов РФ, муниципальных правовых актов, соблюдение которых проверяется при осуществлении контроля , о правах и об обязанностях органов контроля;</a:t>
          </a:r>
          <a:endParaRPr lang="ru-RU" sz="1100" kern="1200" dirty="0"/>
        </a:p>
      </dsp:txBody>
      <dsp:txXfrm>
        <a:off x="28174" y="2739988"/>
        <a:ext cx="8173252" cy="520791"/>
      </dsp:txXfrm>
    </dsp:sp>
    <dsp:sp modelId="{F52B4928-9901-46F4-B78D-0AA8EC921C1F}">
      <dsp:nvSpPr>
        <dsp:cNvPr id="0" name=""/>
        <dsp:cNvSpPr/>
      </dsp:nvSpPr>
      <dsp:spPr>
        <a:xfrm>
          <a:off x="0" y="3320633"/>
          <a:ext cx="8229600" cy="577139"/>
        </a:xfrm>
        <a:prstGeom prst="roundRect">
          <a:avLst/>
        </a:prstGeom>
        <a:solidFill>
          <a:schemeClr val="accent4">
            <a:lumMod val="20000"/>
            <a:lumOff val="80000"/>
          </a:schemeClr>
        </a:solidFill>
        <a:ln>
          <a:solidFill>
            <a:schemeClr val="tx1"/>
          </a:solidFill>
        </a:ln>
        <a:effectLst>
          <a:outerShdw blurRad="76200" dist="50800" dir="5400000" rotWithShape="0">
            <a:srgbClr val="4E3B30">
              <a:alpha val="6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lvl="0" algn="l" defTabSz="488950" rtl="0">
            <a:lnSpc>
              <a:spcPct val="90000"/>
            </a:lnSpc>
            <a:spcBef>
              <a:spcPct val="0"/>
            </a:spcBef>
            <a:spcAft>
              <a:spcPct val="35000"/>
            </a:spcAft>
          </a:pPr>
          <a:r>
            <a:rPr lang="ru-RU" sz="1100" kern="1200" dirty="0" smtClean="0"/>
            <a:t>4) проведение проверок в соответствии с полномочиями органа контроля,  их должностных лиц;</a:t>
          </a:r>
          <a:endParaRPr lang="ru-RU" sz="1100" kern="1200" dirty="0"/>
        </a:p>
      </dsp:txBody>
      <dsp:txXfrm>
        <a:off x="28174" y="3348807"/>
        <a:ext cx="8173252" cy="520791"/>
      </dsp:txXfrm>
    </dsp:sp>
    <dsp:sp modelId="{FB8CF1D6-9EF8-4CD0-94F9-4D45F2E8AFB5}">
      <dsp:nvSpPr>
        <dsp:cNvPr id="0" name=""/>
        <dsp:cNvSpPr/>
      </dsp:nvSpPr>
      <dsp:spPr>
        <a:xfrm>
          <a:off x="0" y="3929452"/>
          <a:ext cx="8229600" cy="577139"/>
        </a:xfrm>
        <a:prstGeom prst="roundRect">
          <a:avLst/>
        </a:prstGeom>
        <a:solidFill>
          <a:schemeClr val="accent4">
            <a:lumMod val="20000"/>
            <a:lumOff val="80000"/>
          </a:schemeClr>
        </a:solidFill>
        <a:ln>
          <a:solidFill>
            <a:schemeClr val="tx1"/>
          </a:solidFill>
        </a:ln>
        <a:effectLst>
          <a:outerShdw blurRad="76200" dist="50800" dir="5400000" rotWithShape="0">
            <a:srgbClr val="4E3B30">
              <a:alpha val="6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lvl="0" algn="l" defTabSz="488950" rtl="0">
            <a:lnSpc>
              <a:spcPct val="90000"/>
            </a:lnSpc>
            <a:spcBef>
              <a:spcPct val="0"/>
            </a:spcBef>
            <a:spcAft>
              <a:spcPct val="35000"/>
            </a:spcAft>
          </a:pPr>
          <a:r>
            <a:rPr lang="ru-RU" sz="1100" kern="1200" dirty="0" smtClean="0"/>
            <a:t>5) недопустимость проводимых в отношении одного юридического лица или одного индивидуального предпринимателя несколькими органами контроля , органами муниципального контроля проверок исполнения одних и тех же обязательных требований и требований, установленных муниципальными правовыми актами;</a:t>
          </a:r>
          <a:endParaRPr lang="ru-RU" sz="1100" kern="1200" dirty="0"/>
        </a:p>
      </dsp:txBody>
      <dsp:txXfrm>
        <a:off x="28174" y="3957626"/>
        <a:ext cx="8173252" cy="520791"/>
      </dsp:txXfrm>
    </dsp:sp>
    <dsp:sp modelId="{0CB40C70-FEE9-488A-B251-7C9D1444BAF6}">
      <dsp:nvSpPr>
        <dsp:cNvPr id="0" name=""/>
        <dsp:cNvSpPr/>
      </dsp:nvSpPr>
      <dsp:spPr>
        <a:xfrm>
          <a:off x="0" y="4538271"/>
          <a:ext cx="8229600" cy="577139"/>
        </a:xfrm>
        <a:prstGeom prst="roundRect">
          <a:avLst/>
        </a:prstGeom>
        <a:solidFill>
          <a:schemeClr val="accent4">
            <a:lumMod val="20000"/>
            <a:lumOff val="80000"/>
          </a:schemeClr>
        </a:solidFill>
        <a:ln>
          <a:solidFill>
            <a:schemeClr val="tx1"/>
          </a:solidFill>
        </a:ln>
        <a:effectLst>
          <a:outerShdw blurRad="76200" dist="50800" dir="5400000" rotWithShape="0">
            <a:srgbClr val="4E3B30">
              <a:alpha val="6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lvl="0" algn="l" defTabSz="488950" rtl="0">
            <a:lnSpc>
              <a:spcPct val="90000"/>
            </a:lnSpc>
            <a:spcBef>
              <a:spcPct val="0"/>
            </a:spcBef>
            <a:spcAft>
              <a:spcPct val="35000"/>
            </a:spcAft>
          </a:pPr>
          <a:r>
            <a:rPr lang="ru-RU" sz="1100" kern="1200" dirty="0" smtClean="0"/>
            <a:t>6) недопустимость требования о получении юридическими лицами, индивидуальными предпринимателями разрешений, заключений и иных документов, выдаваемых органами государственной власти, органами местного самоуправления, для начала осуществления предпринимательской деятельности, за исключением случаев, предусмотренных федеральными законами; </a:t>
          </a:r>
          <a:endParaRPr lang="ru-RU" sz="1100" kern="1200" dirty="0"/>
        </a:p>
      </dsp:txBody>
      <dsp:txXfrm>
        <a:off x="28174" y="4566445"/>
        <a:ext cx="8173252" cy="520791"/>
      </dsp:txXfrm>
    </dsp:sp>
    <dsp:sp modelId="{40743F92-CB43-41DC-B87E-EAC29639614A}">
      <dsp:nvSpPr>
        <dsp:cNvPr id="0" name=""/>
        <dsp:cNvSpPr/>
      </dsp:nvSpPr>
      <dsp:spPr>
        <a:xfrm>
          <a:off x="0" y="5147090"/>
          <a:ext cx="8229600" cy="577139"/>
        </a:xfrm>
        <a:prstGeom prst="roundRect">
          <a:avLst/>
        </a:prstGeom>
        <a:solidFill>
          <a:schemeClr val="accent4">
            <a:lumMod val="20000"/>
            <a:lumOff val="80000"/>
          </a:schemeClr>
        </a:solidFill>
        <a:ln>
          <a:solidFill>
            <a:schemeClr val="tx1"/>
          </a:solidFill>
        </a:ln>
        <a:effectLst>
          <a:outerShdw blurRad="76200" dist="50800" dir="5400000" rotWithShape="0">
            <a:srgbClr val="4E3B30">
              <a:alpha val="6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lvl="0" algn="l" defTabSz="488950" rtl="0">
            <a:lnSpc>
              <a:spcPct val="90000"/>
            </a:lnSpc>
            <a:spcBef>
              <a:spcPct val="0"/>
            </a:spcBef>
            <a:spcAft>
              <a:spcPct val="35000"/>
            </a:spcAft>
          </a:pPr>
          <a:r>
            <a:rPr lang="ru-RU" sz="1100" kern="1200" dirty="0" smtClean="0"/>
            <a:t>7)недопустимость взимания органами государственного контроля (надзора), органами муниципального контроля с юридических лиц, индивидуальных предпринимателей платы за проведение мероприятий по контролю.</a:t>
          </a:r>
          <a:endParaRPr lang="ru-RU" sz="1100" kern="1200" dirty="0"/>
        </a:p>
      </dsp:txBody>
      <dsp:txXfrm>
        <a:off x="28174" y="5175264"/>
        <a:ext cx="8173252" cy="52079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E21491-B42C-4BD9-835F-81F894436643}">
      <dsp:nvSpPr>
        <dsp:cNvPr id="0" name=""/>
        <dsp:cNvSpPr/>
      </dsp:nvSpPr>
      <dsp:spPr>
        <a:xfrm>
          <a:off x="0" y="2904"/>
          <a:ext cx="8229600" cy="747476"/>
        </a:xfrm>
        <a:prstGeom prst="roundRect">
          <a:avLst/>
        </a:prstGeom>
        <a:solidFill>
          <a:schemeClr val="accent4">
            <a:lumMod val="20000"/>
            <a:lumOff val="80000"/>
          </a:schemeClr>
        </a:solidFill>
        <a:ln>
          <a:solidFill>
            <a:schemeClr val="tx1"/>
          </a:solidFill>
        </a:ln>
        <a:effectLst>
          <a:outerShdw blurRad="76200" dist="50800" dir="5400000" rotWithShape="0">
            <a:srgbClr val="4E3B30">
              <a:alpha val="60000"/>
            </a:srgbClr>
          </a:outerShdw>
        </a:effectLst>
        <a:scene3d>
          <a:camera prst="orthographicFront"/>
          <a:lightRig rig="flat" dir="t"/>
        </a:scene3d>
        <a:sp3d contourW="12700" prstMaterial="matte">
          <a:bevelT w="60000" h="50800"/>
          <a:contourClr>
            <a:schemeClr val="accent4">
              <a:shade val="60000"/>
              <a:satMod val="110000"/>
            </a:schemeClr>
          </a:contourClr>
        </a:sp3d>
      </dsp:spPr>
      <dsp:style>
        <a:lnRef idx="0">
          <a:schemeClr val="accent4"/>
        </a:lnRef>
        <a:fillRef idx="3">
          <a:schemeClr val="accent4"/>
        </a:fillRef>
        <a:effectRef idx="3">
          <a:schemeClr val="accent4"/>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ru-RU" sz="1600" kern="1200" dirty="0" smtClean="0">
              <a:solidFill>
                <a:schemeClr val="accent6">
                  <a:lumMod val="50000"/>
                </a:schemeClr>
              </a:solidFill>
            </a:rPr>
            <a:t>Статья 9. Организация и проведение плановой проверки. </a:t>
          </a:r>
          <a:endParaRPr lang="ru-RU" sz="1600" kern="1200" dirty="0">
            <a:solidFill>
              <a:schemeClr val="accent6">
                <a:lumMod val="50000"/>
              </a:schemeClr>
            </a:solidFill>
          </a:endParaRPr>
        </a:p>
      </dsp:txBody>
      <dsp:txXfrm>
        <a:off x="36489" y="39393"/>
        <a:ext cx="8156622" cy="674498"/>
      </dsp:txXfrm>
    </dsp:sp>
    <dsp:sp modelId="{A85203E2-31EA-4FA9-ADC8-60AB67F529BB}">
      <dsp:nvSpPr>
        <dsp:cNvPr id="0" name=""/>
        <dsp:cNvSpPr/>
      </dsp:nvSpPr>
      <dsp:spPr>
        <a:xfrm>
          <a:off x="0" y="751164"/>
          <a:ext cx="8229600" cy="335056"/>
        </a:xfrm>
        <a:prstGeom prst="roundRect">
          <a:avLst/>
        </a:prstGeom>
        <a:solidFill>
          <a:schemeClr val="accent4">
            <a:lumMod val="20000"/>
            <a:lumOff val="80000"/>
          </a:schemeClr>
        </a:solidFill>
        <a:ln>
          <a:solidFill>
            <a:schemeClr val="tx1"/>
          </a:solidFill>
        </a:ln>
        <a:effectLst>
          <a:outerShdw blurRad="76200" dist="50800" dir="5400000" rotWithShape="0">
            <a:srgbClr val="4E3B30">
              <a:alpha val="6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l" defTabSz="533400" rtl="0">
            <a:lnSpc>
              <a:spcPct val="90000"/>
            </a:lnSpc>
            <a:spcBef>
              <a:spcPct val="0"/>
            </a:spcBef>
            <a:spcAft>
              <a:spcPct val="35000"/>
            </a:spcAft>
          </a:pPr>
          <a:r>
            <a:rPr lang="ru-RU" sz="1200" kern="1200" dirty="0" smtClean="0"/>
            <a:t>1. Плановые проверки проводятся </a:t>
          </a:r>
          <a:r>
            <a:rPr lang="ru-RU" sz="1200" u="sng" kern="1200" dirty="0" smtClean="0">
              <a:solidFill>
                <a:srgbClr val="FF0000"/>
              </a:solidFill>
            </a:rPr>
            <a:t>не чаще чем один раз в три года</a:t>
          </a:r>
          <a:r>
            <a:rPr lang="ru-RU" sz="1200" kern="1200" dirty="0" smtClean="0">
              <a:solidFill>
                <a:srgbClr val="FF0000"/>
              </a:solidFill>
            </a:rPr>
            <a:t>.</a:t>
          </a:r>
          <a:endParaRPr lang="ru-RU" sz="1200" kern="1200" dirty="0">
            <a:solidFill>
              <a:srgbClr val="FF0000"/>
            </a:solidFill>
          </a:endParaRPr>
        </a:p>
      </dsp:txBody>
      <dsp:txXfrm>
        <a:off x="16356" y="767520"/>
        <a:ext cx="8196888" cy="302344"/>
      </dsp:txXfrm>
    </dsp:sp>
    <dsp:sp modelId="{10A32B3A-1B62-406F-A138-71AACE9658F4}">
      <dsp:nvSpPr>
        <dsp:cNvPr id="0" name=""/>
        <dsp:cNvSpPr/>
      </dsp:nvSpPr>
      <dsp:spPr>
        <a:xfrm>
          <a:off x="0" y="1087005"/>
          <a:ext cx="8229600" cy="471553"/>
        </a:xfrm>
        <a:prstGeom prst="roundRect">
          <a:avLst/>
        </a:prstGeom>
        <a:solidFill>
          <a:schemeClr val="accent4">
            <a:lumMod val="20000"/>
            <a:lumOff val="80000"/>
          </a:schemeClr>
        </a:solidFill>
        <a:ln>
          <a:solidFill>
            <a:schemeClr val="tx1"/>
          </a:solidFill>
        </a:ln>
        <a:effectLst>
          <a:outerShdw blurRad="76200" dist="50800" dir="5400000" rotWithShape="0">
            <a:srgbClr val="4E3B30">
              <a:alpha val="6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l" defTabSz="533400" rtl="0">
            <a:lnSpc>
              <a:spcPct val="90000"/>
            </a:lnSpc>
            <a:spcBef>
              <a:spcPct val="0"/>
            </a:spcBef>
            <a:spcAft>
              <a:spcPct val="35000"/>
            </a:spcAft>
          </a:pPr>
          <a:r>
            <a:rPr lang="ru-RU" sz="1200" kern="1200" dirty="0" smtClean="0"/>
            <a:t>2. Плановые проверки проводятся на основании разрабатываемых органами контроля в соответствии с их полномочиями ежегодных планов.</a:t>
          </a:r>
          <a:endParaRPr lang="ru-RU" sz="1200" kern="1200" dirty="0"/>
        </a:p>
      </dsp:txBody>
      <dsp:txXfrm>
        <a:off x="23019" y="1110024"/>
        <a:ext cx="8183562" cy="425515"/>
      </dsp:txXfrm>
    </dsp:sp>
    <dsp:sp modelId="{65A7D391-534B-4A40-816A-8BF537510677}">
      <dsp:nvSpPr>
        <dsp:cNvPr id="0" name=""/>
        <dsp:cNvSpPr/>
      </dsp:nvSpPr>
      <dsp:spPr>
        <a:xfrm>
          <a:off x="0" y="1559341"/>
          <a:ext cx="8229600" cy="593085"/>
        </a:xfrm>
        <a:prstGeom prst="roundRect">
          <a:avLst/>
        </a:prstGeom>
        <a:solidFill>
          <a:schemeClr val="accent4">
            <a:lumMod val="20000"/>
            <a:lumOff val="80000"/>
          </a:schemeClr>
        </a:solidFill>
        <a:ln>
          <a:solidFill>
            <a:schemeClr val="tx1"/>
          </a:solidFill>
        </a:ln>
        <a:effectLst>
          <a:outerShdw blurRad="76200" dist="50800" dir="5400000" rotWithShape="0">
            <a:srgbClr val="4E3B30">
              <a:alpha val="6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l" defTabSz="533400" rtl="0">
            <a:lnSpc>
              <a:spcPct val="90000"/>
            </a:lnSpc>
            <a:spcBef>
              <a:spcPct val="0"/>
            </a:spcBef>
            <a:spcAft>
              <a:spcPct val="35000"/>
            </a:spcAft>
          </a:pPr>
          <a:r>
            <a:rPr lang="ru-RU" sz="1200" kern="1200" dirty="0" smtClean="0"/>
            <a:t>3. В ежегодных планах проведения плановых проверок юридических лиц (их филиалов, представительств, обособленных структурных подразделений) и индивидуальных предпринимателей указываются следующие сведения:</a:t>
          </a:r>
          <a:endParaRPr lang="ru-RU" sz="1200" kern="1200" dirty="0"/>
        </a:p>
      </dsp:txBody>
      <dsp:txXfrm>
        <a:off x="28952" y="1588293"/>
        <a:ext cx="8171696" cy="535181"/>
      </dsp:txXfrm>
    </dsp:sp>
    <dsp:sp modelId="{3B762641-65FE-4674-90EE-455DA28D5AB6}">
      <dsp:nvSpPr>
        <dsp:cNvPr id="0" name=""/>
        <dsp:cNvSpPr/>
      </dsp:nvSpPr>
      <dsp:spPr>
        <a:xfrm>
          <a:off x="0" y="2152427"/>
          <a:ext cx="8229600" cy="10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6350" rIns="35560" bIns="6350" numCol="1" spcCol="1270" anchor="t" anchorCtr="0">
          <a:noAutofit/>
        </a:bodyPr>
        <a:lstStyle/>
        <a:p>
          <a:pPr marL="57150" lvl="1" indent="-57150" algn="l" defTabSz="177800" rtl="0">
            <a:lnSpc>
              <a:spcPct val="90000"/>
            </a:lnSpc>
            <a:spcBef>
              <a:spcPct val="0"/>
            </a:spcBef>
            <a:spcAft>
              <a:spcPct val="20000"/>
            </a:spcAft>
            <a:buChar char="••"/>
          </a:pPr>
          <a:endParaRPr lang="ru-RU" sz="400" kern="1200" dirty="0"/>
        </a:p>
        <a:p>
          <a:pPr marL="57150" lvl="1" indent="-57150" algn="l" defTabSz="177800" rtl="0">
            <a:lnSpc>
              <a:spcPct val="90000"/>
            </a:lnSpc>
            <a:spcBef>
              <a:spcPct val="0"/>
            </a:spcBef>
            <a:spcAft>
              <a:spcPct val="20000"/>
            </a:spcAft>
            <a:buChar char="••"/>
          </a:pPr>
          <a:endParaRPr lang="ru-RU" sz="400" kern="1200" dirty="0"/>
        </a:p>
        <a:p>
          <a:pPr marL="57150" lvl="1" indent="-57150" algn="l" defTabSz="177800" rtl="0">
            <a:lnSpc>
              <a:spcPct val="90000"/>
            </a:lnSpc>
            <a:spcBef>
              <a:spcPct val="0"/>
            </a:spcBef>
            <a:spcAft>
              <a:spcPct val="20000"/>
            </a:spcAft>
            <a:buChar char="••"/>
          </a:pPr>
          <a:endParaRPr lang="ru-RU" sz="400" kern="1200" dirty="0"/>
        </a:p>
      </dsp:txBody>
      <dsp:txXfrm>
        <a:off x="0" y="2152427"/>
        <a:ext cx="8229600" cy="10421"/>
      </dsp:txXfrm>
    </dsp:sp>
    <dsp:sp modelId="{24680EFF-0E38-483D-8AA8-19103429ED0B}">
      <dsp:nvSpPr>
        <dsp:cNvPr id="0" name=""/>
        <dsp:cNvSpPr/>
      </dsp:nvSpPr>
      <dsp:spPr>
        <a:xfrm>
          <a:off x="0" y="2071702"/>
          <a:ext cx="8229600" cy="422346"/>
        </a:xfrm>
        <a:prstGeom prst="roundRect">
          <a:avLst/>
        </a:prstGeom>
        <a:solidFill>
          <a:schemeClr val="accent4">
            <a:lumMod val="20000"/>
            <a:lumOff val="80000"/>
          </a:schemeClr>
        </a:solidFill>
        <a:ln>
          <a:solidFill>
            <a:schemeClr val="tx1"/>
          </a:solidFill>
        </a:ln>
        <a:effectLst>
          <a:outerShdw blurRad="76200" dist="50800" dir="5400000" rotWithShape="0">
            <a:srgbClr val="4E3B30">
              <a:alpha val="6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l" defTabSz="355600" rtl="0">
            <a:lnSpc>
              <a:spcPct val="90000"/>
            </a:lnSpc>
            <a:spcBef>
              <a:spcPct val="0"/>
            </a:spcBef>
            <a:spcAft>
              <a:spcPct val="35000"/>
            </a:spcAft>
          </a:pPr>
          <a:endParaRPr lang="ru-RU" sz="800" kern="1200" dirty="0" smtClean="0"/>
        </a:p>
        <a:p>
          <a:pPr lvl="0" algn="l" defTabSz="355600" rtl="0">
            <a:lnSpc>
              <a:spcPct val="90000"/>
            </a:lnSpc>
            <a:spcBef>
              <a:spcPct val="0"/>
            </a:spcBef>
            <a:spcAft>
              <a:spcPct val="35000"/>
            </a:spcAft>
          </a:pPr>
          <a:r>
            <a:rPr lang="ru-RU" sz="1200" kern="1200" dirty="0" smtClean="0"/>
            <a:t>- дата начала и сроки проведения каждой плановой проверки;</a:t>
          </a:r>
        </a:p>
        <a:p>
          <a:pPr lvl="0" algn="l" defTabSz="355600">
            <a:lnSpc>
              <a:spcPct val="90000"/>
            </a:lnSpc>
            <a:spcBef>
              <a:spcPct val="0"/>
            </a:spcBef>
            <a:spcAft>
              <a:spcPct val="35000"/>
            </a:spcAft>
          </a:pPr>
          <a:endParaRPr lang="ru-RU" sz="800" kern="1200" dirty="0"/>
        </a:p>
      </dsp:txBody>
      <dsp:txXfrm>
        <a:off x="20617" y="2092319"/>
        <a:ext cx="8188366" cy="381112"/>
      </dsp:txXfrm>
    </dsp:sp>
    <dsp:sp modelId="{7A5B2460-106F-4136-9340-CCA7222A3688}">
      <dsp:nvSpPr>
        <dsp:cNvPr id="0" name=""/>
        <dsp:cNvSpPr/>
      </dsp:nvSpPr>
      <dsp:spPr>
        <a:xfrm>
          <a:off x="0" y="2428890"/>
          <a:ext cx="8229600" cy="698292"/>
        </a:xfrm>
        <a:prstGeom prst="roundRect">
          <a:avLst/>
        </a:prstGeom>
        <a:solidFill>
          <a:schemeClr val="accent4">
            <a:lumMod val="20000"/>
            <a:lumOff val="80000"/>
          </a:schemeClr>
        </a:solidFill>
        <a:ln>
          <a:solidFill>
            <a:schemeClr val="tx1"/>
          </a:solidFill>
        </a:ln>
        <a:effectLst>
          <a:outerShdw blurRad="76200" dist="50800" dir="5400000" rotWithShape="0">
            <a:srgbClr val="4E3B30">
              <a:alpha val="6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ru-RU" sz="1200" kern="1200" dirty="0" smtClean="0"/>
            <a:t>- наименования юридических лиц , фамилии, имена, отчества индивидуальных предпринимателей, деятельность которых подлежит плановым проверкам, места нахождения юридических лиц  или места фактического осуществления деятельности индивидуальными предпринимателями;</a:t>
          </a:r>
          <a:endParaRPr lang="ru-RU" sz="1200" kern="1200" dirty="0"/>
        </a:p>
      </dsp:txBody>
      <dsp:txXfrm>
        <a:off x="34088" y="2462978"/>
        <a:ext cx="8161424" cy="630116"/>
      </dsp:txXfrm>
    </dsp:sp>
    <dsp:sp modelId="{0753423B-E956-4C12-9F07-5259E7BCA488}">
      <dsp:nvSpPr>
        <dsp:cNvPr id="0" name=""/>
        <dsp:cNvSpPr/>
      </dsp:nvSpPr>
      <dsp:spPr>
        <a:xfrm>
          <a:off x="0" y="3073692"/>
          <a:ext cx="8229600" cy="371914"/>
        </a:xfrm>
        <a:prstGeom prst="roundRect">
          <a:avLst/>
        </a:prstGeom>
        <a:solidFill>
          <a:schemeClr val="accent4">
            <a:lumMod val="20000"/>
            <a:lumOff val="80000"/>
          </a:schemeClr>
        </a:solidFill>
        <a:ln>
          <a:solidFill>
            <a:schemeClr val="tx1"/>
          </a:solidFill>
        </a:ln>
        <a:effectLst>
          <a:outerShdw blurRad="76200" dist="50800" dir="5400000" rotWithShape="0">
            <a:srgbClr val="4E3B30">
              <a:alpha val="6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ru-RU" sz="1000" kern="1200" dirty="0" smtClean="0"/>
            <a:t>- </a:t>
          </a:r>
          <a:r>
            <a:rPr lang="ru-RU" sz="1200" kern="1200" dirty="0" smtClean="0"/>
            <a:t>цель и основание проведения каждой плановой проверки;</a:t>
          </a:r>
        </a:p>
        <a:p>
          <a:pPr lvl="0" algn="l" defTabSz="488950">
            <a:lnSpc>
              <a:spcPct val="90000"/>
            </a:lnSpc>
            <a:spcBef>
              <a:spcPct val="0"/>
            </a:spcBef>
            <a:spcAft>
              <a:spcPct val="35000"/>
            </a:spcAft>
          </a:pPr>
          <a:endParaRPr lang="ru-RU" sz="1000" kern="1200" dirty="0"/>
        </a:p>
      </dsp:txBody>
      <dsp:txXfrm>
        <a:off x="18155" y="3091847"/>
        <a:ext cx="8193290" cy="335604"/>
      </dsp:txXfrm>
    </dsp:sp>
    <dsp:sp modelId="{BFD2C102-E74F-4BA8-AE32-BB4B92AD4232}">
      <dsp:nvSpPr>
        <dsp:cNvPr id="0" name=""/>
        <dsp:cNvSpPr/>
      </dsp:nvSpPr>
      <dsp:spPr>
        <a:xfrm>
          <a:off x="0" y="3401109"/>
          <a:ext cx="8229600" cy="747476"/>
        </a:xfrm>
        <a:prstGeom prst="roundRect">
          <a:avLst/>
        </a:prstGeom>
        <a:solidFill>
          <a:schemeClr val="accent4">
            <a:lumMod val="20000"/>
            <a:lumOff val="80000"/>
          </a:schemeClr>
        </a:solidFill>
        <a:ln>
          <a:solidFill>
            <a:schemeClr val="tx1"/>
          </a:solidFill>
        </a:ln>
        <a:effectLst>
          <a:outerShdw blurRad="76200" dist="50800" dir="5400000" rotWithShape="0">
            <a:srgbClr val="4E3B30">
              <a:alpha val="6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l" defTabSz="533400" rtl="0">
            <a:lnSpc>
              <a:spcPct val="90000"/>
            </a:lnSpc>
            <a:spcBef>
              <a:spcPct val="0"/>
            </a:spcBef>
            <a:spcAft>
              <a:spcPct val="35000"/>
            </a:spcAft>
          </a:pPr>
          <a:r>
            <a:rPr lang="ru-RU" sz="1200" kern="1200" dirty="0" smtClean="0"/>
            <a:t>4. Утвержденный руководителем органа контроля ежегодный план проведения плановых проверок доводится до сведения заинтересованных лиц посредством его размещения на официальном сайте органа государственного контроля (надзора) или органа муниципального контроля в сети "Интернет" либо иным доступным способом.</a:t>
          </a:r>
          <a:endParaRPr lang="ru-RU" sz="1200" kern="1200" dirty="0"/>
        </a:p>
      </dsp:txBody>
      <dsp:txXfrm>
        <a:off x="36489" y="3437598"/>
        <a:ext cx="8156622" cy="674498"/>
      </dsp:txXfrm>
    </dsp:sp>
    <dsp:sp modelId="{3673C492-5EEA-4645-8477-FC032B68C3CF}">
      <dsp:nvSpPr>
        <dsp:cNvPr id="0" name=""/>
        <dsp:cNvSpPr/>
      </dsp:nvSpPr>
      <dsp:spPr>
        <a:xfrm>
          <a:off x="0" y="4205542"/>
          <a:ext cx="8229600" cy="747476"/>
        </a:xfrm>
        <a:prstGeom prst="roundRect">
          <a:avLst/>
        </a:prstGeom>
        <a:solidFill>
          <a:schemeClr val="accent4">
            <a:lumMod val="20000"/>
            <a:lumOff val="80000"/>
          </a:schemeClr>
        </a:solidFill>
        <a:ln>
          <a:solidFill>
            <a:schemeClr val="tx1"/>
          </a:solidFill>
        </a:ln>
        <a:effectLst>
          <a:outerShdw blurRad="76200" dist="50800" dir="5400000" rotWithShape="0">
            <a:srgbClr val="4E3B30">
              <a:alpha val="6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l" defTabSz="533400" rtl="0">
            <a:lnSpc>
              <a:spcPct val="90000"/>
            </a:lnSpc>
            <a:spcBef>
              <a:spcPct val="0"/>
            </a:spcBef>
            <a:spcAft>
              <a:spcPct val="35000"/>
            </a:spcAft>
          </a:pPr>
          <a:r>
            <a:rPr lang="ru-RU" sz="1200" kern="1200" dirty="0" smtClean="0"/>
            <a:t>5. В срок до 1 сентября года, предшествующего году проведения плановых проверок, контроля (надзора) направляют проекты ежегодных планов проведения плановых проверок в органы прокуратуры. </a:t>
          </a:r>
          <a:endParaRPr lang="ru-RU" sz="1200" kern="1200" dirty="0"/>
        </a:p>
      </dsp:txBody>
      <dsp:txXfrm>
        <a:off x="36489" y="4242031"/>
        <a:ext cx="8156622" cy="674498"/>
      </dsp:txXfrm>
    </dsp:sp>
    <dsp:sp modelId="{1E69350F-147B-40B3-B64B-975B93988EDA}">
      <dsp:nvSpPr>
        <dsp:cNvPr id="0" name=""/>
        <dsp:cNvSpPr/>
      </dsp:nvSpPr>
      <dsp:spPr>
        <a:xfrm>
          <a:off x="0" y="5009975"/>
          <a:ext cx="8229600" cy="747476"/>
        </a:xfrm>
        <a:prstGeom prst="roundRect">
          <a:avLst/>
        </a:prstGeom>
        <a:solidFill>
          <a:schemeClr val="accent4">
            <a:lumMod val="20000"/>
            <a:lumOff val="80000"/>
          </a:schemeClr>
        </a:solidFill>
        <a:ln>
          <a:solidFill>
            <a:schemeClr val="tx1"/>
          </a:solidFill>
        </a:ln>
        <a:effectLst>
          <a:outerShdw blurRad="76200" dist="50800" dir="5400000" rotWithShape="0">
            <a:srgbClr val="4E3B30">
              <a:alpha val="6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l" defTabSz="533400" rtl="0">
            <a:lnSpc>
              <a:spcPct val="90000"/>
            </a:lnSpc>
            <a:spcBef>
              <a:spcPct val="0"/>
            </a:spcBef>
            <a:spcAft>
              <a:spcPct val="35000"/>
            </a:spcAft>
          </a:pPr>
          <a:r>
            <a:rPr lang="ru-RU" sz="1200" kern="1200" dirty="0" smtClean="0"/>
            <a:t>6. Органы прокуратуры в срок до 1 декабря года, предшествующего году проведения плановых проверок, обобщают поступившие от органов  контроля  ежегодные планы проведения плановых проверок и направляют их в Генеральную прокуратуру РФ для формирования Генеральной прокуратурой РФ ежегодного сводного плана проведения плановых проверок.</a:t>
          </a:r>
          <a:endParaRPr lang="ru-RU" sz="1200" kern="1200" dirty="0"/>
        </a:p>
      </dsp:txBody>
      <dsp:txXfrm>
        <a:off x="36489" y="5046464"/>
        <a:ext cx="8156622" cy="67449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F64C19-4F41-4B6F-9FDC-94A856AEB6D9}">
      <dsp:nvSpPr>
        <dsp:cNvPr id="0" name=""/>
        <dsp:cNvSpPr/>
      </dsp:nvSpPr>
      <dsp:spPr>
        <a:xfrm>
          <a:off x="0" y="77267"/>
          <a:ext cx="8229600" cy="1048064"/>
        </a:xfrm>
        <a:prstGeom prst="roundRect">
          <a:avLst/>
        </a:prstGeom>
        <a:solidFill>
          <a:schemeClr val="accent4">
            <a:lumMod val="20000"/>
            <a:lumOff val="80000"/>
          </a:schemeClr>
        </a:solidFill>
        <a:ln>
          <a:solidFill>
            <a:schemeClr val="tx1"/>
          </a:solidFill>
        </a:ln>
        <a:effectLst>
          <a:outerShdw blurRad="76200" dist="50800" dir="5400000" rotWithShape="0">
            <a:srgbClr val="4E3B30">
              <a:alpha val="6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lvl="0" algn="l" defTabSz="577850" rtl="0">
            <a:lnSpc>
              <a:spcPct val="90000"/>
            </a:lnSpc>
            <a:spcBef>
              <a:spcPct val="0"/>
            </a:spcBef>
            <a:spcAft>
              <a:spcPct val="35000"/>
            </a:spcAft>
          </a:pPr>
          <a:r>
            <a:rPr lang="ru-RU" sz="1300" kern="1200" dirty="0" smtClean="0"/>
            <a:t>7. Генеральная прокуратура РФ формирует ежегодный сводный план проведения плановых проверок и размещает его на официальном сайте Генеральной прокуратуры РФ в сети "Интернет</a:t>
          </a:r>
          <a:r>
            <a:rPr lang="ru-RU" sz="1300" u="sng" kern="1200" dirty="0" smtClean="0"/>
            <a:t>" в срок до 31 декабря </a:t>
          </a:r>
          <a:r>
            <a:rPr lang="ru-RU" sz="1300" kern="1200" dirty="0" smtClean="0"/>
            <a:t>текущего календарного года.</a:t>
          </a:r>
          <a:endParaRPr lang="ru-RU" sz="1300" kern="1200" dirty="0"/>
        </a:p>
      </dsp:txBody>
      <dsp:txXfrm>
        <a:off x="51162" y="128429"/>
        <a:ext cx="8127276" cy="945740"/>
      </dsp:txXfrm>
    </dsp:sp>
    <dsp:sp modelId="{6008886B-38C3-407B-9102-1476006732C0}">
      <dsp:nvSpPr>
        <dsp:cNvPr id="0" name=""/>
        <dsp:cNvSpPr/>
      </dsp:nvSpPr>
      <dsp:spPr>
        <a:xfrm>
          <a:off x="0" y="1162771"/>
          <a:ext cx="8229600" cy="1048064"/>
        </a:xfrm>
        <a:prstGeom prst="roundRect">
          <a:avLst/>
        </a:prstGeom>
        <a:solidFill>
          <a:schemeClr val="accent4">
            <a:lumMod val="20000"/>
            <a:lumOff val="80000"/>
          </a:schemeClr>
        </a:solidFill>
        <a:ln>
          <a:solidFill>
            <a:schemeClr val="tx1"/>
          </a:solidFill>
        </a:ln>
        <a:effectLst>
          <a:outerShdw blurRad="76200" dist="50800" dir="5400000" rotWithShape="0">
            <a:srgbClr val="4E3B30">
              <a:alpha val="6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lvl="0" algn="l" defTabSz="577850" rtl="0">
            <a:lnSpc>
              <a:spcPct val="90000"/>
            </a:lnSpc>
            <a:spcBef>
              <a:spcPct val="0"/>
            </a:spcBef>
            <a:spcAft>
              <a:spcPct val="35000"/>
            </a:spcAft>
          </a:pPr>
          <a:r>
            <a:rPr lang="ru-RU" sz="1300" kern="1200" dirty="0" smtClean="0"/>
            <a:t>8. Территориальные органы федеральных органов исполнительной власти, уполномоченных на осуществление контроля  в соответствующих сферах деятельности, и органы исполнительной власти субъектов РФ, которые осуществляют переданные полномочия РФ по осуществлению такого контроля (надзора), представляют до 1 ноября года, предшествующего году проведения плановых проверок, утвержденные ежегодные планы проведения плановых проверок в соответствующие федеральные органы исполнительной власти.</a:t>
          </a:r>
          <a:endParaRPr lang="ru-RU" sz="1300" kern="1200" dirty="0"/>
        </a:p>
      </dsp:txBody>
      <dsp:txXfrm>
        <a:off x="51162" y="1213933"/>
        <a:ext cx="8127276" cy="945740"/>
      </dsp:txXfrm>
    </dsp:sp>
    <dsp:sp modelId="{5AC4514D-6D2B-4008-82B2-6410C3F0C41B}">
      <dsp:nvSpPr>
        <dsp:cNvPr id="0" name=""/>
        <dsp:cNvSpPr/>
      </dsp:nvSpPr>
      <dsp:spPr>
        <a:xfrm>
          <a:off x="0" y="2248275"/>
          <a:ext cx="8229600" cy="1048064"/>
        </a:xfrm>
        <a:prstGeom prst="roundRect">
          <a:avLst/>
        </a:prstGeom>
        <a:solidFill>
          <a:schemeClr val="accent4">
            <a:lumMod val="20000"/>
            <a:lumOff val="80000"/>
          </a:schemeClr>
        </a:solidFill>
        <a:ln>
          <a:solidFill>
            <a:schemeClr val="tx1"/>
          </a:solidFill>
        </a:ln>
        <a:effectLst>
          <a:outerShdw blurRad="76200" dist="50800" dir="5400000" rotWithShape="0">
            <a:srgbClr val="4E3B30">
              <a:alpha val="6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lvl="0" algn="l" defTabSz="577850" rtl="0">
            <a:lnSpc>
              <a:spcPct val="90000"/>
            </a:lnSpc>
            <a:spcBef>
              <a:spcPct val="0"/>
            </a:spcBef>
            <a:spcAft>
              <a:spcPct val="35000"/>
            </a:spcAft>
          </a:pPr>
          <a:r>
            <a:rPr lang="ru-RU" sz="1300" kern="1200" dirty="0" smtClean="0"/>
            <a:t>9. Ежегодные планы проведения плановых проверок размещаются федеральными органами исполнительной власти на своих официальных сайтах в сети "Интернет</a:t>
          </a:r>
          <a:endParaRPr lang="ru-RU" sz="1300" kern="1200" dirty="0"/>
        </a:p>
      </dsp:txBody>
      <dsp:txXfrm>
        <a:off x="51162" y="2299437"/>
        <a:ext cx="8127276" cy="945740"/>
      </dsp:txXfrm>
    </dsp:sp>
    <dsp:sp modelId="{4B513657-5266-4F91-9434-B2F010494EEC}">
      <dsp:nvSpPr>
        <dsp:cNvPr id="0" name=""/>
        <dsp:cNvSpPr/>
      </dsp:nvSpPr>
      <dsp:spPr>
        <a:xfrm>
          <a:off x="0" y="3333780"/>
          <a:ext cx="8229600" cy="1048064"/>
        </a:xfrm>
        <a:prstGeom prst="roundRect">
          <a:avLst/>
        </a:prstGeom>
        <a:solidFill>
          <a:schemeClr val="accent4">
            <a:lumMod val="20000"/>
            <a:lumOff val="80000"/>
          </a:schemeClr>
        </a:solidFill>
        <a:ln>
          <a:solidFill>
            <a:schemeClr val="tx1"/>
          </a:solidFill>
        </a:ln>
        <a:effectLst>
          <a:outerShdw blurRad="76200" dist="50800" dir="5400000" rotWithShape="0">
            <a:srgbClr val="4E3B30">
              <a:alpha val="6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lvl="0" algn="l" defTabSz="577850" rtl="0">
            <a:lnSpc>
              <a:spcPct val="90000"/>
            </a:lnSpc>
            <a:spcBef>
              <a:spcPct val="0"/>
            </a:spcBef>
            <a:spcAft>
              <a:spcPct val="35000"/>
            </a:spcAft>
          </a:pPr>
          <a:r>
            <a:rPr lang="ru-RU" sz="1300" kern="1200" dirty="0" smtClean="0"/>
            <a:t>10. Плановая проверка проводится в форме </a:t>
          </a:r>
          <a:r>
            <a:rPr lang="ru-RU" sz="1300" u="sng" kern="1200" dirty="0" smtClean="0">
              <a:solidFill>
                <a:srgbClr val="FF0000"/>
              </a:solidFill>
            </a:rPr>
            <a:t>документарной проверки и (или) выездной проверки</a:t>
          </a:r>
          <a:r>
            <a:rPr lang="ru-RU" sz="1300" u="sng" kern="1200" dirty="0" smtClean="0"/>
            <a:t>.</a:t>
          </a:r>
          <a:endParaRPr lang="ru-RU" sz="1300" kern="1200" dirty="0"/>
        </a:p>
      </dsp:txBody>
      <dsp:txXfrm>
        <a:off x="51162" y="3384942"/>
        <a:ext cx="8127276" cy="945740"/>
      </dsp:txXfrm>
    </dsp:sp>
    <dsp:sp modelId="{73807572-3C65-4767-BF52-749A73BCDB1D}">
      <dsp:nvSpPr>
        <dsp:cNvPr id="0" name=""/>
        <dsp:cNvSpPr/>
      </dsp:nvSpPr>
      <dsp:spPr>
        <a:xfrm>
          <a:off x="0" y="4419284"/>
          <a:ext cx="8229600" cy="1048064"/>
        </a:xfrm>
        <a:prstGeom prst="roundRect">
          <a:avLst/>
        </a:prstGeom>
        <a:solidFill>
          <a:schemeClr val="accent4">
            <a:lumMod val="20000"/>
            <a:lumOff val="80000"/>
          </a:schemeClr>
        </a:solidFill>
        <a:ln>
          <a:solidFill>
            <a:schemeClr val="tx1"/>
          </a:solidFill>
        </a:ln>
        <a:effectLst>
          <a:outerShdw blurRad="76200" dist="50800" dir="5400000" rotWithShape="0">
            <a:srgbClr val="4E3B30">
              <a:alpha val="6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lvl="0" algn="l" defTabSz="577850" rtl="0">
            <a:lnSpc>
              <a:spcPct val="90000"/>
            </a:lnSpc>
            <a:spcBef>
              <a:spcPct val="0"/>
            </a:spcBef>
            <a:spcAft>
              <a:spcPct val="35000"/>
            </a:spcAft>
          </a:pPr>
          <a:r>
            <a:rPr lang="ru-RU" sz="1300" kern="1200" dirty="0" smtClean="0"/>
            <a:t>11. О проведении плановой проверки юридическое лицо, индивидуальный предприниматель уведомляются органом государственного контроля (надзора), органом муниципального контроля </a:t>
          </a:r>
          <a:r>
            <a:rPr lang="ru-RU" sz="1300" b="1" u="sng" kern="1200" dirty="0" smtClean="0">
              <a:solidFill>
                <a:srgbClr val="FF0000"/>
              </a:solidFill>
            </a:rPr>
            <a:t>не позднее чем в течение трех рабочих дней до начала ее проведения</a:t>
          </a:r>
          <a:r>
            <a:rPr lang="ru-RU" sz="1300" kern="1200" dirty="0" smtClean="0"/>
            <a:t> посредством направления копии распоряжения или приказа руководителя, заместителя руководителя органа контроля о начале проведения плановой проверки заказным почтовым отправлением с уведомлением о вручении или иным доступным способом.</a:t>
          </a:r>
          <a:endParaRPr lang="ru-RU" sz="1300" kern="1200" dirty="0"/>
        </a:p>
      </dsp:txBody>
      <dsp:txXfrm>
        <a:off x="51162" y="4470446"/>
        <a:ext cx="8127276" cy="9457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A9BE0D-27AE-43B4-955F-49050C4A5C9D}">
      <dsp:nvSpPr>
        <dsp:cNvPr id="0" name=""/>
        <dsp:cNvSpPr/>
      </dsp:nvSpPr>
      <dsp:spPr>
        <a:xfrm>
          <a:off x="0" y="26089"/>
          <a:ext cx="8229600" cy="1411843"/>
        </a:xfrm>
        <a:prstGeom prst="roundRect">
          <a:avLst/>
        </a:prstGeom>
        <a:solidFill>
          <a:schemeClr val="accent4">
            <a:lumMod val="20000"/>
            <a:lumOff val="80000"/>
          </a:schemeClr>
        </a:solidFill>
        <a:ln>
          <a:solidFill>
            <a:schemeClr val="tx1"/>
          </a:solidFill>
        </a:ln>
        <a:effectLst>
          <a:outerShdw blurRad="76200" dist="50800" dir="5400000" rotWithShape="0">
            <a:srgbClr val="4E3B30">
              <a:alpha val="6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ru-RU" sz="1400" kern="1200" dirty="0" smtClean="0"/>
            <a:t>12. Основанием для включения плановой проверки в ежегодный план проведения плановых проверок является </a:t>
          </a:r>
          <a:r>
            <a:rPr lang="ru-RU" sz="1400" b="1" u="sng" kern="1200" dirty="0" smtClean="0">
              <a:solidFill>
                <a:srgbClr val="FF0000"/>
              </a:solidFill>
            </a:rPr>
            <a:t>истечение трех лет </a:t>
          </a:r>
          <a:r>
            <a:rPr lang="ru-RU" sz="1400" kern="1200" dirty="0" smtClean="0"/>
            <a:t>со дня:</a:t>
          </a:r>
          <a:endParaRPr lang="ru-RU" sz="1400" kern="1200" dirty="0"/>
        </a:p>
      </dsp:txBody>
      <dsp:txXfrm>
        <a:off x="68920" y="95009"/>
        <a:ext cx="8091760" cy="1274003"/>
      </dsp:txXfrm>
    </dsp:sp>
    <dsp:sp modelId="{EF98C0C9-DC57-4474-AC54-1BCFE3B2CE69}">
      <dsp:nvSpPr>
        <dsp:cNvPr id="0" name=""/>
        <dsp:cNvSpPr/>
      </dsp:nvSpPr>
      <dsp:spPr>
        <a:xfrm>
          <a:off x="0" y="1484012"/>
          <a:ext cx="8229600" cy="2134080"/>
        </a:xfrm>
        <a:prstGeom prst="roundRect">
          <a:avLst/>
        </a:prstGeom>
        <a:solidFill>
          <a:schemeClr val="accent4">
            <a:lumMod val="20000"/>
            <a:lumOff val="80000"/>
          </a:schemeClr>
        </a:solidFill>
        <a:ln>
          <a:solidFill>
            <a:schemeClr val="tx1"/>
          </a:solidFill>
        </a:ln>
        <a:effectLst>
          <a:outerShdw blurRad="76200" dist="50800" dir="5400000" rotWithShape="0">
            <a:srgbClr val="4E3B30">
              <a:alpha val="6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l" defTabSz="533400" rtl="0">
            <a:lnSpc>
              <a:spcPct val="90000"/>
            </a:lnSpc>
            <a:spcBef>
              <a:spcPct val="0"/>
            </a:spcBef>
            <a:spcAft>
              <a:spcPct val="35000"/>
            </a:spcAft>
          </a:pPr>
          <a:r>
            <a:rPr lang="ru-RU" sz="1200" kern="1200" dirty="0" smtClean="0"/>
            <a:t>- </a:t>
          </a:r>
          <a:r>
            <a:rPr lang="ru-RU" sz="1400" kern="1200" dirty="0" smtClean="0"/>
            <a:t>государственной регистрации юридического лица, индивидуального предпринимателя;</a:t>
          </a:r>
        </a:p>
        <a:p>
          <a:pPr lvl="0" algn="l" defTabSz="533400" rtl="0">
            <a:lnSpc>
              <a:spcPct val="90000"/>
            </a:lnSpc>
            <a:spcBef>
              <a:spcPct val="0"/>
            </a:spcBef>
            <a:spcAft>
              <a:spcPct val="35000"/>
            </a:spcAft>
          </a:pPr>
          <a:r>
            <a:rPr lang="ru-RU" sz="1400" kern="1200" dirty="0" smtClean="0"/>
            <a:t>- окончания проведения последней плановой проверки юридического лица, индивидуального предпринимателя;</a:t>
          </a:r>
        </a:p>
        <a:p>
          <a:pPr lvl="0" algn="l" defTabSz="533400" rtl="0">
            <a:lnSpc>
              <a:spcPct val="90000"/>
            </a:lnSpc>
            <a:spcBef>
              <a:spcPct val="0"/>
            </a:spcBef>
            <a:spcAft>
              <a:spcPct val="35000"/>
            </a:spcAft>
          </a:pPr>
          <a:r>
            <a:rPr lang="ru-RU" sz="1400" kern="1200" dirty="0" smtClean="0"/>
            <a:t>- начала осуществления юридическим лицом, индивидуальным предпринимателем предпринимательской деятельности в соответствии с представленным в уполномоченный Правительством Российской Федерации в соответствующей сфере федеральный орган исполнительной власти уведомлением о начале осуществления отдельных видов предпринимательской деятельности в случае выполнения.</a:t>
          </a:r>
        </a:p>
        <a:p>
          <a:pPr lvl="0" algn="l" defTabSz="533400">
            <a:lnSpc>
              <a:spcPct val="90000"/>
            </a:lnSpc>
            <a:spcBef>
              <a:spcPct val="0"/>
            </a:spcBef>
            <a:spcAft>
              <a:spcPct val="35000"/>
            </a:spcAft>
          </a:pPr>
          <a:endParaRPr lang="ru-RU" sz="1200" kern="1200" dirty="0"/>
        </a:p>
      </dsp:txBody>
      <dsp:txXfrm>
        <a:off x="104177" y="1588189"/>
        <a:ext cx="8021246" cy="1925726"/>
      </dsp:txXfrm>
    </dsp:sp>
    <dsp:sp modelId="{C2E78C46-3FA7-4AC7-A8DE-12585DE5F551}">
      <dsp:nvSpPr>
        <dsp:cNvPr id="0" name=""/>
        <dsp:cNvSpPr/>
      </dsp:nvSpPr>
      <dsp:spPr>
        <a:xfrm>
          <a:off x="0" y="3664172"/>
          <a:ext cx="8229600" cy="1348290"/>
        </a:xfrm>
        <a:prstGeom prst="roundRect">
          <a:avLst/>
        </a:prstGeom>
        <a:solidFill>
          <a:schemeClr val="accent4">
            <a:lumMod val="20000"/>
            <a:lumOff val="80000"/>
          </a:schemeClr>
        </a:solidFill>
        <a:ln>
          <a:solidFill>
            <a:schemeClr val="tx1"/>
          </a:solidFill>
        </a:ln>
        <a:effectLst>
          <a:outerShdw blurRad="76200" dist="50800" dir="5400000" rotWithShape="0">
            <a:srgbClr val="4E3B30">
              <a:alpha val="6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ru-RU" sz="1400" kern="1200" dirty="0" smtClean="0"/>
            <a:t>13. В отношении юридических лиц, индивидуальных предпринимателей, осуществляющих виды деятельности в сфере здравоохранения, сфере образования, в социальной сфере, в сфере теплоснабжения, в сфере электроэнергетики, в сфере энергосбережения и повышения энергетической эффективности, плановые проверки </a:t>
          </a:r>
          <a:r>
            <a:rPr lang="ru-RU" sz="1400" u="sng" kern="1200" dirty="0" smtClean="0"/>
            <a:t>могут проводиться два и более раза в три года.</a:t>
          </a:r>
          <a:r>
            <a:rPr lang="ru-RU" sz="1400" kern="1200" dirty="0" smtClean="0"/>
            <a:t> </a:t>
          </a:r>
          <a:r>
            <a:rPr lang="ru-RU" sz="1400" kern="1200" dirty="0" smtClean="0">
              <a:hlinkClick xmlns:r="http://schemas.openxmlformats.org/officeDocument/2006/relationships" r:id="rId1"/>
            </a:rPr>
            <a:t>Перечень</a:t>
          </a:r>
          <a:r>
            <a:rPr lang="ru-RU" sz="1400" kern="1200" dirty="0" smtClean="0"/>
            <a:t> таких видов деятельности и периодичность их плановых проверок устанавливаются Правительством Российской Федерации.</a:t>
          </a:r>
          <a:endParaRPr lang="ru-RU" sz="1400" kern="1200" dirty="0"/>
        </a:p>
      </dsp:txBody>
      <dsp:txXfrm>
        <a:off x="65818" y="3729990"/>
        <a:ext cx="8097964" cy="1216654"/>
      </dsp:txXfrm>
    </dsp:sp>
    <dsp:sp modelId="{A3EF62E5-1090-4DF6-B307-F42B5A53CF63}">
      <dsp:nvSpPr>
        <dsp:cNvPr id="0" name=""/>
        <dsp:cNvSpPr/>
      </dsp:nvSpPr>
      <dsp:spPr>
        <a:xfrm>
          <a:off x="0" y="5012462"/>
          <a:ext cx="8229600" cy="264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17780" rIns="99568" bIns="17780" numCol="1" spcCol="1270" anchor="t" anchorCtr="0">
          <a:noAutofit/>
        </a:bodyPr>
        <a:lstStyle/>
        <a:p>
          <a:pPr marL="57150" lvl="1" indent="-57150" algn="l" defTabSz="488950" rtl="0">
            <a:lnSpc>
              <a:spcPct val="90000"/>
            </a:lnSpc>
            <a:spcBef>
              <a:spcPct val="0"/>
            </a:spcBef>
            <a:spcAft>
              <a:spcPct val="20000"/>
            </a:spcAft>
            <a:buChar char="••"/>
          </a:pPr>
          <a:endParaRPr lang="ru-RU" sz="1100" kern="1200" dirty="0"/>
        </a:p>
      </dsp:txBody>
      <dsp:txXfrm>
        <a:off x="0" y="5012462"/>
        <a:ext cx="8229600" cy="26496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C9B9CB-7A3C-4BA2-AA79-7C57785D6646}">
      <dsp:nvSpPr>
        <dsp:cNvPr id="0" name=""/>
        <dsp:cNvSpPr/>
      </dsp:nvSpPr>
      <dsp:spPr>
        <a:xfrm>
          <a:off x="0" y="5286414"/>
          <a:ext cx="8572560" cy="659700"/>
        </a:xfrm>
        <a:prstGeom prst="rect">
          <a:avLst/>
        </a:prstGeom>
        <a:solidFill>
          <a:schemeClr val="accent4">
            <a:lumMod val="20000"/>
            <a:lumOff val="80000"/>
          </a:schemeClr>
        </a:solidFill>
        <a:ln>
          <a:solidFill>
            <a:schemeClr val="tx1"/>
          </a:solidFill>
        </a:ln>
        <a:effectLst>
          <a:outerShdw blurRad="76200" dist="50800" dir="5400000" rotWithShape="0">
            <a:srgbClr val="4E3B30">
              <a:alpha val="6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5344" tIns="85344" rIns="85344" bIns="85344" numCol="1" spcCol="1270" anchor="ctr" anchorCtr="0">
          <a:noAutofit/>
        </a:bodyPr>
        <a:lstStyle/>
        <a:p>
          <a:pPr lvl="0" algn="just" defTabSz="533400" rtl="0">
            <a:lnSpc>
              <a:spcPct val="90000"/>
            </a:lnSpc>
            <a:spcBef>
              <a:spcPct val="0"/>
            </a:spcBef>
            <a:spcAft>
              <a:spcPct val="35000"/>
            </a:spcAft>
          </a:pPr>
          <a:r>
            <a:rPr lang="ru-RU" sz="1200" kern="1200" dirty="0" smtClean="0">
              <a:solidFill>
                <a:schemeClr val="tx1"/>
              </a:solidFill>
            </a:rPr>
            <a:t>3) приказ (распоряжение) руководителя органа  контроля, изданный в соответствии с поручениями Президента РФ, Правительства РФ и на основании требования прокурора о проведении внеплановой проверки в рамках надзора за исполнением законов по поступившим в органы прокуратуры материалам и обращениям.</a:t>
          </a:r>
          <a:endParaRPr lang="ru-RU" sz="1200" kern="1200" dirty="0">
            <a:solidFill>
              <a:schemeClr val="tx1"/>
            </a:solidFill>
          </a:endParaRPr>
        </a:p>
      </dsp:txBody>
      <dsp:txXfrm>
        <a:off x="0" y="5286414"/>
        <a:ext cx="8572560" cy="659700"/>
      </dsp:txXfrm>
    </dsp:sp>
    <dsp:sp modelId="{04D1BBA2-2F0D-4378-9AC2-4D39770ED085}">
      <dsp:nvSpPr>
        <dsp:cNvPr id="0" name=""/>
        <dsp:cNvSpPr/>
      </dsp:nvSpPr>
      <dsp:spPr>
        <a:xfrm rot="10800000">
          <a:off x="0" y="3986985"/>
          <a:ext cx="8572560" cy="1370607"/>
        </a:xfrm>
        <a:prstGeom prst="upArrowCallout">
          <a:avLst/>
        </a:prstGeom>
        <a:solidFill>
          <a:schemeClr val="accent4">
            <a:lumMod val="20000"/>
            <a:lumOff val="80000"/>
          </a:schemeClr>
        </a:solidFill>
        <a:ln>
          <a:solidFill>
            <a:schemeClr val="tx1"/>
          </a:solidFill>
        </a:ln>
        <a:effectLst>
          <a:outerShdw blurRad="76200" dist="50800" dir="5400000" rotWithShape="0">
            <a:srgbClr val="4E3B30">
              <a:alpha val="6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5344" tIns="85344" rIns="85344" bIns="85344" numCol="1" spcCol="1270" anchor="ctr" anchorCtr="0">
          <a:noAutofit/>
        </a:bodyPr>
        <a:lstStyle/>
        <a:p>
          <a:pPr lvl="0" algn="l" defTabSz="533400" rtl="0">
            <a:lnSpc>
              <a:spcPct val="90000"/>
            </a:lnSpc>
            <a:spcBef>
              <a:spcPct val="0"/>
            </a:spcBef>
            <a:spcAft>
              <a:spcPct val="35000"/>
            </a:spcAft>
          </a:pPr>
          <a:endParaRPr lang="ru-RU" sz="1200" kern="1200" dirty="0" smtClean="0"/>
        </a:p>
        <a:p>
          <a:pPr lvl="0" algn="l" defTabSz="533400" rtl="0">
            <a:lnSpc>
              <a:spcPct val="100000"/>
            </a:lnSpc>
            <a:spcBef>
              <a:spcPct val="0"/>
            </a:spcBef>
            <a:spcAft>
              <a:spcPts val="0"/>
            </a:spcAft>
          </a:pPr>
          <a:r>
            <a:rPr lang="ru-RU" sz="1200" kern="1200" dirty="0" smtClean="0">
              <a:solidFill>
                <a:schemeClr val="tx1"/>
              </a:solidFill>
            </a:rPr>
            <a:t>б) причинение вреда жизни, здоровью граждан, вреда животным, растениям, окружающей среде, объектам культурного наследия (памятникам истории и культуры) народов РФ, безопасности государства, а также возникновение чрезвычайных ситуаций природного и техногенного характера;</a:t>
          </a:r>
        </a:p>
        <a:p>
          <a:pPr lvl="0" algn="l" defTabSz="533400" rtl="0">
            <a:lnSpc>
              <a:spcPct val="100000"/>
            </a:lnSpc>
            <a:spcBef>
              <a:spcPct val="0"/>
            </a:spcBef>
            <a:spcAft>
              <a:spcPts val="0"/>
            </a:spcAft>
          </a:pPr>
          <a:r>
            <a:rPr lang="ru-RU" sz="1200" kern="1200" dirty="0" smtClean="0">
              <a:solidFill>
                <a:schemeClr val="tx1"/>
              </a:solidFill>
            </a:rPr>
            <a:t>в) нарушение прав потребителей (в случае обращения граждан, права которых нарушены);</a:t>
          </a:r>
        </a:p>
        <a:p>
          <a:pPr lvl="0" algn="ctr" defTabSz="533400">
            <a:lnSpc>
              <a:spcPct val="90000"/>
            </a:lnSpc>
            <a:spcBef>
              <a:spcPct val="0"/>
            </a:spcBef>
            <a:spcAft>
              <a:spcPct val="35000"/>
            </a:spcAft>
          </a:pPr>
          <a:endParaRPr lang="ru-RU" sz="700" kern="1200" dirty="0"/>
        </a:p>
      </dsp:txBody>
      <dsp:txXfrm rot="10800000">
        <a:off x="0" y="3986985"/>
        <a:ext cx="8572560" cy="890579"/>
      </dsp:txXfrm>
    </dsp:sp>
    <dsp:sp modelId="{E4982117-AECB-473A-93F7-EB126CBBDD4A}">
      <dsp:nvSpPr>
        <dsp:cNvPr id="0" name=""/>
        <dsp:cNvSpPr/>
      </dsp:nvSpPr>
      <dsp:spPr>
        <a:xfrm rot="10800000">
          <a:off x="0" y="2951569"/>
          <a:ext cx="8572560" cy="1079939"/>
        </a:xfrm>
        <a:prstGeom prst="upArrowCallout">
          <a:avLst/>
        </a:prstGeom>
        <a:solidFill>
          <a:schemeClr val="accent4">
            <a:lumMod val="20000"/>
            <a:lumOff val="80000"/>
          </a:schemeClr>
        </a:solidFill>
        <a:ln>
          <a:solidFill>
            <a:schemeClr val="tx1"/>
          </a:solidFill>
        </a:ln>
        <a:effectLst>
          <a:outerShdw blurRad="76200" dist="50800" dir="5400000" rotWithShape="0">
            <a:srgbClr val="4E3B30">
              <a:alpha val="6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5344" tIns="85344" rIns="85344" bIns="85344" numCol="1" spcCol="1270" anchor="ctr"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lang="ru-RU" sz="1200" kern="1200" dirty="0" smtClean="0"/>
        </a:p>
        <a:p>
          <a:pPr marL="0" marR="0" lvl="0" indent="0" algn="l" defTabSz="914400" rtl="0" eaLnBrk="1" fontAlgn="auto" latinLnBrk="0" hangingPunct="1">
            <a:lnSpc>
              <a:spcPct val="100000"/>
            </a:lnSpc>
            <a:spcBef>
              <a:spcPct val="0"/>
            </a:spcBef>
            <a:spcAft>
              <a:spcPts val="0"/>
            </a:spcAft>
            <a:buClrTx/>
            <a:buSzTx/>
            <a:buFontTx/>
            <a:buNone/>
            <a:tabLst/>
            <a:defRPr/>
          </a:pPr>
          <a:r>
            <a:rPr lang="ru-RU" sz="1200" kern="1200" dirty="0" smtClean="0"/>
            <a:t>а) возникновение угрозы причинения вреда жизни, здоровью граждан, вреда животным, растениям, окружающей среде, объектам культурного наследия (памятникам истории и культуры) народов РФ, безопасности государства, а также угрозы чрезвычайных ситуаций природного и техногенного характера;</a:t>
          </a:r>
        </a:p>
        <a:p>
          <a:pPr lvl="0" algn="ctr" defTabSz="222250">
            <a:lnSpc>
              <a:spcPct val="90000"/>
            </a:lnSpc>
            <a:spcBef>
              <a:spcPct val="0"/>
            </a:spcBef>
            <a:spcAft>
              <a:spcPct val="35000"/>
            </a:spcAft>
          </a:pPr>
          <a:endParaRPr lang="ru-RU" kern="1200" dirty="0"/>
        </a:p>
      </dsp:txBody>
      <dsp:txXfrm rot="10800000">
        <a:off x="0" y="2951569"/>
        <a:ext cx="8572560" cy="701712"/>
      </dsp:txXfrm>
    </dsp:sp>
    <dsp:sp modelId="{B3C213BE-2EC2-4339-80B1-2430AC832C94}">
      <dsp:nvSpPr>
        <dsp:cNvPr id="0" name=""/>
        <dsp:cNvSpPr/>
      </dsp:nvSpPr>
      <dsp:spPr>
        <a:xfrm rot="10800000">
          <a:off x="0" y="1974951"/>
          <a:ext cx="8572560" cy="1014618"/>
        </a:xfrm>
        <a:prstGeom prst="upArrowCallout">
          <a:avLst/>
        </a:prstGeom>
        <a:solidFill>
          <a:schemeClr val="accent4">
            <a:lumMod val="20000"/>
            <a:lumOff val="80000"/>
          </a:schemeClr>
        </a:solidFill>
        <a:ln>
          <a:solidFill>
            <a:schemeClr val="tx1"/>
          </a:solidFill>
        </a:ln>
        <a:effectLst>
          <a:outerShdw blurRad="76200" dist="50800" dir="5400000" rotWithShape="0">
            <a:srgbClr val="4E3B30">
              <a:alpha val="6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5344" tIns="85344" rIns="85344" bIns="85344" numCol="1" spcCol="1270" anchor="ctr" anchorCtr="0">
          <a:noAutofit/>
        </a:bodyPr>
        <a:lstStyle/>
        <a:p>
          <a:pPr lvl="0" algn="ctr" defTabSz="533400" rtl="0">
            <a:lnSpc>
              <a:spcPct val="100000"/>
            </a:lnSpc>
            <a:spcBef>
              <a:spcPct val="0"/>
            </a:spcBef>
            <a:spcAft>
              <a:spcPts val="0"/>
            </a:spcAft>
          </a:pPr>
          <a:endParaRPr lang="ru-RU" sz="1200" kern="1200" dirty="0" smtClean="0"/>
        </a:p>
        <a:p>
          <a:pPr lvl="0" algn="l" defTabSz="533400" rtl="0">
            <a:lnSpc>
              <a:spcPct val="90000"/>
            </a:lnSpc>
            <a:spcBef>
              <a:spcPct val="0"/>
            </a:spcBef>
            <a:spcAft>
              <a:spcPct val="35000"/>
            </a:spcAft>
          </a:pPr>
          <a:r>
            <a:rPr lang="ru-RU" sz="1200" kern="1200" dirty="0" smtClean="0">
              <a:solidFill>
                <a:srgbClr val="FF0000"/>
              </a:solidFill>
            </a:rPr>
            <a:t>2. Часть 2*</a:t>
          </a:r>
          <a:r>
            <a:rPr lang="ru-RU" sz="1200" kern="1200" dirty="0" smtClean="0">
              <a:solidFill>
                <a:schemeClr val="tx1"/>
              </a:solidFill>
            </a:rPr>
            <a:t>.Поступление в органы контроля, органы муниципального контроля обращений и заявлений граждан, в том числе индивидуальных предпринимателей, юридических лиц, информации от органов государственной власти, органов местного самоуправления, из средств массовой информации о следующих фактах:</a:t>
          </a:r>
          <a:endParaRPr lang="ru-RU" sz="1200" kern="1200" dirty="0">
            <a:solidFill>
              <a:schemeClr val="tx1"/>
            </a:solidFill>
          </a:endParaRPr>
        </a:p>
      </dsp:txBody>
      <dsp:txXfrm rot="10800000">
        <a:off x="0" y="1974951"/>
        <a:ext cx="8572560" cy="659268"/>
      </dsp:txXfrm>
    </dsp:sp>
    <dsp:sp modelId="{79A14C99-AB3C-4F67-87D6-6F16A8976D95}">
      <dsp:nvSpPr>
        <dsp:cNvPr id="0" name=""/>
        <dsp:cNvSpPr/>
      </dsp:nvSpPr>
      <dsp:spPr>
        <a:xfrm rot="10800000">
          <a:off x="0" y="1314406"/>
          <a:ext cx="8572560" cy="670439"/>
        </a:xfrm>
        <a:prstGeom prst="upArrowCallout">
          <a:avLst/>
        </a:prstGeom>
        <a:solidFill>
          <a:schemeClr val="accent4">
            <a:lumMod val="20000"/>
            <a:lumOff val="80000"/>
          </a:schemeClr>
        </a:solidFill>
        <a:ln>
          <a:solidFill>
            <a:schemeClr val="tx1"/>
          </a:solidFill>
        </a:ln>
        <a:effectLst>
          <a:outerShdw blurRad="76200" dist="50800" dir="5400000" rotWithShape="0">
            <a:srgbClr val="4E3B30">
              <a:alpha val="6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5344" tIns="85344" rIns="85344" bIns="85344" numCol="1" spcCol="1270" anchor="ctr" anchorCtr="0">
          <a:noAutofit/>
        </a:bodyPr>
        <a:lstStyle/>
        <a:p>
          <a:pPr lvl="0" algn="l" defTabSz="533400" rtl="0">
            <a:lnSpc>
              <a:spcPct val="90000"/>
            </a:lnSpc>
            <a:spcBef>
              <a:spcPct val="0"/>
            </a:spcBef>
            <a:spcAft>
              <a:spcPct val="35000"/>
            </a:spcAft>
          </a:pPr>
          <a:r>
            <a:rPr lang="ru-RU" sz="1200" kern="1200" dirty="0" smtClean="0">
              <a:solidFill>
                <a:schemeClr val="tx1"/>
              </a:solidFill>
            </a:rPr>
            <a:t>1) истечение срока исполнения юридическим лицом, индивидуальным предпринимателем ранее выданного предписания об устранении выявленного нарушения;</a:t>
          </a:r>
          <a:endParaRPr lang="ru-RU" sz="1200" kern="1200" dirty="0">
            <a:solidFill>
              <a:schemeClr val="tx1"/>
            </a:solidFill>
          </a:endParaRPr>
        </a:p>
      </dsp:txBody>
      <dsp:txXfrm rot="10800000">
        <a:off x="0" y="1314406"/>
        <a:ext cx="8572560" cy="435631"/>
      </dsp:txXfrm>
    </dsp:sp>
    <dsp:sp modelId="{1FFAA959-49E1-4EF7-944C-99039612A9A7}">
      <dsp:nvSpPr>
        <dsp:cNvPr id="0" name=""/>
        <dsp:cNvSpPr/>
      </dsp:nvSpPr>
      <dsp:spPr>
        <a:xfrm rot="10800000">
          <a:off x="0" y="666271"/>
          <a:ext cx="8572560" cy="637211"/>
        </a:xfrm>
        <a:prstGeom prst="upArrowCallout">
          <a:avLst/>
        </a:prstGeom>
        <a:solidFill>
          <a:schemeClr val="accent4">
            <a:lumMod val="20000"/>
            <a:lumOff val="80000"/>
          </a:schemeClr>
        </a:solidFill>
        <a:ln>
          <a:solidFill>
            <a:schemeClr val="tx1"/>
          </a:solidFill>
        </a:ln>
        <a:effectLst>
          <a:outerShdw blurRad="76200" dist="50800" dir="5400000" rotWithShape="0">
            <a:srgbClr val="4E3B30">
              <a:alpha val="6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5344" tIns="85344" rIns="85344" bIns="85344" numCol="1" spcCol="1270" anchor="ctr" anchorCtr="0">
          <a:noAutofit/>
        </a:bodyPr>
        <a:lstStyle/>
        <a:p>
          <a:pPr lvl="0" algn="l" defTabSz="533400" rtl="0">
            <a:lnSpc>
              <a:spcPct val="90000"/>
            </a:lnSpc>
            <a:spcBef>
              <a:spcPct val="0"/>
            </a:spcBef>
            <a:spcAft>
              <a:spcPct val="35000"/>
            </a:spcAft>
          </a:pPr>
          <a:r>
            <a:rPr lang="ru-RU" sz="1200" u="sng" kern="1200" dirty="0" smtClean="0">
              <a:solidFill>
                <a:schemeClr val="tx1"/>
              </a:solidFill>
            </a:rPr>
            <a:t> </a:t>
          </a:r>
          <a:r>
            <a:rPr lang="ru-RU" sz="1200" b="1" u="sng" kern="1200" dirty="0" smtClean="0">
              <a:solidFill>
                <a:schemeClr val="tx1"/>
              </a:solidFill>
            </a:rPr>
            <a:t>п.2 .</a:t>
          </a:r>
          <a:r>
            <a:rPr lang="ru-RU" sz="1200" u="sng" kern="1200" dirty="0" smtClean="0">
              <a:solidFill>
                <a:schemeClr val="tx1"/>
              </a:solidFill>
            </a:rPr>
            <a:t>Основанием для проведения внеплановой проверки является:</a:t>
          </a:r>
          <a:endParaRPr lang="ru-RU" sz="1200" u="sng" kern="1200" dirty="0">
            <a:solidFill>
              <a:schemeClr val="tx1"/>
            </a:solidFill>
          </a:endParaRPr>
        </a:p>
      </dsp:txBody>
      <dsp:txXfrm rot="10800000">
        <a:off x="0" y="666271"/>
        <a:ext cx="8572560" cy="414041"/>
      </dsp:txXfrm>
    </dsp:sp>
    <dsp:sp modelId="{7BACBD44-EDAA-46D4-9699-024F90708C76}">
      <dsp:nvSpPr>
        <dsp:cNvPr id="0" name=""/>
        <dsp:cNvSpPr/>
      </dsp:nvSpPr>
      <dsp:spPr>
        <a:xfrm rot="10800000">
          <a:off x="0" y="2074"/>
          <a:ext cx="8572560" cy="694912"/>
        </a:xfrm>
        <a:prstGeom prst="upArrowCallout">
          <a:avLst/>
        </a:prstGeom>
        <a:solidFill>
          <a:schemeClr val="accent4">
            <a:lumMod val="20000"/>
            <a:lumOff val="80000"/>
          </a:schemeClr>
        </a:solidFill>
        <a:ln>
          <a:solidFill>
            <a:schemeClr val="tx1"/>
          </a:solidFill>
        </a:ln>
        <a:effectLst>
          <a:outerShdw blurRad="76200" dist="50800" dir="5400000" rotWithShape="0">
            <a:srgbClr val="4E3B30">
              <a:alpha val="6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568" tIns="99568" rIns="99568" bIns="99568" numCol="1" spcCol="1270" anchor="ctr" anchorCtr="0">
          <a:noAutofit/>
        </a:bodyPr>
        <a:lstStyle/>
        <a:p>
          <a:pPr lvl="0" algn="l" defTabSz="622300" rtl="0">
            <a:lnSpc>
              <a:spcPct val="90000"/>
            </a:lnSpc>
            <a:spcBef>
              <a:spcPct val="0"/>
            </a:spcBef>
            <a:spcAft>
              <a:spcPct val="35000"/>
            </a:spcAft>
          </a:pPr>
          <a:r>
            <a:rPr lang="ru-RU" sz="1400" b="1" kern="1200" dirty="0" smtClean="0"/>
            <a:t>Статья 10. Организация и проведение внеплановой проверки.</a:t>
          </a:r>
          <a:endParaRPr lang="ru-RU" sz="1400" b="1" kern="1200" dirty="0"/>
        </a:p>
      </dsp:txBody>
      <dsp:txXfrm rot="10800000">
        <a:off x="0" y="2074"/>
        <a:ext cx="8572560" cy="45153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B3A217-FAD2-4B33-9193-86D25ACC4260}">
      <dsp:nvSpPr>
        <dsp:cNvPr id="0" name=""/>
        <dsp:cNvSpPr/>
      </dsp:nvSpPr>
      <dsp:spPr>
        <a:xfrm>
          <a:off x="0" y="3744151"/>
          <a:ext cx="8501122" cy="1611540"/>
        </a:xfrm>
        <a:prstGeom prst="rect">
          <a:avLst/>
        </a:prstGeom>
        <a:solidFill>
          <a:schemeClr val="accent4">
            <a:lumMod val="20000"/>
            <a:lumOff val="80000"/>
          </a:schemeClr>
        </a:solidFill>
        <a:ln>
          <a:solidFill>
            <a:schemeClr val="tx1"/>
          </a:solidFill>
        </a:ln>
        <a:effectLst>
          <a:outerShdw blurRad="76200" dist="50800" dir="5400000" rotWithShape="0">
            <a:srgbClr val="4E3B30">
              <a:alpha val="6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5344" tIns="85344" rIns="85344" bIns="85344" numCol="1" spcCol="1270" anchor="ctr" anchorCtr="0">
          <a:noAutofit/>
        </a:bodyPr>
        <a:lstStyle/>
        <a:p>
          <a:pPr lvl="0" algn="l" defTabSz="533400" rtl="0">
            <a:lnSpc>
              <a:spcPct val="150000"/>
            </a:lnSpc>
            <a:spcBef>
              <a:spcPct val="0"/>
            </a:spcBef>
            <a:spcAft>
              <a:spcPts val="0"/>
            </a:spcAft>
          </a:pPr>
          <a:r>
            <a:rPr lang="ru-RU" sz="1200" b="1" kern="1200" dirty="0" smtClean="0">
              <a:solidFill>
                <a:srgbClr val="FF0000"/>
              </a:solidFill>
            </a:rPr>
            <a:t>* ВАЖНО! </a:t>
          </a:r>
          <a:r>
            <a:rPr lang="ru-RU" sz="1200" kern="1200" dirty="0" smtClean="0"/>
            <a:t>О проведении внеплановой выездной проверки, за исключением внеплановой выездной проверки основания проведения которой указаны в статье  </a:t>
          </a:r>
          <a:r>
            <a:rPr lang="ru-RU" sz="1200" kern="1200" dirty="0" smtClean="0">
              <a:solidFill>
                <a:srgbClr val="FF0000"/>
              </a:solidFill>
            </a:rPr>
            <a:t>10 п.2. части 2* </a:t>
          </a:r>
          <a:r>
            <a:rPr lang="ru-RU" sz="1200" kern="1200" dirty="0" smtClean="0"/>
            <a:t>настоящего ФЗ, юридическое лицо, индивидуальный предприниматель уведомляются органом государственного контроля (надзора), органом муниципального контроля </a:t>
          </a:r>
          <a:r>
            <a:rPr lang="ru-RU" sz="1200" u="sng" kern="1200" dirty="0" smtClean="0">
              <a:solidFill>
                <a:srgbClr val="FF0000"/>
              </a:solidFill>
            </a:rPr>
            <a:t>не менее чем за двадцать четыре часа</a:t>
          </a:r>
          <a:r>
            <a:rPr lang="ru-RU" sz="1200" kern="1200" dirty="0" smtClean="0">
              <a:solidFill>
                <a:srgbClr val="FF0000"/>
              </a:solidFill>
            </a:rPr>
            <a:t> </a:t>
          </a:r>
          <a:r>
            <a:rPr lang="ru-RU" sz="1200" kern="1200" dirty="0" smtClean="0"/>
            <a:t>до начала ее проведения любым доступным способом.</a:t>
          </a:r>
          <a:endParaRPr lang="ru-RU" sz="1200" kern="1200" dirty="0"/>
        </a:p>
      </dsp:txBody>
      <dsp:txXfrm>
        <a:off x="0" y="3744151"/>
        <a:ext cx="8501122" cy="1611540"/>
      </dsp:txXfrm>
    </dsp:sp>
    <dsp:sp modelId="{489ED1C1-33E9-4D1D-8D3F-B4848E78161F}">
      <dsp:nvSpPr>
        <dsp:cNvPr id="0" name=""/>
        <dsp:cNvSpPr/>
      </dsp:nvSpPr>
      <dsp:spPr>
        <a:xfrm rot="10800000">
          <a:off x="0" y="2379047"/>
          <a:ext cx="8501122" cy="1389276"/>
        </a:xfrm>
        <a:prstGeom prst="upArrowCallout">
          <a:avLst/>
        </a:prstGeom>
        <a:solidFill>
          <a:schemeClr val="accent4">
            <a:lumMod val="20000"/>
            <a:lumOff val="80000"/>
          </a:schemeClr>
        </a:solidFill>
        <a:ln>
          <a:solidFill>
            <a:schemeClr val="tx1"/>
          </a:solidFill>
        </a:ln>
        <a:effectLst>
          <a:outerShdw blurRad="76200" dist="50800" dir="5400000" rotWithShape="0">
            <a:srgbClr val="4E3B30">
              <a:alpha val="6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5344" tIns="85344" rIns="85344" bIns="85344" numCol="1" spcCol="1270" anchor="ctr" anchorCtr="0">
          <a:noAutofit/>
        </a:bodyPr>
        <a:lstStyle/>
        <a:p>
          <a:pPr lvl="0" algn="l" defTabSz="533400" rtl="0">
            <a:lnSpc>
              <a:spcPct val="90000"/>
            </a:lnSpc>
            <a:spcBef>
              <a:spcPct val="0"/>
            </a:spcBef>
            <a:spcAft>
              <a:spcPct val="35000"/>
            </a:spcAft>
          </a:pPr>
          <a:r>
            <a:rPr lang="ru-RU" sz="1200" kern="1200" dirty="0" smtClean="0"/>
            <a:t>6. Внеплановая выездная проверка юридических лиц, индивидуальных предпринимателей может быть проведена органами  контроля (надзора) после согласования с органом прокуратуры по месту осуществления деятельности таких юридических лиц, индивидуальных предпринимателей.</a:t>
          </a:r>
          <a:endParaRPr lang="ru-RU" sz="1200" kern="1200" dirty="0"/>
        </a:p>
      </dsp:txBody>
      <dsp:txXfrm rot="10800000">
        <a:off x="0" y="2379047"/>
        <a:ext cx="8501122" cy="902710"/>
      </dsp:txXfrm>
    </dsp:sp>
    <dsp:sp modelId="{BAB4DADB-D66C-4852-86A3-02FFBE3A3E76}">
      <dsp:nvSpPr>
        <dsp:cNvPr id="0" name=""/>
        <dsp:cNvSpPr/>
      </dsp:nvSpPr>
      <dsp:spPr>
        <a:xfrm rot="10800000">
          <a:off x="0" y="1269606"/>
          <a:ext cx="8501122" cy="1133614"/>
        </a:xfrm>
        <a:prstGeom prst="upArrowCallout">
          <a:avLst/>
        </a:prstGeom>
        <a:solidFill>
          <a:schemeClr val="accent4">
            <a:lumMod val="20000"/>
            <a:lumOff val="80000"/>
          </a:schemeClr>
        </a:solidFill>
        <a:ln>
          <a:solidFill>
            <a:schemeClr val="tx1"/>
          </a:solidFill>
        </a:ln>
        <a:effectLst>
          <a:outerShdw blurRad="76200" dist="50800" dir="5400000" rotWithShape="0">
            <a:srgbClr val="4E3B30">
              <a:alpha val="6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5344" tIns="85344" rIns="85344" bIns="85344" numCol="1" spcCol="1270" anchor="ctr" anchorCtr="0">
          <a:noAutofit/>
        </a:bodyPr>
        <a:lstStyle/>
        <a:p>
          <a:pPr lvl="0" algn="l" defTabSz="533400" rtl="0">
            <a:lnSpc>
              <a:spcPct val="90000"/>
            </a:lnSpc>
            <a:spcBef>
              <a:spcPct val="0"/>
            </a:spcBef>
            <a:spcAft>
              <a:spcPct val="35000"/>
            </a:spcAft>
          </a:pPr>
          <a:r>
            <a:rPr lang="ru-RU" sz="1200" kern="1200" dirty="0" smtClean="0"/>
            <a:t>5. Внеплановая проверка проводится в форме документарной проверки и (или) выездной проверки в порядке, установленном соответственно статьями 11 и 12 настоящего Федерального закона.</a:t>
          </a:r>
          <a:endParaRPr lang="ru-RU" sz="1200" kern="1200" dirty="0"/>
        </a:p>
      </dsp:txBody>
      <dsp:txXfrm rot="10800000">
        <a:off x="0" y="1269606"/>
        <a:ext cx="8501122" cy="736588"/>
      </dsp:txXfrm>
    </dsp:sp>
    <dsp:sp modelId="{0C18C8D9-8AD5-4335-8A8C-467E49A41931}">
      <dsp:nvSpPr>
        <dsp:cNvPr id="0" name=""/>
        <dsp:cNvSpPr/>
      </dsp:nvSpPr>
      <dsp:spPr>
        <a:xfrm rot="10800000">
          <a:off x="0" y="2157"/>
          <a:ext cx="8501122" cy="1291621"/>
        </a:xfrm>
        <a:prstGeom prst="upArrowCallout">
          <a:avLst/>
        </a:prstGeom>
        <a:solidFill>
          <a:schemeClr val="accent4">
            <a:lumMod val="20000"/>
            <a:lumOff val="80000"/>
          </a:schemeClr>
        </a:solidFill>
        <a:ln>
          <a:solidFill>
            <a:schemeClr val="tx1"/>
          </a:solidFill>
        </a:ln>
        <a:effectLst>
          <a:outerShdw blurRad="76200" dist="50800" dir="5400000" rotWithShape="0">
            <a:srgbClr val="4E3B30">
              <a:alpha val="6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5344" tIns="85344" rIns="85344" bIns="85344" numCol="1" spcCol="1270" anchor="ctr" anchorCtr="0">
          <a:noAutofit/>
        </a:bodyPr>
        <a:lstStyle/>
        <a:p>
          <a:pPr lvl="0" algn="l" defTabSz="533400" rtl="0">
            <a:lnSpc>
              <a:spcPct val="90000"/>
            </a:lnSpc>
            <a:spcBef>
              <a:spcPct val="0"/>
            </a:spcBef>
            <a:spcAft>
              <a:spcPct val="35000"/>
            </a:spcAft>
          </a:pPr>
          <a:r>
            <a:rPr lang="ru-RU" sz="1200" kern="1200" dirty="0" smtClean="0"/>
            <a:t>4. Обращения и заявления, не позволяющие установить лицо, обратившееся в органы контроля не могут служить основанием для проведения внеплановой проверки.</a:t>
          </a:r>
          <a:endParaRPr lang="ru-RU" sz="1200" kern="1200" dirty="0"/>
        </a:p>
      </dsp:txBody>
      <dsp:txXfrm rot="10800000">
        <a:off x="0" y="2157"/>
        <a:ext cx="8501122" cy="83925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AF3C1A-884A-4E91-919F-A2F016211A2B}">
      <dsp:nvSpPr>
        <dsp:cNvPr id="0" name=""/>
        <dsp:cNvSpPr/>
      </dsp:nvSpPr>
      <dsp:spPr>
        <a:xfrm>
          <a:off x="0" y="2121658"/>
          <a:ext cx="8686800" cy="3258850"/>
        </a:xfrm>
        <a:prstGeom prst="rect">
          <a:avLst/>
        </a:prstGeom>
        <a:solidFill>
          <a:schemeClr val="accent4">
            <a:lumMod val="20000"/>
            <a:lumOff val="80000"/>
          </a:schemeClr>
        </a:solidFill>
        <a:ln>
          <a:solidFill>
            <a:schemeClr val="tx1"/>
          </a:solidFill>
        </a:ln>
        <a:effectLst>
          <a:glow rad="228600">
            <a:schemeClr val="accent2">
              <a:satMod val="175000"/>
              <a:alpha val="40000"/>
            </a:schemeClr>
          </a:glo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ctr" anchorCtr="0">
          <a:noAutofit/>
        </a:bodyPr>
        <a:lstStyle/>
        <a:p>
          <a:pPr lvl="0" algn="just" defTabSz="711200" rtl="0">
            <a:lnSpc>
              <a:spcPct val="90000"/>
            </a:lnSpc>
            <a:spcBef>
              <a:spcPct val="0"/>
            </a:spcBef>
            <a:spcAft>
              <a:spcPct val="35000"/>
            </a:spcAft>
          </a:pPr>
          <a:r>
            <a:rPr lang="ru-RU" sz="1600" kern="1200" dirty="0" smtClean="0"/>
            <a:t>	Если основанием для проведения внеплановой выездной проверки является причинение вреда жизни, здоровью граждан, вреда животным, растениям, окружающей среде, объектам культурного наследия (памятникам истории и культуры) народов Российской Федерации, безопасности государства, а также возникновение чрезвычайных ситуаций природного и техногенного характера, обнаружение нарушений обязательных требований и требований, установленных муниципальными правовыми актами, в момент совершения таких нарушений в связи с необходимостью принятия неотложных мер органы контроля (надзора) вправе приступить к проведению внеплановой выездной проверки незамедлительно с извещением органов прокуратуры о проведении мероприятий по контролю посредством направления документов в </a:t>
          </a:r>
          <a:r>
            <a:rPr lang="ru-RU" sz="1600" u="sng" kern="1200" dirty="0" smtClean="0"/>
            <a:t>органы прокуратуры </a:t>
          </a:r>
          <a:r>
            <a:rPr lang="ru-RU" sz="1600" u="sng" kern="1200" dirty="0" smtClean="0">
              <a:solidFill>
                <a:srgbClr val="FF0000"/>
              </a:solidFill>
            </a:rPr>
            <a:t>в течение двадцати четырех часов</a:t>
          </a:r>
          <a:r>
            <a:rPr lang="ru-RU" sz="1600" kern="1200" dirty="0" smtClean="0">
              <a:solidFill>
                <a:srgbClr val="FF0000"/>
              </a:solidFill>
            </a:rPr>
            <a:t>. </a:t>
          </a:r>
          <a:r>
            <a:rPr lang="ru-RU" sz="1600" kern="1200" dirty="0" smtClean="0"/>
            <a:t>В этом случае прокурор или его заместитель принимает решение о согласовании проведения внеплановой выездной проверки в день поступления соответствующих документов.</a:t>
          </a:r>
          <a:endParaRPr lang="ru-RU" sz="1600" kern="1200" dirty="0"/>
        </a:p>
      </dsp:txBody>
      <dsp:txXfrm>
        <a:off x="0" y="2121658"/>
        <a:ext cx="8686800" cy="3258850"/>
      </dsp:txXfrm>
    </dsp:sp>
    <dsp:sp modelId="{C3C2A866-3E45-4FAC-895F-E77107A33C34}">
      <dsp:nvSpPr>
        <dsp:cNvPr id="0" name=""/>
        <dsp:cNvSpPr/>
      </dsp:nvSpPr>
      <dsp:spPr>
        <a:xfrm rot="10800000">
          <a:off x="0" y="1850"/>
          <a:ext cx="8686800" cy="2168690"/>
        </a:xfrm>
        <a:prstGeom prst="upArrowCallout">
          <a:avLst/>
        </a:prstGeom>
        <a:solidFill>
          <a:schemeClr val="accent4">
            <a:lumMod val="20000"/>
            <a:lumOff val="80000"/>
          </a:schemeClr>
        </a:solidFill>
        <a:ln>
          <a:solidFill>
            <a:schemeClr val="tx1"/>
          </a:solidFill>
        </a:ln>
        <a:effectLst>
          <a:outerShdw blurRad="76200" dist="50800" dir="5400000" rotWithShape="0">
            <a:srgbClr val="4E3B30">
              <a:alpha val="6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ctr" anchorCtr="0">
          <a:noAutofit/>
        </a:bodyPr>
        <a:lstStyle/>
        <a:p>
          <a:pPr lvl="0" algn="just" defTabSz="711200" rtl="0">
            <a:lnSpc>
              <a:spcPct val="100000"/>
            </a:lnSpc>
            <a:spcBef>
              <a:spcPct val="0"/>
            </a:spcBef>
            <a:spcAft>
              <a:spcPts val="0"/>
            </a:spcAft>
          </a:pPr>
          <a:r>
            <a:rPr lang="ru-RU" sz="1600" kern="1200" dirty="0" smtClean="0"/>
            <a:t>	В случае, если основанием для проведения внеплановой проверки является истечение срока исполнения юридическим лицом, индивидуальным предпринимателем предписания об устранении выявленного нарушения обязательных требований и (или) требований, установленных муниципальными правовыми актами, предметом такой проверки может являться </a:t>
          </a:r>
          <a:r>
            <a:rPr lang="ru-RU" sz="1600" b="1" u="sng" kern="1200" dirty="0" smtClean="0">
              <a:solidFill>
                <a:srgbClr val="FF0000"/>
              </a:solidFill>
            </a:rPr>
            <a:t>ТОЛЬКО</a:t>
          </a:r>
          <a:r>
            <a:rPr lang="ru-RU" sz="1600" kern="1200" dirty="0" smtClean="0">
              <a:solidFill>
                <a:srgbClr val="FF0000"/>
              </a:solidFill>
            </a:rPr>
            <a:t> </a:t>
          </a:r>
          <a:r>
            <a:rPr lang="ru-RU" sz="1600" kern="1200" dirty="0" smtClean="0"/>
            <a:t>исполнение выданного органом  контроля  предписания.</a:t>
          </a:r>
          <a:endParaRPr lang="ru-RU" sz="1600" kern="1200" dirty="0"/>
        </a:p>
      </dsp:txBody>
      <dsp:txXfrm rot="10800000">
        <a:off x="0" y="1850"/>
        <a:ext cx="8686800" cy="140915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BA3B88-DFF3-4EB0-B75A-45769DD040A6}">
      <dsp:nvSpPr>
        <dsp:cNvPr id="0" name=""/>
        <dsp:cNvSpPr/>
      </dsp:nvSpPr>
      <dsp:spPr>
        <a:xfrm>
          <a:off x="0" y="387326"/>
          <a:ext cx="8536017" cy="1439099"/>
        </a:xfrm>
        <a:prstGeom prst="roundRect">
          <a:avLst/>
        </a:prstGeom>
        <a:solidFill>
          <a:schemeClr val="accent4">
            <a:lumMod val="20000"/>
            <a:lumOff val="80000"/>
          </a:schemeClr>
        </a:solidFill>
        <a:ln>
          <a:solidFill>
            <a:schemeClr val="tx1"/>
          </a:solid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ru-RU" sz="1500" kern="1200" dirty="0" smtClean="0">
              <a:solidFill>
                <a:schemeClr val="accent2"/>
              </a:solidFill>
            </a:rPr>
            <a:t>- </a:t>
          </a:r>
          <a:r>
            <a:rPr lang="ru-RU" sz="1500" kern="1200" dirty="0" smtClean="0">
              <a:solidFill>
                <a:schemeClr val="accent6">
                  <a:lumMod val="50000"/>
                </a:schemeClr>
              </a:solidFill>
            </a:rPr>
            <a:t>работодателями трудового законодательства и иных нормативных правовых актов, содержащих нормы трудового права, посредством проверок, обследований, выдачи </a:t>
          </a:r>
          <a:r>
            <a:rPr lang="ru-RU" sz="1500" u="sng" kern="1200" dirty="0" smtClean="0">
              <a:solidFill>
                <a:srgbClr val="FF0000"/>
              </a:solidFill>
              <a:effectLst>
                <a:outerShdw blurRad="38100" dist="38100" dir="2700000" algn="tl">
                  <a:srgbClr val="000000">
                    <a:alpha val="43137"/>
                  </a:srgbClr>
                </a:outerShdw>
              </a:effectLst>
            </a:rPr>
            <a:t>обязательных для исполнения предписаний </a:t>
          </a:r>
          <a:r>
            <a:rPr lang="ru-RU" sz="1500" kern="1200" dirty="0" smtClean="0">
              <a:solidFill>
                <a:schemeClr val="accent6">
                  <a:lumMod val="50000"/>
                </a:schemeClr>
              </a:solidFill>
            </a:rPr>
            <a:t>об устранении нарушений, составления протоколов об административных правонарушениях в пределах полномочий, подготовки других материалов (документов) о привлечении виновных к ответственности в соответствии с федеральными законами и иными нормативными правовыми актами Российской Федерации; </a:t>
          </a:r>
          <a:endParaRPr lang="ru-RU" sz="1500" kern="1200" dirty="0">
            <a:solidFill>
              <a:schemeClr val="accent6">
                <a:lumMod val="50000"/>
              </a:schemeClr>
            </a:solidFill>
          </a:endParaRPr>
        </a:p>
      </dsp:txBody>
      <dsp:txXfrm>
        <a:off x="70251" y="457577"/>
        <a:ext cx="8395515" cy="1298597"/>
      </dsp:txXfrm>
    </dsp:sp>
    <dsp:sp modelId="{0B7EA508-DC94-47FD-9405-A75EDE41AE9E}">
      <dsp:nvSpPr>
        <dsp:cNvPr id="0" name=""/>
        <dsp:cNvSpPr/>
      </dsp:nvSpPr>
      <dsp:spPr>
        <a:xfrm>
          <a:off x="0" y="1869626"/>
          <a:ext cx="8536017" cy="847054"/>
        </a:xfrm>
        <a:prstGeom prst="roundRect">
          <a:avLst/>
        </a:prstGeom>
        <a:solidFill>
          <a:schemeClr val="accent4">
            <a:lumMod val="20000"/>
            <a:lumOff val="80000"/>
          </a:schemeClr>
        </a:solidFill>
        <a:ln>
          <a:solidFill>
            <a:schemeClr val="tx1"/>
          </a:solid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ru-RU" sz="1500" kern="1200" dirty="0" smtClean="0">
              <a:solidFill>
                <a:schemeClr val="accent2"/>
              </a:solidFill>
            </a:rPr>
            <a:t>- </a:t>
          </a:r>
          <a:r>
            <a:rPr lang="ru-RU" sz="1500" kern="1200" dirty="0" smtClean="0">
              <a:solidFill>
                <a:schemeClr val="accent6">
                  <a:lumMod val="50000"/>
                </a:schemeClr>
              </a:solidFill>
            </a:rPr>
            <a:t>установленного порядка расследования и учета несчастных случаев на производстве; </a:t>
          </a:r>
          <a:endParaRPr lang="ru-RU" sz="1500" kern="1200" dirty="0">
            <a:solidFill>
              <a:schemeClr val="accent6">
                <a:lumMod val="50000"/>
              </a:schemeClr>
            </a:solidFill>
          </a:endParaRPr>
        </a:p>
      </dsp:txBody>
      <dsp:txXfrm>
        <a:off x="41350" y="1910976"/>
        <a:ext cx="8453317" cy="764354"/>
      </dsp:txXfrm>
    </dsp:sp>
    <dsp:sp modelId="{E7B9DFF0-5913-42D8-9F21-8F0B33E77918}">
      <dsp:nvSpPr>
        <dsp:cNvPr id="0" name=""/>
        <dsp:cNvSpPr/>
      </dsp:nvSpPr>
      <dsp:spPr>
        <a:xfrm>
          <a:off x="0" y="2759880"/>
          <a:ext cx="8536017" cy="1439099"/>
        </a:xfrm>
        <a:prstGeom prst="roundRect">
          <a:avLst/>
        </a:prstGeom>
        <a:solidFill>
          <a:schemeClr val="accent4">
            <a:lumMod val="20000"/>
            <a:lumOff val="80000"/>
          </a:schemeClr>
        </a:solidFill>
        <a:ln>
          <a:solidFill>
            <a:schemeClr val="tx1"/>
          </a:solid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ru-RU" sz="1500" kern="1200" dirty="0" smtClean="0">
              <a:solidFill>
                <a:schemeClr val="accent6">
                  <a:lumMod val="50000"/>
                </a:schemeClr>
              </a:solidFill>
            </a:rPr>
            <a:t>- осуществляет надзор и контроль за реализацией прав работников на получение обеспечения по обязательному социальному страхованию от несчастных случаев на производстве и профессиональных заболеваний, а также за назначением, исчислением и выплатой пособий по временной нетрудоспособности за счет средств работодателей.</a:t>
          </a:r>
          <a:endParaRPr lang="ru-RU" sz="1500" kern="1200" dirty="0">
            <a:solidFill>
              <a:schemeClr val="accent6">
                <a:lumMod val="50000"/>
              </a:schemeClr>
            </a:solidFill>
          </a:endParaRPr>
        </a:p>
      </dsp:txBody>
      <dsp:txXfrm>
        <a:off x="70251" y="2830131"/>
        <a:ext cx="8395515" cy="129859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A7F037FB-5C2B-4007-B5B8-0D3873D824FC}" type="datetimeFigureOut">
              <a:rPr lang="ru-RU"/>
              <a:pPr>
                <a:defRPr/>
              </a:pPr>
              <a:t>07.04.2017</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8DCD869B-F6BD-4034-B724-394D7A747CBE}" type="slidenum">
              <a:rPr lang="ru-RU"/>
              <a:pPr>
                <a:defRPr/>
              </a:pPr>
              <a:t>‹#›</a:t>
            </a:fld>
            <a:endParaRPr lang="ru-RU"/>
          </a:p>
        </p:txBody>
      </p:sp>
    </p:spTree>
    <p:extLst>
      <p:ext uri="{BB962C8B-B14F-4D97-AF65-F5344CB8AC3E}">
        <p14:creationId xmlns="" xmlns:p14="http://schemas.microsoft.com/office/powerpoint/2010/main" val="31543777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8DCD869B-F6BD-4034-B724-394D7A747CBE}" type="slidenum">
              <a:rPr lang="ru-RU" smtClean="0"/>
              <a:pPr>
                <a:defRPr/>
              </a:pPr>
              <a:t>37</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8DCD869B-F6BD-4034-B724-394D7A747CBE}" type="slidenum">
              <a:rPr lang="ru-RU" smtClean="0"/>
              <a:pPr>
                <a:defRPr/>
              </a:pPr>
              <a:t>39</a:t>
            </a:fld>
            <a:endParaRPr lang="ru-RU"/>
          </a:p>
        </p:txBody>
      </p:sp>
    </p:spTree>
    <p:extLst>
      <p:ext uri="{BB962C8B-B14F-4D97-AF65-F5344CB8AC3E}">
        <p14:creationId xmlns="" xmlns:p14="http://schemas.microsoft.com/office/powerpoint/2010/main" val="29099716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pPr>
              <a:defRPr/>
            </a:pPr>
            <a:fld id="{2AC250AE-8586-4CE0-9583-4BFD121F047E}" type="datetimeFigureOut">
              <a:rPr lang="ru-RU" smtClean="0"/>
              <a:pPr>
                <a:defRPr/>
              </a:pPr>
              <a:t>07.04.2017</a:t>
            </a:fld>
            <a:endParaRPr lang="ru-RU"/>
          </a:p>
        </p:txBody>
      </p:sp>
      <p:sp>
        <p:nvSpPr>
          <p:cNvPr id="2" name="Нижний колонтитул 1"/>
          <p:cNvSpPr>
            <a:spLocks noGrp="1"/>
          </p:cNvSpPr>
          <p:nvPr>
            <p:ph type="ftr" sz="quarter" idx="11"/>
          </p:nvPr>
        </p:nvSpPr>
        <p:spPr/>
        <p:txBody>
          <a:bodyPr/>
          <a:lstStyle/>
          <a:p>
            <a:pPr>
              <a:defRPr/>
            </a:pPr>
            <a:endParaRPr lang="ru-RU"/>
          </a:p>
        </p:txBody>
      </p:sp>
      <p:sp>
        <p:nvSpPr>
          <p:cNvPr id="15" name="Номер слайда 14"/>
          <p:cNvSpPr>
            <a:spLocks noGrp="1"/>
          </p:cNvSpPr>
          <p:nvPr>
            <p:ph type="sldNum" sz="quarter" idx="12"/>
          </p:nvPr>
        </p:nvSpPr>
        <p:spPr>
          <a:xfrm>
            <a:off x="8229600" y="6473952"/>
            <a:ext cx="758952" cy="246888"/>
          </a:xfrm>
        </p:spPr>
        <p:txBody>
          <a:bodyPr/>
          <a:lstStyle/>
          <a:p>
            <a:pPr>
              <a:defRPr/>
            </a:pPr>
            <a:fld id="{31EFB14C-3D95-444C-888E-59613AF23C7F}" type="slidenum">
              <a:rPr lang="ru-RU" smtClean="0"/>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fld id="{F53C2401-16C8-4F50-BB1E-363E7CD21F63}" type="datetimeFigureOut">
              <a:rPr lang="ru-RU" smtClean="0"/>
              <a:pPr>
                <a:defRPr/>
              </a:pPr>
              <a:t>07.04.2017</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485954B7-639B-4330-A3FC-6A63CC7C25D9}" type="slidenum">
              <a:rPr lang="ru-RU" smtClean="0"/>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fld id="{34E67846-BC9C-43E2-B30D-B3B4492E78E8}" type="datetimeFigureOut">
              <a:rPr lang="ru-RU" smtClean="0"/>
              <a:pPr>
                <a:defRPr/>
              </a:pPr>
              <a:t>07.04.2017</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83905A5C-BFFC-4F8E-AD68-3ED6145689E2}" type="slidenum">
              <a:rPr lang="ru-RU" smtClean="0"/>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Объект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pPr>
              <a:defRPr/>
            </a:pPr>
            <a:fld id="{698A4E55-AD95-4A3A-8332-5D2DEC84E3C5}" type="datetimeFigureOut">
              <a:rPr lang="ru-RU" smtClean="0"/>
              <a:pPr>
                <a:defRPr/>
              </a:pPr>
              <a:t>07.04.2017</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pPr>
              <a:defRPr/>
            </a:pPr>
            <a:endParaRPr lang="ru-RU"/>
          </a:p>
        </p:txBody>
      </p:sp>
      <p:sp>
        <p:nvSpPr>
          <p:cNvPr id="16" name="Номер слайда 15"/>
          <p:cNvSpPr>
            <a:spLocks noGrp="1"/>
          </p:cNvSpPr>
          <p:nvPr>
            <p:ph type="sldNum" sz="quarter" idx="12"/>
          </p:nvPr>
        </p:nvSpPr>
        <p:spPr>
          <a:xfrm>
            <a:off x="8229600" y="6473952"/>
            <a:ext cx="758952" cy="246888"/>
          </a:xfrm>
        </p:spPr>
        <p:txBody>
          <a:bodyPr/>
          <a:lstStyle/>
          <a:p>
            <a:pPr>
              <a:defRPr/>
            </a:pPr>
            <a:fld id="{4ADB3257-6FBB-4D74-9130-41543EA4F29B}" type="slidenum">
              <a:rPr lang="ru-RU" smtClean="0"/>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pPr>
              <a:defRPr/>
            </a:pPr>
            <a:fld id="{FAFEC9FD-3F15-4F63-976A-AC28200F0FFB}" type="datetimeFigureOut">
              <a:rPr lang="ru-RU" smtClean="0"/>
              <a:pPr>
                <a:defRPr/>
              </a:pPr>
              <a:t>07.04.2017</a:t>
            </a:fld>
            <a:endParaRPr lang="ru-RU"/>
          </a:p>
        </p:txBody>
      </p:sp>
      <p:sp>
        <p:nvSpPr>
          <p:cNvPr id="11" name="Нижний колонтитул 10"/>
          <p:cNvSpPr>
            <a:spLocks noGrp="1"/>
          </p:cNvSpPr>
          <p:nvPr>
            <p:ph type="ftr" sz="quarter" idx="11"/>
          </p:nvPr>
        </p:nvSpPr>
        <p:spPr/>
        <p:txBody>
          <a:bodyPr/>
          <a:lstStyle/>
          <a:p>
            <a:pPr>
              <a:defRPr/>
            </a:pPr>
            <a:endParaRPr lang="ru-RU"/>
          </a:p>
        </p:txBody>
      </p:sp>
      <p:sp>
        <p:nvSpPr>
          <p:cNvPr id="16" name="Номер слайда 15"/>
          <p:cNvSpPr>
            <a:spLocks noGrp="1"/>
          </p:cNvSpPr>
          <p:nvPr>
            <p:ph type="sldNum" sz="quarter" idx="12"/>
          </p:nvPr>
        </p:nvSpPr>
        <p:spPr/>
        <p:txBody>
          <a:bodyPr/>
          <a:lstStyle/>
          <a:p>
            <a:pPr>
              <a:defRPr/>
            </a:pPr>
            <a:fld id="{A385E6B2-570B-45CF-BA50-16883B21B530}" type="slidenum">
              <a:rPr lang="ru-RU" smtClean="0"/>
              <a:pPr>
                <a:defRPr/>
              </a:pPr>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Объект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pPr>
              <a:defRPr/>
            </a:pPr>
            <a:fld id="{7059598B-FA52-4FDD-9453-BE5F33833522}" type="datetimeFigureOut">
              <a:rPr lang="ru-RU" smtClean="0"/>
              <a:pPr>
                <a:defRPr/>
              </a:pPr>
              <a:t>07.04.2017</a:t>
            </a:fld>
            <a:endParaRPr lang="ru-RU"/>
          </a:p>
        </p:txBody>
      </p:sp>
      <p:sp>
        <p:nvSpPr>
          <p:cNvPr id="10" name="Нижний колонтитул 9"/>
          <p:cNvSpPr>
            <a:spLocks noGrp="1"/>
          </p:cNvSpPr>
          <p:nvPr>
            <p:ph type="ftr" sz="quarter" idx="11"/>
          </p:nvPr>
        </p:nvSpPr>
        <p:spPr/>
        <p:txBody>
          <a:bodyPr/>
          <a:lstStyle/>
          <a:p>
            <a:pPr>
              <a:defRPr/>
            </a:pPr>
            <a:endParaRPr lang="ru-RU"/>
          </a:p>
        </p:txBody>
      </p:sp>
      <p:sp>
        <p:nvSpPr>
          <p:cNvPr id="31" name="Номер слайда 30"/>
          <p:cNvSpPr>
            <a:spLocks noGrp="1"/>
          </p:cNvSpPr>
          <p:nvPr>
            <p:ph type="sldNum" sz="quarter" idx="12"/>
          </p:nvPr>
        </p:nvSpPr>
        <p:spPr/>
        <p:txBody>
          <a:bodyPr/>
          <a:lstStyle/>
          <a:p>
            <a:pPr>
              <a:defRPr/>
            </a:pPr>
            <a:fld id="{A5F21872-8BF7-4D3C-9557-B3755FCFE76C}" type="slidenum">
              <a:rPr lang="ru-RU" smtClean="0"/>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Объект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Объект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pPr>
              <a:defRPr/>
            </a:pPr>
            <a:fld id="{39595D65-6BC0-47C7-BD6E-231CD3E24BA4}" type="datetimeFigureOut">
              <a:rPr lang="ru-RU" smtClean="0"/>
              <a:pPr>
                <a:defRPr/>
              </a:pPr>
              <a:t>07.04.2017</a:t>
            </a:fld>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a:xfrm>
            <a:off x="8229600" y="6477000"/>
            <a:ext cx="762000" cy="246888"/>
          </a:xfrm>
        </p:spPr>
        <p:txBody>
          <a:bodyPr/>
          <a:lstStyle/>
          <a:p>
            <a:pPr>
              <a:defRPr/>
            </a:pPr>
            <a:fld id="{7B8D2A48-4C5D-447A-B528-0AE4A3650EFC}" type="slidenum">
              <a:rPr lang="ru-RU" smtClean="0"/>
              <a:pPr>
                <a:defRPr/>
              </a:pPr>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pPr>
              <a:defRPr/>
            </a:pPr>
            <a:fld id="{B0AA88FB-66B0-44B2-9821-A560A72AEC47}" type="datetimeFigureOut">
              <a:rPr lang="ru-RU" smtClean="0"/>
              <a:pPr>
                <a:defRPr/>
              </a:pPr>
              <a:t>07.04.2017</a:t>
            </a:fld>
            <a:endParaRPr lang="ru-RU"/>
          </a:p>
        </p:txBody>
      </p:sp>
      <p:sp>
        <p:nvSpPr>
          <p:cNvPr id="21" name="Нижний колонтитул 20"/>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1989091F-D239-4F71-944C-49C8E5F082CB}" type="slidenum">
              <a:rPr lang="ru-RU" smtClean="0"/>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pPr>
              <a:defRPr/>
            </a:pPr>
            <a:fld id="{A3D2B152-32CB-4290-8547-F2CEF03D98B5}" type="datetimeFigureOut">
              <a:rPr lang="ru-RU" smtClean="0"/>
              <a:pPr>
                <a:defRPr/>
              </a:pPr>
              <a:t>07.04.2017</a:t>
            </a:fld>
            <a:endParaRPr lang="ru-RU"/>
          </a:p>
        </p:txBody>
      </p:sp>
      <p:sp>
        <p:nvSpPr>
          <p:cNvPr id="24" name="Нижний колонтитул 23"/>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282E94CE-F967-4A54-9491-BAA019DA067B}" type="slidenum">
              <a:rPr lang="ru-RU" smtClean="0"/>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Объект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pPr>
              <a:defRPr/>
            </a:pPr>
            <a:fld id="{8474275B-736F-4474-9AC7-E18F96B13EBD}" type="datetimeFigureOut">
              <a:rPr lang="ru-RU" smtClean="0"/>
              <a:pPr>
                <a:defRPr/>
              </a:pPr>
              <a:t>07.04.2017</a:t>
            </a:fld>
            <a:endParaRPr lang="ru-RU"/>
          </a:p>
        </p:txBody>
      </p:sp>
      <p:sp>
        <p:nvSpPr>
          <p:cNvPr id="29" name="Нижний колонтитул 28"/>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23404D6F-FA6F-42D5-8498-1A409EB66A4E}" type="slidenum">
              <a:rPr lang="ru-RU" smtClean="0"/>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pPr>
              <a:defRPr/>
            </a:pPr>
            <a:fld id="{F1370256-0B91-478C-9B57-A054322CC796}" type="datetimeFigureOut">
              <a:rPr lang="ru-RU" smtClean="0"/>
              <a:pPr>
                <a:defRPr/>
              </a:pPr>
              <a:t>07.04.2017</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31" name="Номер слайда 30"/>
          <p:cNvSpPr>
            <a:spLocks noGrp="1"/>
          </p:cNvSpPr>
          <p:nvPr>
            <p:ph type="sldNum" sz="quarter" idx="12"/>
          </p:nvPr>
        </p:nvSpPr>
        <p:spPr/>
        <p:txBody>
          <a:bodyPr/>
          <a:lstStyle/>
          <a:p>
            <a:pPr>
              <a:defRPr/>
            </a:pPr>
            <a:fld id="{220C70AB-F469-45B0-8752-6FF62CBADDD8}" type="slidenum">
              <a:rPr lang="ru-RU" smtClean="0"/>
              <a:pPr>
                <a:defRPr/>
              </a:pPr>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pPr>
              <a:defRPr/>
            </a:pPr>
            <a:fld id="{ED47AC89-DDA5-4C00-9746-BB8941277C63}" type="datetimeFigureOut">
              <a:rPr lang="ru-RU" smtClean="0"/>
              <a:pPr>
                <a:defRPr/>
              </a:pPr>
              <a:t>07.04.2017</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pPr>
              <a:defRPr/>
            </a:pPr>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pPr>
              <a:defRPr/>
            </a:pPr>
            <a:fld id="{BE1D1B55-5686-496D-8D00-4805A9727EF2}" type="slidenum">
              <a:rPr lang="ru-RU" smtClean="0"/>
              <a:pPr>
                <a:defRPr/>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1.xml.rels><?xml version="1.0" encoding="UTF-8" standalone="yes"?>
<Relationships xmlns="http://schemas.openxmlformats.org/package/2006/relationships"><Relationship Id="rId2" Type="http://schemas.openxmlformats.org/officeDocument/2006/relationships/hyperlink" Target="consultantplus://offline/ref=0E7C09BDFE5B6C8DBDB394C387EE828A45715EF1CCB2A72AEFF908F3399F8161D83DD0C3AD82C1FEWBcED"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consultantplus://offline/ref=3EE24FE2B14427E676076539813ACF5D40321A4196A911EB48611133B5E3BBDD0C650A37B14CCC00gF7DE" TargetMode="External"/><Relationship Id="rId2" Type="http://schemas.openxmlformats.org/officeDocument/2006/relationships/hyperlink" Target="consultantplus://offline/ref=AF8AB73511955846982EAAC0136A46B660A4509FAC10D8C752B3A33987D63563DADCD6AAE6EE38BFt045B"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consultantplus://offline/ref=20E3B2AA9CD1B31A0D58B984C72053193C759DD9B6CCF4089200BE682CGEGEC"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9.png"/><Relationship Id="rId7" Type="http://schemas.openxmlformats.org/officeDocument/2006/relationships/diagramColors" Target="../diagrams/colors8.xm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9.xml"/><Relationship Id="rId7" Type="http://schemas.microsoft.com/office/2007/relationships/diagramDrawing" Target="../diagrams/drawing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7" Type="http://schemas.microsoft.com/office/2007/relationships/diagramDrawing" Target="../diagrams/drawing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openxmlformats.org/officeDocument/2006/relationships/hyperlink" Target="consultantplus://offline/ref=0E7C09BDFE5B6C8DBDB394C387EE828A467054F7C2B5A72AEFF908F3399F8161D83DD0C3AD82C1F9WBc7D" TargetMode="Externa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6" Type="http://schemas.microsoft.com/office/2007/relationships/diagramDrawing" Target="../diagrams/drawing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Заголовок 1"/>
          <p:cNvSpPr>
            <a:spLocks noGrp="1"/>
          </p:cNvSpPr>
          <p:nvPr>
            <p:ph type="ctrTitle"/>
          </p:nvPr>
        </p:nvSpPr>
        <p:spPr>
          <a:xfrm>
            <a:off x="755650" y="188913"/>
            <a:ext cx="7772400" cy="1025509"/>
          </a:xfrm>
          <a:ln>
            <a:solidFill>
              <a:schemeClr val="accent6">
                <a:lumMod val="75000"/>
              </a:schemeClr>
            </a:solidFill>
          </a:ln>
          <a:scene3d>
            <a:camera prst="orthographicFront"/>
            <a:lightRig rig="threePt" dir="t"/>
          </a:scene3d>
          <a:sp3d>
            <a:bevelT w="114300" prst="hardEdge"/>
          </a:sp3d>
        </p:spPr>
        <p:txBody>
          <a:bodyPr>
            <a:normAutofit/>
          </a:bodyPr>
          <a:lstStyle/>
          <a:p>
            <a:pPr algn="ctr" eaLnBrk="1" hangingPunct="1"/>
            <a:r>
              <a:rPr lang="ru-RU" sz="2400" b="1" dirty="0" smtClean="0">
                <a:solidFill>
                  <a:srgbClr val="7030A0"/>
                </a:solidFill>
                <a:latin typeface="Arial" charset="0"/>
                <a:cs typeface="Arial" charset="0"/>
              </a:rPr>
              <a:t>Государственное надзор, взаимодействие с инспекторами</a:t>
            </a:r>
          </a:p>
        </p:txBody>
      </p:sp>
      <p:pic>
        <p:nvPicPr>
          <p:cNvPr id="14338" name="Picture 2"/>
          <p:cNvPicPr>
            <a:picLocks noChangeAspect="1" noChangeArrowheads="1"/>
          </p:cNvPicPr>
          <p:nvPr/>
        </p:nvPicPr>
        <p:blipFill>
          <a:blip r:embed="rId2"/>
          <a:srcRect/>
          <a:stretch>
            <a:fillRect/>
          </a:stretch>
        </p:blipFill>
        <p:spPr bwMode="auto">
          <a:xfrm>
            <a:off x="3779838" y="1916832"/>
            <a:ext cx="2576512" cy="4941168"/>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88640"/>
            <a:ext cx="8686800" cy="838200"/>
          </a:xfrm>
        </p:spPr>
        <p:txBody>
          <a:bodyPr>
            <a:normAutofit fontScale="90000"/>
          </a:bodyPr>
          <a:lstStyle/>
          <a:p>
            <a:r>
              <a:rPr lang="ru-RU" sz="1600" dirty="0">
                <a:solidFill>
                  <a:srgbClr val="4F81BD">
                    <a:lumMod val="50000"/>
                  </a:srgb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Федеральный закон РФ N 294-ФЗ от 26 декабря 2008 года «О защите прав юридических лиц индивидуальных предпринимателей при осуществлении </a:t>
            </a:r>
            <a:r>
              <a:rPr lang="ru-RU" sz="1600" dirty="0" smtClean="0">
                <a:solidFill>
                  <a:srgbClr val="4F81BD">
                    <a:lumMod val="50000"/>
                  </a:srgb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государственного </a:t>
            </a:r>
            <a:r>
              <a:rPr lang="ru-RU" sz="1600" dirty="0">
                <a:solidFill>
                  <a:srgbClr val="4F81BD">
                    <a:lumMod val="50000"/>
                  </a:srgb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контроля (надзора) и муниципального контроля»</a:t>
            </a:r>
            <a:endParaRPr lang="ru-RU" dirty="0"/>
          </a:p>
        </p:txBody>
      </p:sp>
      <p:graphicFrame>
        <p:nvGraphicFramePr>
          <p:cNvPr id="4" name="Содержимое 3"/>
          <p:cNvGraphicFramePr>
            <a:graphicFrameLocks noGrp="1"/>
          </p:cNvGraphicFramePr>
          <p:nvPr>
            <p:ph idx="1"/>
            <p:extLst>
              <p:ext uri="{D42A27DB-BD31-4B8C-83A1-F6EECF244321}">
                <p14:modId xmlns="" xmlns:p14="http://schemas.microsoft.com/office/powerpoint/2010/main" val="2325786477"/>
              </p:ext>
            </p:extLst>
          </p:nvPr>
        </p:nvGraphicFramePr>
        <p:xfrm>
          <a:off x="304800" y="1142984"/>
          <a:ext cx="8686800" cy="5382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29908237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4"/>
          <p:cNvSpPr>
            <a:spLocks noGrp="1"/>
          </p:cNvSpPr>
          <p:nvPr>
            <p:ph idx="1"/>
          </p:nvPr>
        </p:nvSpPr>
        <p:spPr>
          <a:xfrm>
            <a:off x="214282" y="1214422"/>
            <a:ext cx="8686800" cy="5286412"/>
          </a:xfrm>
          <a:solidFill>
            <a:schemeClr val="bg1">
              <a:lumMod val="95000"/>
            </a:schemeClr>
          </a:solidFill>
        </p:spPr>
        <p:txBody>
          <a:bodyPr>
            <a:normAutofit/>
          </a:bodyPr>
          <a:lstStyle/>
          <a:p>
            <a:pPr>
              <a:buNone/>
            </a:pPr>
            <a:r>
              <a:rPr lang="ru-RU" sz="1600" dirty="0" smtClean="0"/>
              <a:t>		В целях оптимального использования трудовых, материальных и финансовых ресурсов, задействованных при осуществлении государственного контроля (надзора), снижения издержек юридических лиц, индивидуальных предпринимателей и повышения результативности своей деятельности органы государственного контроля (надзора) при организации отдельных </a:t>
            </a:r>
            <a:r>
              <a:rPr lang="ru-RU" sz="1600" dirty="0" smtClean="0">
                <a:hlinkClick r:id="rId2"/>
              </a:rPr>
              <a:t>видов</a:t>
            </a:r>
            <a:r>
              <a:rPr lang="ru-RU" sz="1600" dirty="0" smtClean="0"/>
              <a:t> государственного контроля (надзора), определяемых Правительством РФ. применяют </a:t>
            </a:r>
            <a:r>
              <a:rPr lang="ru-RU" sz="1600" dirty="0" err="1" smtClean="0"/>
              <a:t>риск-ориентированный</a:t>
            </a:r>
            <a:r>
              <a:rPr lang="ru-RU" sz="1600" dirty="0" smtClean="0"/>
              <a:t> подход.</a:t>
            </a:r>
          </a:p>
          <a:p>
            <a:pPr>
              <a:buNone/>
            </a:pPr>
            <a:r>
              <a:rPr lang="ru-RU" sz="1600" dirty="0" smtClean="0"/>
              <a:t>		</a:t>
            </a:r>
            <a:r>
              <a:rPr lang="ru-RU" sz="1600" dirty="0" err="1" smtClean="0"/>
              <a:t>Риск-ориентированный</a:t>
            </a:r>
            <a:r>
              <a:rPr lang="ru-RU" sz="1600" dirty="0" smtClean="0"/>
              <a:t> подход представляет собой метод организации и осуществления государственного контроля (надзора), при котором в предусмотренных настоящим ФЗ случаях выбор интенсивности (формы, продолжительности, периодичности) проведения мероприятий по контролю, мероприятий по профилактике нарушения обязательных требований определяется отнесением деятельности юридического лица, индивидуального предпринимателя и (или) используемых ими при осуществлении такой деятельности производственных объектов к определенной категории риска либо определенному классу (категории) опасности.</a:t>
            </a:r>
          </a:p>
          <a:p>
            <a:pPr>
              <a:buNone/>
            </a:pPr>
            <a:r>
              <a:rPr lang="ru-RU" sz="1600" dirty="0" smtClean="0"/>
              <a:t>		 Отнесение к определенному классу (категории) опасности осуществляется органом государственного контроля (надзора) с учетом тяжести потенциальных негативных последствий возможного несоблюдения юридическими лицами, индивидуальными предпринимателями обязательных требований, а к определенной категории риска - также с учетом оценки вероятности несоблюдения соответствующих обязательных требований.</a:t>
            </a:r>
          </a:p>
          <a:p>
            <a:pPr>
              <a:buNone/>
            </a:pPr>
            <a:endParaRPr lang="ru-RU" sz="1600" dirty="0" smtClean="0"/>
          </a:p>
          <a:p>
            <a:pPr>
              <a:buNone/>
            </a:pPr>
            <a:endParaRPr lang="ru-RU" sz="1600" dirty="0"/>
          </a:p>
        </p:txBody>
      </p:sp>
      <p:sp>
        <p:nvSpPr>
          <p:cNvPr id="6" name="Заголовок 1"/>
          <p:cNvSpPr>
            <a:spLocks noGrp="1"/>
          </p:cNvSpPr>
          <p:nvPr>
            <p:ph type="title"/>
          </p:nvPr>
        </p:nvSpPr>
        <p:spPr>
          <a:xfrm>
            <a:off x="285720" y="142852"/>
            <a:ext cx="8686800" cy="838200"/>
          </a:xfrm>
        </p:spPr>
        <p:txBody>
          <a:bodyPr>
            <a:noAutofit/>
          </a:bodyPr>
          <a:lstStyle/>
          <a:p>
            <a:pPr marL="0" indent="0">
              <a:spcBef>
                <a:spcPts val="0"/>
              </a:spcBef>
            </a:pPr>
            <a:r>
              <a:rPr lang="ru-RU" sz="1600" dirty="0">
                <a:solidFill>
                  <a:srgbClr val="002060"/>
                </a:solidFill>
              </a:rPr>
              <a:t>Постановление Правительства РФ от 17 августа 2016 г. № </a:t>
            </a:r>
            <a:r>
              <a:rPr lang="ru-RU" sz="1600" dirty="0" smtClean="0">
                <a:solidFill>
                  <a:srgbClr val="002060"/>
                </a:solidFill>
              </a:rPr>
              <a:t>806 « </a:t>
            </a:r>
            <a:r>
              <a:rPr lang="ru-RU" sz="1600" dirty="0">
                <a:solidFill>
                  <a:srgbClr val="002060"/>
                </a:solidFill>
              </a:rPr>
              <a:t>О применении риск-ориентированного подхода при организации отдельных видов государственного контроля (надзора) и </a:t>
            </a:r>
            <a:r>
              <a:rPr lang="ru-RU" sz="1600" dirty="0" smtClean="0">
                <a:solidFill>
                  <a:srgbClr val="002060"/>
                </a:solidFill>
              </a:rPr>
              <a:t>внесении изменений </a:t>
            </a:r>
            <a:r>
              <a:rPr lang="ru-RU" sz="1600" dirty="0">
                <a:solidFill>
                  <a:srgbClr val="002060"/>
                </a:solidFill>
              </a:rPr>
              <a:t>в некоторые акты Правительства РФ».</a:t>
            </a:r>
            <a:br>
              <a:rPr lang="ru-RU" sz="1600" dirty="0">
                <a:solidFill>
                  <a:srgbClr val="002060"/>
                </a:solidFill>
              </a:rPr>
            </a:br>
            <a:endParaRPr lang="ru-RU" sz="1600" dirty="0">
              <a:solidFill>
                <a:srgbClr val="002060"/>
              </a:solidFill>
            </a:endParaRPr>
          </a:p>
        </p:txBody>
      </p:sp>
    </p:spTree>
    <p:extLst>
      <p:ext uri="{BB962C8B-B14F-4D97-AF65-F5344CB8AC3E}">
        <p14:creationId xmlns="" xmlns:p14="http://schemas.microsoft.com/office/powerpoint/2010/main" val="29908237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88640"/>
            <a:ext cx="8686800" cy="1080120"/>
          </a:xfrm>
        </p:spPr>
        <p:txBody>
          <a:bodyPr>
            <a:normAutofit/>
          </a:bodyPr>
          <a:lstStyle/>
          <a:p>
            <a:pPr marL="0" indent="0">
              <a:spcBef>
                <a:spcPts val="0"/>
              </a:spcBef>
            </a:pPr>
            <a:r>
              <a:rPr lang="ru-RU" sz="1600" dirty="0">
                <a:solidFill>
                  <a:srgbClr val="002060"/>
                </a:solidFill>
              </a:rPr>
              <a:t>Постановление Правительства РФ от 17 августа 2016 г. № </a:t>
            </a:r>
            <a:r>
              <a:rPr lang="ru-RU" sz="1600" dirty="0" smtClean="0">
                <a:solidFill>
                  <a:srgbClr val="002060"/>
                </a:solidFill>
              </a:rPr>
              <a:t>806 « </a:t>
            </a:r>
            <a:r>
              <a:rPr lang="ru-RU" sz="1600" dirty="0">
                <a:solidFill>
                  <a:srgbClr val="002060"/>
                </a:solidFill>
              </a:rPr>
              <a:t>О применении риск-ориентированного подхода при организации отдельных видов государственного контроля (надзора) и </a:t>
            </a:r>
            <a:r>
              <a:rPr lang="ru-RU" sz="1600" dirty="0" smtClean="0">
                <a:solidFill>
                  <a:srgbClr val="002060"/>
                </a:solidFill>
              </a:rPr>
              <a:t>внесении изменений </a:t>
            </a:r>
            <a:r>
              <a:rPr lang="ru-RU" sz="1600" dirty="0">
                <a:solidFill>
                  <a:srgbClr val="002060"/>
                </a:solidFill>
              </a:rPr>
              <a:t>в некоторые акты Правительства РФ».</a:t>
            </a:r>
            <a:br>
              <a:rPr lang="ru-RU" sz="1600" dirty="0">
                <a:solidFill>
                  <a:srgbClr val="002060"/>
                </a:solidFill>
              </a:rPr>
            </a:br>
            <a:endParaRPr lang="ru-RU" sz="1600" dirty="0">
              <a:solidFill>
                <a:srgbClr val="002060"/>
              </a:solidFill>
            </a:endParaRPr>
          </a:p>
        </p:txBody>
      </p:sp>
      <p:sp>
        <p:nvSpPr>
          <p:cNvPr id="3" name="Объект 2"/>
          <p:cNvSpPr>
            <a:spLocks noGrp="1"/>
          </p:cNvSpPr>
          <p:nvPr>
            <p:ph idx="1"/>
          </p:nvPr>
        </p:nvSpPr>
        <p:spPr>
          <a:xfrm>
            <a:off x="304800" y="1554162"/>
            <a:ext cx="8686800" cy="5115198"/>
          </a:xfrm>
          <a:solidFill>
            <a:schemeClr val="bg1">
              <a:lumMod val="95000"/>
            </a:schemeClr>
          </a:solidFill>
        </p:spPr>
        <p:txBody>
          <a:bodyPr>
            <a:normAutofit fontScale="55000" lnSpcReduction="20000"/>
          </a:bodyPr>
          <a:lstStyle/>
          <a:p>
            <a:pPr marL="0" indent="0" algn="just">
              <a:buNone/>
            </a:pPr>
            <a:r>
              <a:rPr lang="ru-RU" dirty="0" smtClean="0"/>
              <a:t>1. Для </a:t>
            </a:r>
            <a:r>
              <a:rPr lang="ru-RU" dirty="0"/>
              <a:t>отдельного вида государственного контроля (надзора) применяются </a:t>
            </a:r>
            <a:r>
              <a:rPr lang="ru-RU" b="1" dirty="0">
                <a:solidFill>
                  <a:srgbClr val="FF0000"/>
                </a:solidFill>
              </a:rPr>
              <a:t>категории риска </a:t>
            </a:r>
            <a:r>
              <a:rPr lang="ru-RU" dirty="0"/>
              <a:t>либо </a:t>
            </a:r>
            <a:r>
              <a:rPr lang="ru-RU" b="1" dirty="0">
                <a:solidFill>
                  <a:srgbClr val="FF0000"/>
                </a:solidFill>
              </a:rPr>
              <a:t>классы опасности</a:t>
            </a:r>
            <a:r>
              <a:rPr lang="ru-RU" dirty="0"/>
              <a:t>.</a:t>
            </a:r>
          </a:p>
          <a:p>
            <a:pPr marL="0" indent="0" algn="just">
              <a:buNone/>
            </a:pPr>
            <a:r>
              <a:rPr lang="ru-RU" dirty="0"/>
              <a:t>2</a:t>
            </a:r>
            <a:r>
              <a:rPr lang="ru-RU" dirty="0" smtClean="0"/>
              <a:t>. </a:t>
            </a:r>
            <a:r>
              <a:rPr lang="ru-RU" dirty="0">
                <a:hlinkClick r:id="" action="ppaction://hlinkfile"/>
              </a:rPr>
              <a:t>Перечень</a:t>
            </a:r>
            <a:r>
              <a:rPr lang="ru-RU" dirty="0"/>
              <a:t> категорий риска или классов опасности, применяемый при осуществлении отдельного вида государственного контроля (надзора</a:t>
            </a:r>
            <a:r>
              <a:rPr lang="ru-RU" b="1" dirty="0">
                <a:solidFill>
                  <a:srgbClr val="FF0000"/>
                </a:solidFill>
              </a:rPr>
              <a:t>), включает от 3 до 6 категорий риска </a:t>
            </a:r>
            <a:r>
              <a:rPr lang="ru-RU" dirty="0"/>
              <a:t>или </a:t>
            </a:r>
            <a:r>
              <a:rPr lang="ru-RU" b="1" dirty="0">
                <a:solidFill>
                  <a:srgbClr val="FF0000"/>
                </a:solidFill>
              </a:rPr>
              <a:t>от 3 до 6 классов опасности </a:t>
            </a:r>
            <a:r>
              <a:rPr lang="ru-RU" dirty="0"/>
              <a:t>из числа категорий риска и классов опасности согласно приложению и устанавливается в соответствии с положением о виде государственного контроля (надзора).</a:t>
            </a:r>
          </a:p>
          <a:p>
            <a:pPr marL="0" indent="0" algn="just">
              <a:buNone/>
            </a:pPr>
            <a:r>
              <a:rPr lang="ru-RU" dirty="0"/>
              <a:t>3</a:t>
            </a:r>
            <a:r>
              <a:rPr lang="ru-RU" dirty="0" smtClean="0"/>
              <a:t>. </a:t>
            </a:r>
            <a:r>
              <a:rPr lang="ru-RU" dirty="0"/>
              <a:t>Критерии отнесения объектов государственного контроля (надзора) к определенной категории риска или определенному классу опасности устанавливаются положениями о видах государственного контроля (надзора) с учетом настоящих Правил, если соответствующие критерии не установлены федеральным законом</a:t>
            </a:r>
            <a:r>
              <a:rPr lang="ru-RU" dirty="0" smtClean="0"/>
              <a:t>.</a:t>
            </a:r>
            <a:r>
              <a:rPr lang="ru-RU" dirty="0"/>
              <a:t> </a:t>
            </a:r>
            <a:endParaRPr lang="ru-RU" dirty="0" smtClean="0"/>
          </a:p>
          <a:p>
            <a:pPr marL="0" indent="0" algn="just">
              <a:buNone/>
            </a:pPr>
            <a:r>
              <a:rPr lang="ru-RU" dirty="0" smtClean="0"/>
              <a:t>4. </a:t>
            </a:r>
            <a:r>
              <a:rPr lang="ru-RU" dirty="0">
                <a:hlinkClick r:id="" action="ppaction://hlinkfile"/>
              </a:rPr>
              <a:t>Перечень</a:t>
            </a:r>
            <a:r>
              <a:rPr lang="ru-RU" dirty="0"/>
              <a:t> категорий риска или классов опасности и критерии отнесения к ним объектов государственного контроля (надзора) основываются на необходимости минимизации причинения вреда охраняемым законом ценностям при оптимальном использовании материальных, финансовых и кадровых ресурсов органа государственного контроля (надзора), позволяющем соблюдать установленную периодичность плановых проверок юридических лиц и индивидуальных предпринимателей.</a:t>
            </a:r>
          </a:p>
          <a:p>
            <a:pPr marL="0" indent="0" algn="just">
              <a:buNone/>
            </a:pPr>
            <a:endParaRPr lang="ru-RU" dirty="0"/>
          </a:p>
          <a:p>
            <a:pPr algn="just"/>
            <a:endParaRPr lang="ru-RU" dirty="0"/>
          </a:p>
        </p:txBody>
      </p:sp>
    </p:spTree>
    <p:extLst>
      <p:ext uri="{BB962C8B-B14F-4D97-AF65-F5344CB8AC3E}">
        <p14:creationId xmlns="" xmlns:p14="http://schemas.microsoft.com/office/powerpoint/2010/main" val="940347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88640"/>
            <a:ext cx="8686800" cy="864096"/>
          </a:xfrm>
        </p:spPr>
        <p:txBody>
          <a:bodyPr>
            <a:normAutofit fontScale="90000"/>
          </a:bodyPr>
          <a:lstStyle/>
          <a:p>
            <a:pPr marL="0" indent="0">
              <a:spcBef>
                <a:spcPts val="0"/>
              </a:spcBef>
            </a:pPr>
            <a:r>
              <a:rPr lang="ru-RU" sz="1600" dirty="0">
                <a:solidFill>
                  <a:srgbClr val="002060"/>
                </a:solidFill>
              </a:rPr>
              <a:t>Постановление Правительства РФ от 17 августа 2016 г. № </a:t>
            </a:r>
            <a:r>
              <a:rPr lang="ru-RU" sz="1600" dirty="0" smtClean="0">
                <a:solidFill>
                  <a:srgbClr val="002060"/>
                </a:solidFill>
              </a:rPr>
              <a:t>806 « </a:t>
            </a:r>
            <a:r>
              <a:rPr lang="ru-RU" sz="1600" dirty="0">
                <a:solidFill>
                  <a:srgbClr val="002060"/>
                </a:solidFill>
              </a:rPr>
              <a:t>О применении риск-ориентированного подхода при организации отдельных видов государственного контроля (надзора) и </a:t>
            </a:r>
            <a:r>
              <a:rPr lang="ru-RU" sz="1600" dirty="0" smtClean="0">
                <a:solidFill>
                  <a:srgbClr val="002060"/>
                </a:solidFill>
              </a:rPr>
              <a:t>внесении изменений </a:t>
            </a:r>
            <a:r>
              <a:rPr lang="ru-RU" sz="1600" dirty="0">
                <a:solidFill>
                  <a:srgbClr val="002060"/>
                </a:solidFill>
              </a:rPr>
              <a:t>в некоторые акты Правительства РФ».</a:t>
            </a:r>
            <a:br>
              <a:rPr lang="ru-RU" sz="1600" dirty="0">
                <a:solidFill>
                  <a:srgbClr val="002060"/>
                </a:solidFill>
              </a:rPr>
            </a:br>
            <a:endParaRPr lang="ru-RU" sz="1600" dirty="0">
              <a:solidFill>
                <a:srgbClr val="002060"/>
              </a:solidFill>
            </a:endParaRPr>
          </a:p>
        </p:txBody>
      </p:sp>
      <p:sp>
        <p:nvSpPr>
          <p:cNvPr id="3" name="Объект 2"/>
          <p:cNvSpPr>
            <a:spLocks noGrp="1"/>
          </p:cNvSpPr>
          <p:nvPr>
            <p:ph idx="1"/>
          </p:nvPr>
        </p:nvSpPr>
        <p:spPr>
          <a:xfrm>
            <a:off x="14486" y="980728"/>
            <a:ext cx="8686800" cy="5403230"/>
          </a:xfrm>
        </p:spPr>
        <p:txBody>
          <a:bodyPr>
            <a:normAutofit/>
          </a:bodyPr>
          <a:lstStyle/>
          <a:p>
            <a:pPr marL="0" indent="0">
              <a:spcBef>
                <a:spcPts val="0"/>
              </a:spcBef>
              <a:buNone/>
            </a:pPr>
            <a:r>
              <a:rPr lang="ru-RU" dirty="0" smtClean="0"/>
              <a:t> </a:t>
            </a:r>
            <a:r>
              <a:rPr lang="ru-RU" sz="1600" b="1" dirty="0">
                <a:solidFill>
                  <a:srgbClr val="C00000"/>
                </a:solidFill>
              </a:rPr>
              <a:t>Критерии отнесения объектов государственного контроля (надзора) должны учитывать </a:t>
            </a:r>
            <a:r>
              <a:rPr lang="ru-RU" sz="1600" b="1" dirty="0" smtClean="0">
                <a:solidFill>
                  <a:srgbClr val="C00000"/>
                </a:solidFill>
              </a:rPr>
              <a:t>к :</a:t>
            </a:r>
            <a:endParaRPr lang="ru-RU" sz="1600" dirty="0"/>
          </a:p>
          <a:p>
            <a:pPr marL="0" indent="0">
              <a:buNone/>
            </a:pPr>
            <a:endParaRPr lang="ru-RU" dirty="0" smtClean="0"/>
          </a:p>
          <a:p>
            <a:pPr marL="0" indent="0">
              <a:buNone/>
            </a:pPr>
            <a:endParaRPr lang="ru-RU" dirty="0"/>
          </a:p>
        </p:txBody>
      </p:sp>
      <p:sp>
        <p:nvSpPr>
          <p:cNvPr id="4" name="Прямоугольник 3"/>
          <p:cNvSpPr/>
          <p:nvPr/>
        </p:nvSpPr>
        <p:spPr>
          <a:xfrm>
            <a:off x="107503" y="1592796"/>
            <a:ext cx="4464495" cy="504056"/>
          </a:xfrm>
          <a:prstGeom prst="rect">
            <a:avLst/>
          </a:prstGeom>
          <a:solidFill>
            <a:schemeClr val="bg1">
              <a:lumMod val="85000"/>
            </a:schemeClr>
          </a:solidFill>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000" b="1" u="sng" dirty="0" smtClean="0">
              <a:solidFill>
                <a:schemeClr val="tx1"/>
              </a:solidFill>
            </a:endParaRPr>
          </a:p>
          <a:p>
            <a:pPr algn="ctr"/>
            <a:r>
              <a:rPr lang="ru-RU" sz="2000" b="1" u="sng" dirty="0" smtClean="0">
                <a:solidFill>
                  <a:schemeClr val="tx1"/>
                </a:solidFill>
              </a:rPr>
              <a:t>категориям </a:t>
            </a:r>
            <a:r>
              <a:rPr lang="ru-RU" sz="2000" b="1" u="sng" dirty="0">
                <a:solidFill>
                  <a:schemeClr val="tx1"/>
                </a:solidFill>
              </a:rPr>
              <a:t>риска</a:t>
            </a:r>
          </a:p>
          <a:p>
            <a:pPr algn="ctr"/>
            <a:endParaRPr lang="ru-RU" sz="2000" dirty="0"/>
          </a:p>
        </p:txBody>
      </p:sp>
      <p:sp>
        <p:nvSpPr>
          <p:cNvPr id="5" name="Стрелка вниз 4"/>
          <p:cNvSpPr/>
          <p:nvPr/>
        </p:nvSpPr>
        <p:spPr>
          <a:xfrm>
            <a:off x="1763686" y="2092102"/>
            <a:ext cx="576064" cy="360040"/>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59716" y="2458455"/>
            <a:ext cx="4553483" cy="2878385"/>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600" dirty="0" smtClean="0">
                <a:solidFill>
                  <a:schemeClr val="tx1"/>
                </a:solidFill>
              </a:rPr>
              <a:t>Тяжесть </a:t>
            </a:r>
            <a:r>
              <a:rPr lang="ru-RU" sz="1600" dirty="0">
                <a:solidFill>
                  <a:schemeClr val="tx1"/>
                </a:solidFill>
              </a:rPr>
              <a:t>потенциальных негативных последствий возможного несоблюдения юридическими лицами и индивидуальными предпринимателями требований, установленных федеральными законами и принимаемыми в соответствии с ними иными нормативными правовыми актами </a:t>
            </a:r>
            <a:r>
              <a:rPr lang="ru-RU" sz="1600" dirty="0" smtClean="0">
                <a:solidFill>
                  <a:schemeClr val="tx1"/>
                </a:solidFill>
              </a:rPr>
              <a:t>РФ, </a:t>
            </a:r>
            <a:r>
              <a:rPr lang="ru-RU" sz="1600" dirty="0">
                <a:solidFill>
                  <a:schemeClr val="tx1"/>
                </a:solidFill>
              </a:rPr>
              <a:t>законами и иными нормативными правовыми актами субъектов </a:t>
            </a:r>
            <a:r>
              <a:rPr lang="ru-RU" sz="1600" dirty="0" smtClean="0">
                <a:solidFill>
                  <a:schemeClr val="tx1"/>
                </a:solidFill>
              </a:rPr>
              <a:t>РФ </a:t>
            </a:r>
            <a:r>
              <a:rPr lang="ru-RU" sz="1600" b="1" dirty="0">
                <a:solidFill>
                  <a:schemeClr val="tx1"/>
                </a:solidFill>
              </a:rPr>
              <a:t>и вероятность несоблюдения </a:t>
            </a:r>
            <a:r>
              <a:rPr lang="ru-RU" sz="1600" dirty="0">
                <a:solidFill>
                  <a:schemeClr val="tx1"/>
                </a:solidFill>
              </a:rPr>
              <a:t>юридическими лицами и индивидуальными предпринимателями обязательных требований</a:t>
            </a:r>
            <a:r>
              <a:rPr lang="ru-RU" sz="1600" dirty="0" smtClean="0">
                <a:solidFill>
                  <a:schemeClr val="tx1"/>
                </a:solidFill>
              </a:rPr>
              <a:t>.</a:t>
            </a:r>
            <a:endParaRPr lang="ru-RU" sz="1600" dirty="0"/>
          </a:p>
        </p:txBody>
      </p:sp>
      <p:sp>
        <p:nvSpPr>
          <p:cNvPr id="7" name="Прямоугольник 6"/>
          <p:cNvSpPr/>
          <p:nvPr/>
        </p:nvSpPr>
        <p:spPr>
          <a:xfrm>
            <a:off x="5004048" y="2471800"/>
            <a:ext cx="3744416" cy="2016224"/>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ru-RU" sz="1600" dirty="0">
                <a:solidFill>
                  <a:schemeClr val="tx1"/>
                </a:solidFill>
              </a:rPr>
              <a:t>Т</a:t>
            </a:r>
            <a:r>
              <a:rPr lang="ru-RU" sz="1600" dirty="0" smtClean="0">
                <a:solidFill>
                  <a:schemeClr val="tx1"/>
                </a:solidFill>
              </a:rPr>
              <a:t>яжесть </a:t>
            </a:r>
            <a:r>
              <a:rPr lang="ru-RU" sz="1600" dirty="0">
                <a:solidFill>
                  <a:schemeClr val="tx1"/>
                </a:solidFill>
              </a:rPr>
              <a:t>потенциальных негативных последствий возможного несоблюдения юридическими лицами и индивидуальными предпринимателями обязательных требований</a:t>
            </a:r>
            <a:r>
              <a:rPr lang="ru-RU" sz="1600" dirty="0" smtClean="0">
                <a:solidFill>
                  <a:schemeClr val="tx1"/>
                </a:solidFill>
              </a:rPr>
              <a:t>.</a:t>
            </a:r>
            <a:endParaRPr lang="ru-RU" sz="1400" dirty="0">
              <a:solidFill>
                <a:schemeClr val="tx1"/>
              </a:solidFill>
            </a:endParaRPr>
          </a:p>
          <a:p>
            <a:pPr algn="ctr"/>
            <a:endParaRPr lang="ru-RU" sz="1400" dirty="0"/>
          </a:p>
        </p:txBody>
      </p:sp>
      <p:sp>
        <p:nvSpPr>
          <p:cNvPr id="8" name="Прямоугольник 7"/>
          <p:cNvSpPr/>
          <p:nvPr/>
        </p:nvSpPr>
        <p:spPr>
          <a:xfrm>
            <a:off x="4935438" y="1592796"/>
            <a:ext cx="3528392" cy="504056"/>
          </a:xfrm>
          <a:prstGeom prst="rect">
            <a:avLst/>
          </a:prstGeom>
          <a:solidFill>
            <a:schemeClr val="bg1">
              <a:lumMod val="85000"/>
            </a:schemeClr>
          </a:solidFill>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u="sng" dirty="0" smtClean="0">
                <a:solidFill>
                  <a:schemeClr val="tx1"/>
                </a:solidFill>
              </a:rPr>
              <a:t>классам </a:t>
            </a:r>
            <a:r>
              <a:rPr lang="ru-RU" sz="2000" b="1" u="sng" dirty="0">
                <a:solidFill>
                  <a:schemeClr val="tx1"/>
                </a:solidFill>
              </a:rPr>
              <a:t>опасности </a:t>
            </a:r>
            <a:endParaRPr lang="ru-RU" sz="2000" dirty="0"/>
          </a:p>
        </p:txBody>
      </p:sp>
      <p:sp>
        <p:nvSpPr>
          <p:cNvPr id="9" name="Стрелка вниз 8"/>
          <p:cNvSpPr/>
          <p:nvPr/>
        </p:nvSpPr>
        <p:spPr>
          <a:xfrm>
            <a:off x="6516216" y="2096852"/>
            <a:ext cx="576064" cy="360040"/>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TextBox 9"/>
          <p:cNvSpPr txBox="1"/>
          <p:nvPr/>
        </p:nvSpPr>
        <p:spPr>
          <a:xfrm>
            <a:off x="0" y="5473005"/>
            <a:ext cx="9061599" cy="1384995"/>
          </a:xfrm>
          <a:prstGeom prst="rect">
            <a:avLst/>
          </a:prstGeom>
          <a:solidFill>
            <a:schemeClr val="bg1"/>
          </a:solidFill>
        </p:spPr>
        <p:txBody>
          <a:bodyPr wrap="square" rtlCol="0">
            <a:spAutoFit/>
          </a:bodyPr>
          <a:lstStyle/>
          <a:p>
            <a:r>
              <a:rPr lang="ru-RU" sz="1400" dirty="0"/>
              <a:t>Оценка тяжести потенциальных негативных последствий возможного несоблюдения юридическими </a:t>
            </a:r>
            <a:endParaRPr lang="ru-RU" sz="1400" dirty="0" smtClean="0"/>
          </a:p>
          <a:p>
            <a:r>
              <a:rPr lang="ru-RU" sz="1400" dirty="0" smtClean="0"/>
              <a:t>лицами </a:t>
            </a:r>
            <a:r>
              <a:rPr lang="ru-RU" sz="1400" dirty="0"/>
              <a:t>и индивидуальными предпринимателями обязательных требований проводится с учетом </a:t>
            </a:r>
            <a:endParaRPr lang="ru-RU" sz="1400" dirty="0" smtClean="0"/>
          </a:p>
          <a:p>
            <a:r>
              <a:rPr lang="ru-RU" sz="1400" dirty="0" smtClean="0"/>
              <a:t>возможной </a:t>
            </a:r>
            <a:r>
              <a:rPr lang="ru-RU" sz="1400" b="1" u="sng" dirty="0">
                <a:solidFill>
                  <a:srgbClr val="C00000"/>
                </a:solidFill>
              </a:rPr>
              <a:t>степени тяжести потенциальных </a:t>
            </a:r>
            <a:r>
              <a:rPr lang="ru-RU" sz="1400" dirty="0"/>
              <a:t>случаев причинения вреда и (или) возможной </a:t>
            </a:r>
            <a:r>
              <a:rPr lang="ru-RU" sz="1400" b="1" u="sng" dirty="0">
                <a:solidFill>
                  <a:srgbClr val="C00000"/>
                </a:solidFill>
              </a:rPr>
              <a:t>частоты </a:t>
            </a:r>
            <a:endParaRPr lang="ru-RU" sz="1400" b="1" u="sng" dirty="0" smtClean="0">
              <a:solidFill>
                <a:srgbClr val="C00000"/>
              </a:solidFill>
            </a:endParaRPr>
          </a:p>
          <a:p>
            <a:r>
              <a:rPr lang="ru-RU" sz="1400" b="1" u="sng" dirty="0" smtClean="0">
                <a:solidFill>
                  <a:srgbClr val="C00000"/>
                </a:solidFill>
              </a:rPr>
              <a:t>возникновения </a:t>
            </a:r>
            <a:r>
              <a:rPr lang="ru-RU" sz="1400" b="1" u="sng" dirty="0">
                <a:solidFill>
                  <a:srgbClr val="C00000"/>
                </a:solidFill>
              </a:rPr>
              <a:t>и масштаба</a:t>
            </a:r>
            <a:r>
              <a:rPr lang="ru-RU" sz="1400" u="sng" dirty="0"/>
              <a:t> </a:t>
            </a:r>
            <a:r>
              <a:rPr lang="ru-RU" sz="1400" dirty="0"/>
              <a:t>распространения </a:t>
            </a:r>
            <a:r>
              <a:rPr lang="ru-RU" sz="1400" dirty="0" smtClean="0"/>
              <a:t>потенциальных </a:t>
            </a:r>
            <a:r>
              <a:rPr lang="ru-RU" sz="1400" dirty="0"/>
              <a:t>негативных последствий в рамках подобных случаев причинения </a:t>
            </a:r>
            <a:r>
              <a:rPr lang="ru-RU" sz="1400" dirty="0" smtClean="0"/>
              <a:t>вреда </a:t>
            </a:r>
            <a:r>
              <a:rPr lang="ru-RU" sz="1400" dirty="0"/>
              <a:t>и (или) с учетом трудности преодоления возникших в их результате </a:t>
            </a:r>
            <a:r>
              <a:rPr lang="ru-RU" sz="1400" dirty="0" smtClean="0"/>
              <a:t>негативных </a:t>
            </a:r>
            <a:r>
              <a:rPr lang="ru-RU" sz="1400" dirty="0"/>
              <a:t>последствий возможного несоблюдения обязательных требований.</a:t>
            </a:r>
          </a:p>
        </p:txBody>
      </p:sp>
    </p:spTree>
    <p:extLst>
      <p:ext uri="{BB962C8B-B14F-4D97-AF65-F5344CB8AC3E}">
        <p14:creationId xmlns="" xmlns:p14="http://schemas.microsoft.com/office/powerpoint/2010/main" val="9732114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88640"/>
            <a:ext cx="8686800" cy="1080120"/>
          </a:xfrm>
        </p:spPr>
        <p:txBody>
          <a:bodyPr>
            <a:normAutofit/>
          </a:bodyPr>
          <a:lstStyle/>
          <a:p>
            <a:pPr marL="0" indent="0">
              <a:spcBef>
                <a:spcPts val="0"/>
              </a:spcBef>
            </a:pPr>
            <a:r>
              <a:rPr lang="ru-RU" sz="1600" dirty="0">
                <a:solidFill>
                  <a:srgbClr val="002060"/>
                </a:solidFill>
              </a:rPr>
              <a:t>Постановление Правительства РФ от 17 августа 2016 г. № </a:t>
            </a:r>
            <a:r>
              <a:rPr lang="ru-RU" sz="1600" dirty="0" smtClean="0">
                <a:solidFill>
                  <a:srgbClr val="002060"/>
                </a:solidFill>
              </a:rPr>
              <a:t>806 « </a:t>
            </a:r>
            <a:r>
              <a:rPr lang="ru-RU" sz="1600" dirty="0">
                <a:solidFill>
                  <a:srgbClr val="002060"/>
                </a:solidFill>
              </a:rPr>
              <a:t>О применении риск-ориентированного подхода при организации отдельных видов государственного контроля (надзора) и </a:t>
            </a:r>
            <a:r>
              <a:rPr lang="ru-RU" sz="1600" dirty="0" smtClean="0">
                <a:solidFill>
                  <a:srgbClr val="002060"/>
                </a:solidFill>
              </a:rPr>
              <a:t>внесении изменений </a:t>
            </a:r>
            <a:r>
              <a:rPr lang="ru-RU" sz="1600" dirty="0">
                <a:solidFill>
                  <a:srgbClr val="002060"/>
                </a:solidFill>
              </a:rPr>
              <a:t>в некоторые акты Правительства РФ».</a:t>
            </a:r>
            <a:br>
              <a:rPr lang="ru-RU" sz="1600" dirty="0">
                <a:solidFill>
                  <a:srgbClr val="002060"/>
                </a:solidFill>
              </a:rPr>
            </a:br>
            <a:endParaRPr lang="ru-RU" sz="1600" dirty="0">
              <a:solidFill>
                <a:srgbClr val="002060"/>
              </a:solidFill>
            </a:endParaRPr>
          </a:p>
        </p:txBody>
      </p:sp>
      <p:sp>
        <p:nvSpPr>
          <p:cNvPr id="3" name="Объект 2"/>
          <p:cNvSpPr>
            <a:spLocks noGrp="1"/>
          </p:cNvSpPr>
          <p:nvPr>
            <p:ph idx="1"/>
          </p:nvPr>
        </p:nvSpPr>
        <p:spPr>
          <a:xfrm>
            <a:off x="14486" y="1268760"/>
            <a:ext cx="8686800" cy="5115198"/>
          </a:xfrm>
        </p:spPr>
        <p:txBody>
          <a:bodyPr>
            <a:normAutofit/>
          </a:bodyPr>
          <a:lstStyle/>
          <a:p>
            <a:pPr marL="0" indent="0">
              <a:buNone/>
            </a:pPr>
            <a:r>
              <a:rPr lang="ru-RU" sz="1600" dirty="0" smtClean="0"/>
              <a:t> </a:t>
            </a:r>
            <a:endParaRPr lang="ru-RU" dirty="0" smtClean="0"/>
          </a:p>
          <a:p>
            <a:pPr marL="0" indent="0">
              <a:buNone/>
            </a:pPr>
            <a:endParaRPr lang="ru-RU" dirty="0" smtClean="0"/>
          </a:p>
          <a:p>
            <a:pPr marL="0" indent="0">
              <a:buNone/>
            </a:pPr>
            <a:endParaRPr lang="ru-RU" dirty="0"/>
          </a:p>
          <a:p>
            <a:pPr marL="0" indent="0">
              <a:buNone/>
            </a:pPr>
            <a:endParaRPr lang="ru-RU" dirty="0" smtClean="0"/>
          </a:p>
          <a:p>
            <a:pPr marL="0" indent="0">
              <a:buNone/>
            </a:pPr>
            <a:endParaRPr lang="ru-RU" dirty="0"/>
          </a:p>
        </p:txBody>
      </p:sp>
      <p:sp>
        <p:nvSpPr>
          <p:cNvPr id="10" name="Скругленный прямоугольник 9"/>
          <p:cNvSpPr/>
          <p:nvPr/>
        </p:nvSpPr>
        <p:spPr>
          <a:xfrm>
            <a:off x="214282" y="1772816"/>
            <a:ext cx="8486904" cy="122755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400" dirty="0">
                <a:solidFill>
                  <a:schemeClr val="tx1"/>
                </a:solidFill>
              </a:rPr>
              <a:t>При наличии критериев, позволяющих отнести объект государственного контроля (надзора) </a:t>
            </a:r>
            <a:r>
              <a:rPr lang="ru-RU" sz="1400" dirty="0">
                <a:solidFill>
                  <a:srgbClr val="FF0000"/>
                </a:solidFill>
              </a:rPr>
              <a:t>к различным категориям риска или классам опасности</a:t>
            </a:r>
            <a:r>
              <a:rPr lang="ru-RU" sz="1400" dirty="0">
                <a:solidFill>
                  <a:schemeClr val="tx1"/>
                </a:solidFill>
              </a:rPr>
              <a:t>, подлежат применению критерии, относящие объект государственного контроля (надзора) </a:t>
            </a:r>
            <a:r>
              <a:rPr lang="ru-RU" sz="1400" b="1" dirty="0">
                <a:solidFill>
                  <a:srgbClr val="FF0000"/>
                </a:solidFill>
              </a:rPr>
              <a:t>к более высоким </a:t>
            </a:r>
            <a:r>
              <a:rPr lang="ru-RU" sz="1400" dirty="0">
                <a:solidFill>
                  <a:srgbClr val="FF0000"/>
                </a:solidFill>
              </a:rPr>
              <a:t>категориям риска или классам опасности</a:t>
            </a:r>
            <a:r>
              <a:rPr lang="ru-RU" sz="1400" b="1" dirty="0" smtClean="0">
                <a:solidFill>
                  <a:srgbClr val="FF0000"/>
                </a:solidFill>
              </a:rPr>
              <a:t>.</a:t>
            </a:r>
            <a:endParaRPr lang="ru-RU" sz="1400" dirty="0">
              <a:solidFill>
                <a:schemeClr val="tx1"/>
              </a:solidFill>
            </a:endParaRPr>
          </a:p>
        </p:txBody>
      </p:sp>
      <p:sp>
        <p:nvSpPr>
          <p:cNvPr id="11" name="Скругленный прямоугольник 10"/>
          <p:cNvSpPr/>
          <p:nvPr/>
        </p:nvSpPr>
        <p:spPr>
          <a:xfrm>
            <a:off x="204242" y="3140968"/>
            <a:ext cx="8496944" cy="136626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400" dirty="0">
                <a:solidFill>
                  <a:schemeClr val="tx1"/>
                </a:solidFill>
              </a:rPr>
              <a:t>При отнесении объектов государственного контроля (надзора) к категориям </a:t>
            </a:r>
            <a:r>
              <a:rPr lang="ru-RU" sz="1400" b="1" dirty="0">
                <a:solidFill>
                  <a:srgbClr val="C00000"/>
                </a:solidFill>
              </a:rPr>
              <a:t>чрезвычайно высокого, высокого, значительного риска </a:t>
            </a:r>
            <a:r>
              <a:rPr lang="ru-RU" sz="1400" dirty="0">
                <a:solidFill>
                  <a:schemeClr val="tx1"/>
                </a:solidFill>
              </a:rPr>
              <a:t>или </a:t>
            </a:r>
            <a:r>
              <a:rPr lang="ru-RU" sz="1400" b="1" dirty="0">
                <a:solidFill>
                  <a:srgbClr val="C00000"/>
                </a:solidFill>
              </a:rPr>
              <a:t>1, 2, 3 классам опасности</a:t>
            </a:r>
            <a:r>
              <a:rPr lang="ru-RU" sz="1400" dirty="0">
                <a:solidFill>
                  <a:srgbClr val="C00000"/>
                </a:solidFill>
              </a:rPr>
              <a:t> </a:t>
            </a:r>
            <a:r>
              <a:rPr lang="ru-RU" sz="1400" dirty="0">
                <a:solidFill>
                  <a:schemeClr val="tx1"/>
                </a:solidFill>
              </a:rPr>
              <a:t>орган государственного контроля (надзора) размещает соответствующую информацию об этих объектах на своем официальном сайте.</a:t>
            </a:r>
          </a:p>
          <a:p>
            <a:r>
              <a:rPr lang="ru-RU" sz="1400" dirty="0">
                <a:solidFill>
                  <a:schemeClr val="tx1"/>
                </a:solidFill>
              </a:rPr>
              <a:t>Размещение информации осуществляется с учетом требований законодательства </a:t>
            </a:r>
            <a:r>
              <a:rPr lang="ru-RU" sz="1400" dirty="0" smtClean="0">
                <a:solidFill>
                  <a:schemeClr val="tx1"/>
                </a:solidFill>
              </a:rPr>
              <a:t>РФ о </a:t>
            </a:r>
            <a:r>
              <a:rPr lang="ru-RU" sz="1400" dirty="0">
                <a:solidFill>
                  <a:schemeClr val="tx1"/>
                </a:solidFill>
              </a:rPr>
              <a:t>защите государственной тайны.</a:t>
            </a:r>
          </a:p>
        </p:txBody>
      </p:sp>
      <p:sp>
        <p:nvSpPr>
          <p:cNvPr id="12" name="Скругленный прямоугольник 11"/>
          <p:cNvSpPr/>
          <p:nvPr/>
        </p:nvSpPr>
        <p:spPr>
          <a:xfrm>
            <a:off x="127695" y="4871417"/>
            <a:ext cx="8712968" cy="12961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a:t>. </a:t>
            </a:r>
            <a:r>
              <a:rPr lang="ru-RU" sz="1400" dirty="0">
                <a:solidFill>
                  <a:schemeClr val="tx1"/>
                </a:solidFill>
              </a:rPr>
              <a:t>По запросу юридического лица или индивидуального предпринимателя орган государственного контроля (надзора) в срок, </a:t>
            </a:r>
            <a:r>
              <a:rPr lang="ru-RU" sz="1400" b="1" dirty="0">
                <a:solidFill>
                  <a:srgbClr val="C00000"/>
                </a:solidFill>
              </a:rPr>
              <a:t>не превышающий 15 рабочих дней</a:t>
            </a:r>
            <a:r>
              <a:rPr lang="ru-RU" sz="1400" dirty="0">
                <a:solidFill>
                  <a:schemeClr val="tx1"/>
                </a:solidFill>
              </a:rPr>
              <a:t> с даты поступления такого запроса, </a:t>
            </a:r>
            <a:r>
              <a:rPr lang="ru-RU" sz="1400" b="1" dirty="0">
                <a:solidFill>
                  <a:srgbClr val="C00000"/>
                </a:solidFill>
              </a:rPr>
              <a:t>направляет</a:t>
            </a:r>
            <a:r>
              <a:rPr lang="ru-RU" sz="1400" dirty="0">
                <a:solidFill>
                  <a:schemeClr val="tx1"/>
                </a:solidFill>
              </a:rPr>
              <a:t> им информацию о присвоенных их деятельности и (или) используемым ими производственным объектам категории риска или классе опасности, а также сведения, использованные при отнесении их деятельности и (или) используемых ими производственных объектов к определенным категориям риска или определенному классу опасности.</a:t>
            </a:r>
          </a:p>
        </p:txBody>
      </p:sp>
    </p:spTree>
    <p:extLst>
      <p:ext uri="{BB962C8B-B14F-4D97-AF65-F5344CB8AC3E}">
        <p14:creationId xmlns="" xmlns:p14="http://schemas.microsoft.com/office/powerpoint/2010/main" val="34495861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88640"/>
            <a:ext cx="8686800" cy="1080120"/>
          </a:xfrm>
        </p:spPr>
        <p:txBody>
          <a:bodyPr>
            <a:normAutofit/>
          </a:bodyPr>
          <a:lstStyle/>
          <a:p>
            <a:pPr marL="0" indent="0">
              <a:spcBef>
                <a:spcPts val="0"/>
              </a:spcBef>
            </a:pPr>
            <a:r>
              <a:rPr lang="ru-RU" sz="1600" dirty="0">
                <a:solidFill>
                  <a:srgbClr val="002060"/>
                </a:solidFill>
              </a:rPr>
              <a:t>Постановление Правительства РФ от 17 августа 2016 г. № </a:t>
            </a:r>
            <a:r>
              <a:rPr lang="ru-RU" sz="1600" dirty="0" smtClean="0">
                <a:solidFill>
                  <a:srgbClr val="002060"/>
                </a:solidFill>
              </a:rPr>
              <a:t>806 « </a:t>
            </a:r>
            <a:r>
              <a:rPr lang="ru-RU" sz="1600" dirty="0">
                <a:solidFill>
                  <a:srgbClr val="002060"/>
                </a:solidFill>
              </a:rPr>
              <a:t>О применении риск-ориентированного подхода при организации отдельных видов государственного контроля (надзора) и </a:t>
            </a:r>
            <a:r>
              <a:rPr lang="ru-RU" sz="1600" dirty="0" smtClean="0">
                <a:solidFill>
                  <a:srgbClr val="002060"/>
                </a:solidFill>
              </a:rPr>
              <a:t>внесении изменений </a:t>
            </a:r>
            <a:r>
              <a:rPr lang="ru-RU" sz="1600" dirty="0">
                <a:solidFill>
                  <a:srgbClr val="002060"/>
                </a:solidFill>
              </a:rPr>
              <a:t>в некоторые акты Правительства РФ».</a:t>
            </a:r>
            <a:br>
              <a:rPr lang="ru-RU" sz="1600" dirty="0">
                <a:solidFill>
                  <a:srgbClr val="002060"/>
                </a:solidFill>
              </a:rPr>
            </a:br>
            <a:endParaRPr lang="ru-RU" sz="1600" dirty="0">
              <a:solidFill>
                <a:srgbClr val="002060"/>
              </a:solidFill>
            </a:endParaRPr>
          </a:p>
        </p:txBody>
      </p:sp>
      <p:sp>
        <p:nvSpPr>
          <p:cNvPr id="3" name="Объект 2"/>
          <p:cNvSpPr>
            <a:spLocks noGrp="1"/>
          </p:cNvSpPr>
          <p:nvPr>
            <p:ph idx="1"/>
          </p:nvPr>
        </p:nvSpPr>
        <p:spPr>
          <a:xfrm>
            <a:off x="14486" y="1268760"/>
            <a:ext cx="8686800" cy="5115198"/>
          </a:xfrm>
        </p:spPr>
        <p:txBody>
          <a:bodyPr>
            <a:normAutofit/>
          </a:bodyPr>
          <a:lstStyle/>
          <a:p>
            <a:pPr marL="0" indent="0">
              <a:buNone/>
            </a:pPr>
            <a:r>
              <a:rPr lang="ru-RU" sz="1600" dirty="0" smtClean="0"/>
              <a:t> </a:t>
            </a:r>
            <a:endParaRPr lang="ru-RU" dirty="0" smtClean="0"/>
          </a:p>
          <a:p>
            <a:pPr marL="0" indent="0">
              <a:buNone/>
            </a:pPr>
            <a:endParaRPr lang="ru-RU" dirty="0" smtClean="0"/>
          </a:p>
          <a:p>
            <a:pPr marL="0" indent="0">
              <a:buNone/>
            </a:pPr>
            <a:endParaRPr lang="ru-RU" dirty="0"/>
          </a:p>
          <a:p>
            <a:pPr marL="0" indent="0">
              <a:buNone/>
            </a:pPr>
            <a:endParaRPr lang="ru-RU" dirty="0" smtClean="0"/>
          </a:p>
          <a:p>
            <a:pPr marL="0" indent="0">
              <a:buNone/>
            </a:pPr>
            <a:endParaRPr lang="ru-RU" dirty="0"/>
          </a:p>
        </p:txBody>
      </p:sp>
      <p:sp>
        <p:nvSpPr>
          <p:cNvPr id="4" name="Прямоугольник 3"/>
          <p:cNvSpPr/>
          <p:nvPr/>
        </p:nvSpPr>
        <p:spPr>
          <a:xfrm>
            <a:off x="35496" y="1227634"/>
            <a:ext cx="8712968" cy="431589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aphicFrame>
        <p:nvGraphicFramePr>
          <p:cNvPr id="5" name="Таблица 4"/>
          <p:cNvGraphicFramePr>
            <a:graphicFrameLocks noGrp="1"/>
          </p:cNvGraphicFramePr>
          <p:nvPr>
            <p:extLst>
              <p:ext uri="{D42A27DB-BD31-4B8C-83A1-F6EECF244321}">
                <p14:modId xmlns="" xmlns:p14="http://schemas.microsoft.com/office/powerpoint/2010/main" val="3507428736"/>
              </p:ext>
            </p:extLst>
          </p:nvPr>
        </p:nvGraphicFramePr>
        <p:xfrm>
          <a:off x="611560" y="2081695"/>
          <a:ext cx="6826875" cy="3476244"/>
        </p:xfrm>
        <a:graphic>
          <a:graphicData uri="http://schemas.openxmlformats.org/drawingml/2006/table">
            <a:tbl>
              <a:tblPr/>
              <a:tblGrid>
                <a:gridCol w="2511540"/>
                <a:gridCol w="1216727"/>
                <a:gridCol w="3098608"/>
              </a:tblGrid>
              <a:tr h="0">
                <a:tc>
                  <a:txBody>
                    <a:bodyPr/>
                    <a:lstStyle/>
                    <a:p>
                      <a:pPr algn="ctr">
                        <a:lnSpc>
                          <a:spcPct val="115000"/>
                        </a:lnSpc>
                        <a:spcAft>
                          <a:spcPts val="0"/>
                        </a:spcAft>
                      </a:pPr>
                      <a:r>
                        <a:rPr lang="ru-RU" sz="1400" b="1" dirty="0">
                          <a:effectLst/>
                          <a:latin typeface="Calibri"/>
                          <a:ea typeface="Times New Roman"/>
                          <a:cs typeface="Times New Roman"/>
                        </a:rPr>
                        <a:t>Категории риска</a:t>
                      </a:r>
                    </a:p>
                  </a:txBody>
                  <a:tcPr marL="39370" marR="39370" marT="64770" marB="6477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dirty="0">
                          <a:effectLst/>
                          <a:latin typeface="Calibri"/>
                          <a:ea typeface="Times New Roman"/>
                          <a:cs typeface="Times New Roman"/>
                        </a:rPr>
                        <a:t>Классы (категории) опасности</a:t>
                      </a: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dirty="0">
                          <a:effectLst/>
                          <a:latin typeface="Calibri"/>
                          <a:ea typeface="Times New Roman"/>
                          <a:cs typeface="Times New Roman"/>
                        </a:rPr>
                        <a:t>Особенности осуществления мероприятий по контролю</a:t>
                      </a:r>
                    </a:p>
                  </a:txBody>
                  <a:tcPr marL="39370" marR="39370" marT="64770" marB="6477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ru-RU" sz="1400">
                          <a:effectLst/>
                          <a:latin typeface="Calibri"/>
                          <a:ea typeface="Times New Roman"/>
                          <a:cs typeface="Times New Roman"/>
                        </a:rPr>
                        <a:t>Чрезвычайно высокий риск</a:t>
                      </a:r>
                    </a:p>
                  </a:txBody>
                  <a:tcPr marL="39370" marR="39370" marT="64770" marB="6477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ru-RU" sz="1400" dirty="0">
                          <a:effectLst/>
                          <a:latin typeface="Calibri"/>
                          <a:ea typeface="Times New Roman"/>
                          <a:cs typeface="Times New Roman"/>
                        </a:rPr>
                        <a:t>1 класс</a:t>
                      </a:r>
                    </a:p>
                  </a:txBody>
                  <a:tcPr marL="39370" marR="39370" marT="64770" marB="64770">
                    <a:lnL>
                      <a:noFill/>
                    </a:lnL>
                    <a:lnR>
                      <a:noFill/>
                    </a:lnR>
                    <a:lnT w="12700" cap="flat" cmpd="sng" algn="ctr">
                      <a:solidFill>
                        <a:srgbClr val="000000"/>
                      </a:solidFill>
                      <a:prstDash val="solid"/>
                      <a:round/>
                      <a:headEnd type="none" w="med" len="med"/>
                      <a:tailEnd type="none" w="med" len="med"/>
                    </a:lnT>
                    <a:lnB>
                      <a:noFill/>
                    </a:lnB>
                  </a:tcPr>
                </a:tc>
                <a:tc rowSpan="3">
                  <a:txBody>
                    <a:bodyPr/>
                    <a:lstStyle/>
                    <a:p>
                      <a:pPr>
                        <a:lnSpc>
                          <a:spcPct val="115000"/>
                        </a:lnSpc>
                        <a:spcAft>
                          <a:spcPts val="0"/>
                        </a:spcAft>
                      </a:pPr>
                      <a:r>
                        <a:rPr lang="ru-RU" sz="1400" b="1" u="sng" dirty="0">
                          <a:solidFill>
                            <a:srgbClr val="FF0000"/>
                          </a:solidFill>
                          <a:effectLst/>
                          <a:latin typeface="Calibri"/>
                          <a:ea typeface="Times New Roman"/>
                          <a:cs typeface="Times New Roman"/>
                        </a:rPr>
                        <a:t>плановая</a:t>
                      </a:r>
                      <a:r>
                        <a:rPr lang="ru-RU" sz="1400" dirty="0">
                          <a:effectLst/>
                          <a:latin typeface="Calibri"/>
                          <a:ea typeface="Times New Roman"/>
                          <a:cs typeface="Times New Roman"/>
                        </a:rPr>
                        <a:t> проверка проводится </a:t>
                      </a:r>
                      <a:r>
                        <a:rPr lang="ru-RU" sz="1400" b="1" dirty="0">
                          <a:solidFill>
                            <a:srgbClr val="C00000"/>
                          </a:solidFill>
                          <a:effectLst/>
                          <a:latin typeface="Calibri"/>
                          <a:ea typeface="Times New Roman"/>
                          <a:cs typeface="Times New Roman"/>
                        </a:rPr>
                        <a:t>один раз</a:t>
                      </a:r>
                      <a:r>
                        <a:rPr lang="ru-RU" sz="1400" dirty="0">
                          <a:effectLst/>
                          <a:latin typeface="Calibri"/>
                          <a:ea typeface="Times New Roman"/>
                          <a:cs typeface="Times New Roman"/>
                        </a:rPr>
                        <a:t> в период, предусмотренный положением о виде государственного контроля (надзора)</a:t>
                      </a:r>
                    </a:p>
                  </a:txBody>
                  <a:tcPr marL="39370" marR="39370" marT="64770" marB="64770">
                    <a:lnL>
                      <a:noFill/>
                    </a:lnL>
                    <a:lnR>
                      <a:noFill/>
                    </a:lnR>
                    <a:lnT w="12700" cap="flat" cmpd="sng" algn="ctr">
                      <a:solidFill>
                        <a:srgbClr val="000000"/>
                      </a:solidFill>
                      <a:prstDash val="solid"/>
                      <a:round/>
                      <a:headEnd type="none" w="med" len="med"/>
                      <a:tailEnd type="none" w="med" len="med"/>
                    </a:lnT>
                    <a:lnB>
                      <a:noFill/>
                    </a:lnB>
                  </a:tcPr>
                </a:tc>
              </a:tr>
              <a:tr h="0">
                <a:tc>
                  <a:txBody>
                    <a:bodyPr/>
                    <a:lstStyle/>
                    <a:p>
                      <a:pPr>
                        <a:lnSpc>
                          <a:spcPct val="115000"/>
                        </a:lnSpc>
                        <a:spcAft>
                          <a:spcPts val="0"/>
                        </a:spcAft>
                      </a:pPr>
                      <a:r>
                        <a:rPr lang="ru-RU" sz="1400">
                          <a:effectLst/>
                          <a:latin typeface="Calibri"/>
                          <a:ea typeface="Times New Roman"/>
                          <a:cs typeface="Times New Roman"/>
                        </a:rPr>
                        <a:t>Высокий риск</a:t>
                      </a:r>
                    </a:p>
                  </a:txBody>
                  <a:tcPr marL="39370" marR="39370" marT="64770" marB="64770">
                    <a:lnL>
                      <a:noFill/>
                    </a:lnL>
                    <a:lnR>
                      <a:noFill/>
                    </a:lnR>
                    <a:lnT>
                      <a:noFill/>
                    </a:lnT>
                    <a:lnB>
                      <a:noFill/>
                    </a:lnB>
                  </a:tcPr>
                </a:tc>
                <a:tc>
                  <a:txBody>
                    <a:bodyPr/>
                    <a:lstStyle/>
                    <a:p>
                      <a:pPr algn="ctr">
                        <a:lnSpc>
                          <a:spcPct val="115000"/>
                        </a:lnSpc>
                        <a:spcAft>
                          <a:spcPts val="0"/>
                        </a:spcAft>
                      </a:pPr>
                      <a:r>
                        <a:rPr lang="ru-RU" sz="1400">
                          <a:effectLst/>
                          <a:latin typeface="Calibri"/>
                          <a:ea typeface="Times New Roman"/>
                          <a:cs typeface="Times New Roman"/>
                        </a:rPr>
                        <a:t>2 класс</a:t>
                      </a:r>
                    </a:p>
                  </a:txBody>
                  <a:tcPr marL="39370" marR="39370" marT="64770" marB="64770">
                    <a:lnL>
                      <a:noFill/>
                    </a:lnL>
                    <a:lnR>
                      <a:noFill/>
                    </a:lnR>
                    <a:lnT>
                      <a:noFill/>
                    </a:lnT>
                    <a:lnB>
                      <a:noFill/>
                    </a:lnB>
                  </a:tcPr>
                </a:tc>
                <a:tc vMerge="1">
                  <a:txBody>
                    <a:bodyPr/>
                    <a:lstStyle/>
                    <a:p>
                      <a:endParaRPr lang="ru-RU"/>
                    </a:p>
                  </a:txBody>
                  <a:tcPr/>
                </a:tc>
              </a:tr>
              <a:tr h="0">
                <a:tc>
                  <a:txBody>
                    <a:bodyPr/>
                    <a:lstStyle/>
                    <a:p>
                      <a:pPr>
                        <a:lnSpc>
                          <a:spcPct val="115000"/>
                        </a:lnSpc>
                        <a:spcAft>
                          <a:spcPts val="0"/>
                        </a:spcAft>
                      </a:pPr>
                      <a:r>
                        <a:rPr lang="ru-RU" sz="1400">
                          <a:effectLst/>
                          <a:latin typeface="Calibri"/>
                          <a:ea typeface="Times New Roman"/>
                          <a:cs typeface="Times New Roman"/>
                        </a:rPr>
                        <a:t>Значительный риск</a:t>
                      </a:r>
                    </a:p>
                  </a:txBody>
                  <a:tcPr marL="39370" marR="39370" marT="64770" marB="64770">
                    <a:lnL>
                      <a:noFill/>
                    </a:lnL>
                    <a:lnR>
                      <a:noFill/>
                    </a:lnR>
                    <a:lnT>
                      <a:noFill/>
                    </a:lnT>
                    <a:lnB>
                      <a:noFill/>
                    </a:lnB>
                  </a:tcPr>
                </a:tc>
                <a:tc>
                  <a:txBody>
                    <a:bodyPr/>
                    <a:lstStyle/>
                    <a:p>
                      <a:pPr algn="ctr">
                        <a:lnSpc>
                          <a:spcPct val="115000"/>
                        </a:lnSpc>
                        <a:spcAft>
                          <a:spcPts val="0"/>
                        </a:spcAft>
                      </a:pPr>
                      <a:r>
                        <a:rPr lang="ru-RU" sz="1400" dirty="0">
                          <a:effectLst/>
                          <a:latin typeface="Calibri"/>
                          <a:ea typeface="Times New Roman"/>
                          <a:cs typeface="Times New Roman"/>
                        </a:rPr>
                        <a:t>3 класс</a:t>
                      </a:r>
                    </a:p>
                  </a:txBody>
                  <a:tcPr marL="39370" marR="39370" marT="64770" marB="64770">
                    <a:lnL>
                      <a:noFill/>
                    </a:lnL>
                    <a:lnR>
                      <a:noFill/>
                    </a:lnR>
                    <a:lnT>
                      <a:noFill/>
                    </a:lnT>
                    <a:lnB>
                      <a:noFill/>
                    </a:lnB>
                  </a:tcPr>
                </a:tc>
                <a:tc vMerge="1">
                  <a:txBody>
                    <a:bodyPr/>
                    <a:lstStyle/>
                    <a:p>
                      <a:endParaRPr lang="ru-RU"/>
                    </a:p>
                  </a:txBody>
                  <a:tcPr/>
                </a:tc>
              </a:tr>
              <a:tr h="0">
                <a:tc>
                  <a:txBody>
                    <a:bodyPr/>
                    <a:lstStyle/>
                    <a:p>
                      <a:pPr>
                        <a:lnSpc>
                          <a:spcPct val="115000"/>
                        </a:lnSpc>
                        <a:spcAft>
                          <a:spcPts val="0"/>
                        </a:spcAft>
                      </a:pPr>
                      <a:r>
                        <a:rPr lang="ru-RU" sz="1400">
                          <a:effectLst/>
                          <a:latin typeface="Calibri"/>
                          <a:ea typeface="Times New Roman"/>
                          <a:cs typeface="Times New Roman"/>
                        </a:rPr>
                        <a:t>Средний риск</a:t>
                      </a:r>
                    </a:p>
                  </a:txBody>
                  <a:tcPr marL="39370" marR="39370" marT="64770" marB="64770">
                    <a:lnL>
                      <a:noFill/>
                    </a:lnL>
                    <a:lnR>
                      <a:noFill/>
                    </a:lnR>
                    <a:lnT>
                      <a:noFill/>
                    </a:lnT>
                    <a:lnB>
                      <a:noFill/>
                    </a:lnB>
                  </a:tcPr>
                </a:tc>
                <a:tc>
                  <a:txBody>
                    <a:bodyPr/>
                    <a:lstStyle/>
                    <a:p>
                      <a:pPr algn="ctr">
                        <a:lnSpc>
                          <a:spcPct val="115000"/>
                        </a:lnSpc>
                        <a:spcAft>
                          <a:spcPts val="0"/>
                        </a:spcAft>
                      </a:pPr>
                      <a:r>
                        <a:rPr lang="ru-RU" sz="1400">
                          <a:effectLst/>
                          <a:latin typeface="Calibri"/>
                          <a:ea typeface="Times New Roman"/>
                          <a:cs typeface="Times New Roman"/>
                        </a:rPr>
                        <a:t>4 класс</a:t>
                      </a:r>
                    </a:p>
                  </a:txBody>
                  <a:tcPr marL="39370" marR="39370" marT="64770" marB="64770">
                    <a:lnL>
                      <a:noFill/>
                    </a:lnL>
                    <a:lnR>
                      <a:noFill/>
                    </a:lnR>
                    <a:lnT>
                      <a:noFill/>
                    </a:lnT>
                    <a:lnB>
                      <a:noFill/>
                    </a:lnB>
                  </a:tcPr>
                </a:tc>
                <a:tc rowSpan="2">
                  <a:txBody>
                    <a:bodyPr/>
                    <a:lstStyle/>
                    <a:p>
                      <a:pPr>
                        <a:lnSpc>
                          <a:spcPct val="115000"/>
                        </a:lnSpc>
                        <a:spcAft>
                          <a:spcPts val="0"/>
                        </a:spcAft>
                      </a:pPr>
                      <a:r>
                        <a:rPr lang="ru-RU" sz="1400" b="1" u="sng" dirty="0">
                          <a:solidFill>
                            <a:srgbClr val="FF0000"/>
                          </a:solidFill>
                          <a:effectLst/>
                          <a:latin typeface="Calibri"/>
                          <a:ea typeface="Times New Roman"/>
                          <a:cs typeface="Times New Roman"/>
                        </a:rPr>
                        <a:t>плановая</a:t>
                      </a:r>
                      <a:r>
                        <a:rPr lang="ru-RU" sz="1400" dirty="0">
                          <a:effectLst/>
                          <a:latin typeface="Calibri"/>
                          <a:ea typeface="Times New Roman"/>
                          <a:cs typeface="Times New Roman"/>
                        </a:rPr>
                        <a:t> проверка проводится </a:t>
                      </a:r>
                      <a:r>
                        <a:rPr lang="ru-RU" sz="1400" b="1" dirty="0">
                          <a:solidFill>
                            <a:srgbClr val="C00000"/>
                          </a:solidFill>
                          <a:effectLst/>
                          <a:latin typeface="Calibri"/>
                          <a:ea typeface="Times New Roman"/>
                          <a:cs typeface="Times New Roman"/>
                        </a:rPr>
                        <a:t>не чаще</a:t>
                      </a:r>
                      <a:r>
                        <a:rPr lang="ru-RU" sz="1400" dirty="0">
                          <a:effectLst/>
                          <a:latin typeface="Calibri"/>
                          <a:ea typeface="Times New Roman"/>
                          <a:cs typeface="Times New Roman"/>
                        </a:rPr>
                        <a:t> одного раза в период, предусмотренный положением о виде государственного контроля (надзора)</a:t>
                      </a:r>
                    </a:p>
                  </a:txBody>
                  <a:tcPr marL="39370" marR="39370" marT="64770" marB="64770">
                    <a:lnL>
                      <a:noFill/>
                    </a:lnL>
                    <a:lnR>
                      <a:noFill/>
                    </a:lnR>
                    <a:lnT>
                      <a:noFill/>
                    </a:lnT>
                    <a:lnB>
                      <a:noFill/>
                    </a:lnB>
                  </a:tcPr>
                </a:tc>
              </a:tr>
              <a:tr h="0">
                <a:tc>
                  <a:txBody>
                    <a:bodyPr/>
                    <a:lstStyle/>
                    <a:p>
                      <a:pPr>
                        <a:lnSpc>
                          <a:spcPct val="115000"/>
                        </a:lnSpc>
                        <a:spcAft>
                          <a:spcPts val="0"/>
                        </a:spcAft>
                      </a:pPr>
                      <a:r>
                        <a:rPr lang="ru-RU" sz="1400">
                          <a:effectLst/>
                          <a:latin typeface="Calibri"/>
                          <a:ea typeface="Times New Roman"/>
                          <a:cs typeface="Times New Roman"/>
                        </a:rPr>
                        <a:t>Умеренный риск</a:t>
                      </a:r>
                    </a:p>
                  </a:txBody>
                  <a:tcPr marL="39370" marR="39370" marT="64770" marB="64770">
                    <a:lnL>
                      <a:noFill/>
                    </a:lnL>
                    <a:lnR>
                      <a:noFill/>
                    </a:lnR>
                    <a:lnT>
                      <a:noFill/>
                    </a:lnT>
                    <a:lnB>
                      <a:noFill/>
                    </a:lnB>
                  </a:tcPr>
                </a:tc>
                <a:tc>
                  <a:txBody>
                    <a:bodyPr/>
                    <a:lstStyle/>
                    <a:p>
                      <a:pPr algn="ctr">
                        <a:lnSpc>
                          <a:spcPct val="115000"/>
                        </a:lnSpc>
                        <a:spcAft>
                          <a:spcPts val="0"/>
                        </a:spcAft>
                      </a:pPr>
                      <a:r>
                        <a:rPr lang="ru-RU" sz="1400">
                          <a:effectLst/>
                          <a:latin typeface="Calibri"/>
                          <a:ea typeface="Times New Roman"/>
                          <a:cs typeface="Times New Roman"/>
                        </a:rPr>
                        <a:t>5 класс</a:t>
                      </a:r>
                    </a:p>
                  </a:txBody>
                  <a:tcPr marL="39370" marR="39370" marT="64770" marB="64770">
                    <a:lnL>
                      <a:noFill/>
                    </a:lnL>
                    <a:lnR>
                      <a:noFill/>
                    </a:lnR>
                    <a:lnT>
                      <a:noFill/>
                    </a:lnT>
                    <a:lnB>
                      <a:noFill/>
                    </a:lnB>
                  </a:tcPr>
                </a:tc>
                <a:tc vMerge="1">
                  <a:txBody>
                    <a:bodyPr/>
                    <a:lstStyle/>
                    <a:p>
                      <a:endParaRPr lang="ru-RU"/>
                    </a:p>
                  </a:txBody>
                  <a:tcPr/>
                </a:tc>
              </a:tr>
              <a:tr h="0">
                <a:tc>
                  <a:txBody>
                    <a:bodyPr/>
                    <a:lstStyle/>
                    <a:p>
                      <a:pPr>
                        <a:lnSpc>
                          <a:spcPct val="115000"/>
                        </a:lnSpc>
                        <a:spcAft>
                          <a:spcPts val="0"/>
                        </a:spcAft>
                      </a:pPr>
                      <a:r>
                        <a:rPr lang="ru-RU" sz="1400">
                          <a:effectLst/>
                          <a:latin typeface="Calibri"/>
                          <a:ea typeface="Times New Roman"/>
                          <a:cs typeface="Times New Roman"/>
                        </a:rPr>
                        <a:t>Низкий риск</a:t>
                      </a:r>
                    </a:p>
                  </a:txBody>
                  <a:tcPr marL="39370" marR="39370" marT="64770" marB="6477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effectLst/>
                          <a:latin typeface="Calibri"/>
                          <a:ea typeface="Times New Roman"/>
                          <a:cs typeface="Times New Roman"/>
                        </a:rPr>
                        <a:t>6 класс</a:t>
                      </a:r>
                    </a:p>
                  </a:txBody>
                  <a:tcPr marL="39370" marR="39370" marT="64770" marB="64770">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b="1" u="sng" dirty="0">
                          <a:solidFill>
                            <a:srgbClr val="FF0000"/>
                          </a:solidFill>
                          <a:effectLst/>
                          <a:latin typeface="Calibri"/>
                          <a:ea typeface="Times New Roman"/>
                          <a:cs typeface="Times New Roman"/>
                        </a:rPr>
                        <a:t>плановые</a:t>
                      </a:r>
                      <a:r>
                        <a:rPr lang="ru-RU" sz="1400" dirty="0">
                          <a:effectLst/>
                          <a:latin typeface="Calibri"/>
                          <a:ea typeface="Times New Roman"/>
                          <a:cs typeface="Times New Roman"/>
                        </a:rPr>
                        <a:t> проверки </a:t>
                      </a:r>
                      <a:r>
                        <a:rPr lang="ru-RU" sz="1400" b="1" dirty="0">
                          <a:solidFill>
                            <a:srgbClr val="C00000"/>
                          </a:solidFill>
                          <a:effectLst/>
                          <a:latin typeface="Calibri"/>
                          <a:ea typeface="Times New Roman"/>
                          <a:cs typeface="Times New Roman"/>
                        </a:rPr>
                        <a:t>не проводятся</a:t>
                      </a:r>
                    </a:p>
                  </a:txBody>
                  <a:tcPr marL="39370" marR="39370" marT="64770" marB="64770">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6" name="Скругленный прямоугольник 5"/>
          <p:cNvSpPr/>
          <p:nvPr/>
        </p:nvSpPr>
        <p:spPr>
          <a:xfrm>
            <a:off x="55340" y="1248991"/>
            <a:ext cx="8136904" cy="7200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600" b="1" dirty="0">
                <a:solidFill>
                  <a:schemeClr val="tx1"/>
                </a:solidFill>
              </a:rPr>
              <a:t>КАТЕГОРИИ РИСКА И КЛАССЫ (КАТЕГОРИИ) ОПАСНОСТИ</a:t>
            </a:r>
          </a:p>
        </p:txBody>
      </p:sp>
      <p:sp>
        <p:nvSpPr>
          <p:cNvPr id="7" name="Прямоугольник 6"/>
          <p:cNvSpPr/>
          <p:nvPr/>
        </p:nvSpPr>
        <p:spPr>
          <a:xfrm>
            <a:off x="214282" y="5715016"/>
            <a:ext cx="8712968" cy="129614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600" dirty="0">
                <a:solidFill>
                  <a:schemeClr val="tx1"/>
                </a:solidFill>
              </a:rPr>
              <a:t>Объекты государственного контроля (надзора), которым </a:t>
            </a:r>
            <a:r>
              <a:rPr lang="ru-RU" sz="1600" b="1" u="sng" dirty="0">
                <a:solidFill>
                  <a:srgbClr val="C00000"/>
                </a:solidFill>
              </a:rPr>
              <a:t>не присвоены </a:t>
            </a:r>
            <a:r>
              <a:rPr lang="ru-RU" sz="1600" dirty="0">
                <a:solidFill>
                  <a:schemeClr val="tx1"/>
                </a:solidFill>
              </a:rPr>
              <a:t>определенные категории риска или классы опасности, считаются отнесенными к низшим, установленным для соответствующего вида государственного контроля (надзора) категории риска или классу опасности.</a:t>
            </a:r>
          </a:p>
        </p:txBody>
      </p:sp>
    </p:spTree>
    <p:extLst>
      <p:ext uri="{BB962C8B-B14F-4D97-AF65-F5344CB8AC3E}">
        <p14:creationId xmlns="" xmlns:p14="http://schemas.microsoft.com/office/powerpoint/2010/main" val="28125976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88640"/>
            <a:ext cx="8686800" cy="1080120"/>
          </a:xfrm>
        </p:spPr>
        <p:txBody>
          <a:bodyPr>
            <a:normAutofit/>
          </a:bodyPr>
          <a:lstStyle/>
          <a:p>
            <a:pPr marL="0" indent="0">
              <a:spcBef>
                <a:spcPts val="0"/>
              </a:spcBef>
            </a:pPr>
            <a:r>
              <a:rPr lang="ru-RU" sz="1600" dirty="0">
                <a:solidFill>
                  <a:srgbClr val="002060"/>
                </a:solidFill>
              </a:rPr>
              <a:t>Постановление Правительства РФ от 17 августа 2016 г. № </a:t>
            </a:r>
            <a:r>
              <a:rPr lang="ru-RU" sz="1600" dirty="0" smtClean="0">
                <a:solidFill>
                  <a:srgbClr val="002060"/>
                </a:solidFill>
              </a:rPr>
              <a:t>806 « </a:t>
            </a:r>
            <a:r>
              <a:rPr lang="ru-RU" sz="1600" dirty="0">
                <a:solidFill>
                  <a:srgbClr val="002060"/>
                </a:solidFill>
              </a:rPr>
              <a:t>О применении риск-ориентированного подхода при организации отдельных видов государственного контроля (надзора) и </a:t>
            </a:r>
            <a:r>
              <a:rPr lang="ru-RU" sz="1600" dirty="0" smtClean="0">
                <a:solidFill>
                  <a:srgbClr val="002060"/>
                </a:solidFill>
              </a:rPr>
              <a:t>внесении изменений </a:t>
            </a:r>
            <a:r>
              <a:rPr lang="ru-RU" sz="1600" dirty="0">
                <a:solidFill>
                  <a:srgbClr val="002060"/>
                </a:solidFill>
              </a:rPr>
              <a:t>в некоторые акты Правительства РФ».</a:t>
            </a:r>
            <a:br>
              <a:rPr lang="ru-RU" sz="1600" dirty="0">
                <a:solidFill>
                  <a:srgbClr val="002060"/>
                </a:solidFill>
              </a:rPr>
            </a:br>
            <a:endParaRPr lang="ru-RU" sz="1600" dirty="0">
              <a:solidFill>
                <a:srgbClr val="002060"/>
              </a:solidFill>
            </a:endParaRPr>
          </a:p>
        </p:txBody>
      </p:sp>
      <p:sp>
        <p:nvSpPr>
          <p:cNvPr id="9" name="Скругленный прямоугольник 8"/>
          <p:cNvSpPr/>
          <p:nvPr/>
        </p:nvSpPr>
        <p:spPr>
          <a:xfrm>
            <a:off x="395536" y="1268760"/>
            <a:ext cx="8640960" cy="4896544"/>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a:solidFill>
                  <a:schemeClr val="tx1"/>
                </a:solidFill>
              </a:rPr>
              <a:t>	</a:t>
            </a:r>
            <a:r>
              <a:rPr lang="ru-RU" dirty="0" smtClean="0">
                <a:solidFill>
                  <a:schemeClr val="tx1"/>
                </a:solidFill>
              </a:rPr>
              <a:t>Плановые </a:t>
            </a:r>
            <a:r>
              <a:rPr lang="ru-RU" dirty="0">
                <a:solidFill>
                  <a:schemeClr val="tx1"/>
                </a:solidFill>
              </a:rPr>
              <a:t>проверки, периодичность проведения которых определена Правительством Российской Федерации в соответствии с </a:t>
            </a:r>
            <a:r>
              <a:rPr lang="ru-RU" dirty="0">
                <a:solidFill>
                  <a:schemeClr val="tx1"/>
                </a:solidFill>
                <a:hlinkClick r:id="rId2"/>
              </a:rPr>
              <a:t>частью 9 статьи </a:t>
            </a:r>
            <a:r>
              <a:rPr lang="ru-RU" dirty="0" smtClean="0">
                <a:solidFill>
                  <a:schemeClr val="tx1"/>
                </a:solidFill>
                <a:hlinkClick r:id="rId2"/>
              </a:rPr>
              <a:t>9</a:t>
            </a:r>
            <a:r>
              <a:rPr lang="ru-RU" sz="2000" dirty="0" smtClean="0">
                <a:solidFill>
                  <a:srgbClr val="FF0000"/>
                </a:solidFill>
              </a:rPr>
              <a:t>*</a:t>
            </a:r>
            <a:r>
              <a:rPr lang="ru-RU" dirty="0" smtClean="0">
                <a:solidFill>
                  <a:schemeClr val="tx1"/>
                </a:solidFill>
              </a:rPr>
              <a:t> </a:t>
            </a:r>
            <a:r>
              <a:rPr lang="ru-RU" dirty="0">
                <a:solidFill>
                  <a:schemeClr val="tx1"/>
                </a:solidFill>
              </a:rPr>
              <a:t>Федерального закона "О защите прав юридических лиц и индивидуальных предпринимателей при осуществлении государственного контроля (надзора) и муниципального контроля", осуществляются с установленной периодичностью </a:t>
            </a:r>
            <a:r>
              <a:rPr lang="ru-RU" b="1" dirty="0">
                <a:solidFill>
                  <a:srgbClr val="C00000"/>
                </a:solidFill>
              </a:rPr>
              <a:t>независимо от отнесения объектов государственного контроля (надзора) к определенной категории риска или определенному классу опасности</a:t>
            </a:r>
            <a:r>
              <a:rPr lang="ru-RU" b="1" dirty="0" smtClean="0">
                <a:solidFill>
                  <a:srgbClr val="C00000"/>
                </a:solidFill>
              </a:rPr>
              <a:t>.</a:t>
            </a:r>
            <a:r>
              <a:rPr lang="ru-RU" dirty="0"/>
              <a:t> </a:t>
            </a:r>
            <a:endParaRPr lang="ru-RU" dirty="0" smtClean="0"/>
          </a:p>
          <a:p>
            <a:endParaRPr lang="ru-RU" i="1" dirty="0">
              <a:solidFill>
                <a:srgbClr val="C00000"/>
              </a:solidFill>
            </a:endParaRPr>
          </a:p>
          <a:p>
            <a:r>
              <a:rPr lang="ru-RU" sz="2000" i="1" dirty="0" smtClean="0">
                <a:solidFill>
                  <a:srgbClr val="C00000"/>
                </a:solidFill>
              </a:rPr>
              <a:t>(*)</a:t>
            </a:r>
            <a:r>
              <a:rPr lang="ru-RU" i="1" dirty="0" smtClean="0">
                <a:solidFill>
                  <a:srgbClr val="C00000"/>
                </a:solidFill>
              </a:rPr>
              <a:t> </a:t>
            </a:r>
            <a:r>
              <a:rPr lang="ru-RU" i="1" dirty="0" smtClean="0">
                <a:solidFill>
                  <a:schemeClr val="accent6">
                    <a:lumMod val="50000"/>
                  </a:schemeClr>
                </a:solidFill>
              </a:rPr>
              <a:t>В </a:t>
            </a:r>
            <a:r>
              <a:rPr lang="ru-RU" i="1" dirty="0">
                <a:solidFill>
                  <a:schemeClr val="accent6">
                    <a:lumMod val="50000"/>
                  </a:schemeClr>
                </a:solidFill>
              </a:rPr>
              <a:t>отношении юридических лиц, индивидуальных предпринимателей, осуществляющих виды деятельности в сфере здравоохранения, сфере образования, в социальной сфере, в сфере теплоснабжения, в сфере электроэнергетики, в сфере энергосбережения и повышения энергетической эффективности, плановые проверки могут проводиться два и более раза в три года. </a:t>
            </a:r>
            <a:r>
              <a:rPr lang="ru-RU" i="1" dirty="0">
                <a:solidFill>
                  <a:schemeClr val="accent6">
                    <a:lumMod val="50000"/>
                  </a:schemeClr>
                </a:solidFill>
                <a:hlinkClick r:id="rId3"/>
              </a:rPr>
              <a:t>Перечень</a:t>
            </a:r>
            <a:r>
              <a:rPr lang="ru-RU" i="1" dirty="0">
                <a:solidFill>
                  <a:schemeClr val="accent6">
                    <a:lumMod val="50000"/>
                  </a:schemeClr>
                </a:solidFill>
              </a:rPr>
              <a:t> таких видов деятельности и периодичность их плановых проверок устанавливаются Правительством Российской Федерации.</a:t>
            </a:r>
            <a:endParaRPr lang="ru-RU" b="1" i="1" dirty="0" smtClean="0">
              <a:solidFill>
                <a:schemeClr val="accent6">
                  <a:lumMod val="50000"/>
                </a:schemeClr>
              </a:solidFill>
            </a:endParaRPr>
          </a:p>
          <a:p>
            <a:endParaRPr lang="ru-RU" b="1" i="1" dirty="0">
              <a:solidFill>
                <a:srgbClr val="C00000"/>
              </a:solidFill>
            </a:endParaRPr>
          </a:p>
        </p:txBody>
      </p:sp>
    </p:spTree>
    <p:extLst>
      <p:ext uri="{BB962C8B-B14F-4D97-AF65-F5344CB8AC3E}">
        <p14:creationId xmlns="" xmlns:p14="http://schemas.microsoft.com/office/powerpoint/2010/main" val="27923717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88640"/>
            <a:ext cx="8686800" cy="1080120"/>
          </a:xfrm>
        </p:spPr>
        <p:txBody>
          <a:bodyPr>
            <a:normAutofit/>
          </a:bodyPr>
          <a:lstStyle/>
          <a:p>
            <a:pPr marL="0" indent="0">
              <a:spcBef>
                <a:spcPts val="0"/>
              </a:spcBef>
            </a:pPr>
            <a:r>
              <a:rPr lang="ru-RU" sz="1600" dirty="0">
                <a:solidFill>
                  <a:srgbClr val="002060"/>
                </a:solidFill>
              </a:rPr>
              <a:t>Постановление Правительства РФ от 17 августа 2016 г. № </a:t>
            </a:r>
            <a:r>
              <a:rPr lang="ru-RU" sz="1600" dirty="0" smtClean="0">
                <a:solidFill>
                  <a:srgbClr val="002060"/>
                </a:solidFill>
              </a:rPr>
              <a:t>806 « </a:t>
            </a:r>
            <a:r>
              <a:rPr lang="ru-RU" sz="1600" dirty="0">
                <a:solidFill>
                  <a:srgbClr val="002060"/>
                </a:solidFill>
              </a:rPr>
              <a:t>О применении риск-ориентированного подхода при организации отдельных видов государственного контроля (надзора) и </a:t>
            </a:r>
            <a:r>
              <a:rPr lang="ru-RU" sz="1600" dirty="0" smtClean="0">
                <a:solidFill>
                  <a:srgbClr val="002060"/>
                </a:solidFill>
              </a:rPr>
              <a:t>внесении изменений </a:t>
            </a:r>
            <a:r>
              <a:rPr lang="ru-RU" sz="1600" dirty="0">
                <a:solidFill>
                  <a:srgbClr val="002060"/>
                </a:solidFill>
              </a:rPr>
              <a:t>в некоторые акты Правительства РФ».</a:t>
            </a:r>
            <a:br>
              <a:rPr lang="ru-RU" sz="1600" dirty="0">
                <a:solidFill>
                  <a:srgbClr val="002060"/>
                </a:solidFill>
              </a:rPr>
            </a:br>
            <a:endParaRPr lang="ru-RU" sz="1600" dirty="0">
              <a:solidFill>
                <a:srgbClr val="002060"/>
              </a:solidFill>
            </a:endParaRPr>
          </a:p>
        </p:txBody>
      </p:sp>
      <p:sp>
        <p:nvSpPr>
          <p:cNvPr id="9" name="Скругленный прямоугольник 8"/>
          <p:cNvSpPr/>
          <p:nvPr/>
        </p:nvSpPr>
        <p:spPr>
          <a:xfrm>
            <a:off x="251520" y="1265684"/>
            <a:ext cx="8812832" cy="3592076"/>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dirty="0">
                <a:solidFill>
                  <a:schemeClr val="tx1"/>
                </a:solidFill>
              </a:rPr>
              <a:t>	</a:t>
            </a:r>
            <a:endParaRPr lang="ru-RU" dirty="0" smtClean="0">
              <a:solidFill>
                <a:schemeClr val="tx1"/>
              </a:solidFill>
            </a:endParaRPr>
          </a:p>
          <a:p>
            <a:pPr algn="just"/>
            <a:endParaRPr lang="ru-RU" dirty="0" smtClean="0">
              <a:solidFill>
                <a:schemeClr val="tx1"/>
              </a:solidFill>
            </a:endParaRPr>
          </a:p>
          <a:p>
            <a:pPr algn="just"/>
            <a:endParaRPr lang="ru-RU" dirty="0" smtClean="0">
              <a:solidFill>
                <a:schemeClr val="tx1"/>
              </a:solidFill>
            </a:endParaRPr>
          </a:p>
          <a:p>
            <a:pPr algn="just"/>
            <a:endParaRPr lang="ru-RU" dirty="0" smtClean="0">
              <a:solidFill>
                <a:schemeClr val="tx1"/>
              </a:solidFill>
            </a:endParaRPr>
          </a:p>
          <a:p>
            <a:pPr algn="just"/>
            <a:r>
              <a:rPr lang="ru-RU" dirty="0" smtClean="0">
                <a:solidFill>
                  <a:schemeClr val="tx1"/>
                </a:solidFill>
              </a:rPr>
              <a:t>	Юридическое </a:t>
            </a:r>
            <a:r>
              <a:rPr lang="ru-RU" dirty="0">
                <a:solidFill>
                  <a:schemeClr val="tx1"/>
                </a:solidFill>
              </a:rPr>
              <a:t>лицо или индивидуальный предприниматель, являющиеся заявителями, вправе подать в орган государственного контроля (надзора) </a:t>
            </a:r>
            <a:r>
              <a:rPr lang="ru-RU" dirty="0">
                <a:solidFill>
                  <a:srgbClr val="C00000"/>
                </a:solidFill>
              </a:rPr>
              <a:t>заявление об изменении </a:t>
            </a:r>
            <a:r>
              <a:rPr lang="ru-RU" dirty="0">
                <a:solidFill>
                  <a:srgbClr val="000000"/>
                </a:solidFill>
              </a:rPr>
              <a:t>присвоенных ранее их деятельности и (или) используемым ими производственным объектам категории риска или класса опасности по соответствующему виду государственного контроля (надзора) (далее </a:t>
            </a:r>
            <a:r>
              <a:rPr lang="ru-RU" dirty="0">
                <a:solidFill>
                  <a:schemeClr val="tx1"/>
                </a:solidFill>
              </a:rPr>
              <a:t>- заявление</a:t>
            </a:r>
            <a:r>
              <a:rPr lang="ru-RU" dirty="0" smtClean="0">
                <a:solidFill>
                  <a:schemeClr val="tx1"/>
                </a:solidFill>
              </a:rPr>
              <a:t>).</a:t>
            </a:r>
            <a:r>
              <a:rPr lang="ru-RU" dirty="0"/>
              <a:t> </a:t>
            </a:r>
            <a:endParaRPr lang="ru-RU" dirty="0" smtClean="0"/>
          </a:p>
          <a:p>
            <a:pPr algn="just"/>
            <a:r>
              <a:rPr lang="ru-RU" dirty="0">
                <a:solidFill>
                  <a:srgbClr val="000000"/>
                </a:solidFill>
              </a:rPr>
              <a:t>	</a:t>
            </a:r>
            <a:r>
              <a:rPr lang="ru-RU" dirty="0" smtClean="0">
                <a:solidFill>
                  <a:srgbClr val="000000"/>
                </a:solidFill>
              </a:rPr>
              <a:t>Орган </a:t>
            </a:r>
            <a:r>
              <a:rPr lang="ru-RU" dirty="0">
                <a:solidFill>
                  <a:srgbClr val="000000"/>
                </a:solidFill>
              </a:rPr>
              <a:t>государственного контроля (надзора) рассматривает заявление, оценивает представленные юридическим лицом или индивидуальным предпринимателем и имеющиеся в распоряжении органа государственного контроля (надзора) документы и по итогам их рассмотрения в срок, не превышающий 15 рабочих дней с даты получения такого заявления, принимает одно из следующих решений:</a:t>
            </a:r>
          </a:p>
          <a:p>
            <a:pPr algn="just"/>
            <a:endParaRPr lang="ru-RU" dirty="0">
              <a:solidFill>
                <a:schemeClr val="tx1"/>
              </a:solidFill>
            </a:endParaRPr>
          </a:p>
          <a:p>
            <a:pPr algn="just"/>
            <a:endParaRPr lang="ru-RU" dirty="0" smtClean="0">
              <a:solidFill>
                <a:schemeClr val="tx1"/>
              </a:solidFill>
            </a:endParaRPr>
          </a:p>
          <a:p>
            <a:pPr algn="just"/>
            <a:endParaRPr lang="ru-RU" i="1" dirty="0">
              <a:solidFill>
                <a:schemeClr val="tx1"/>
              </a:solidFill>
            </a:endParaRPr>
          </a:p>
          <a:p>
            <a:pPr algn="just"/>
            <a:r>
              <a:rPr lang="ru-RU" i="1" dirty="0" smtClean="0">
                <a:solidFill>
                  <a:schemeClr val="tx1"/>
                </a:solidFill>
              </a:rPr>
              <a:t>*</a:t>
            </a:r>
            <a:endParaRPr lang="ru-RU" b="1" i="1" dirty="0">
              <a:solidFill>
                <a:schemeClr val="tx1"/>
              </a:solidFill>
            </a:endParaRPr>
          </a:p>
        </p:txBody>
      </p:sp>
      <p:sp>
        <p:nvSpPr>
          <p:cNvPr id="3" name="Прямоугольник 2"/>
          <p:cNvSpPr/>
          <p:nvPr/>
        </p:nvSpPr>
        <p:spPr>
          <a:xfrm>
            <a:off x="355923" y="5486647"/>
            <a:ext cx="4536504" cy="1340768"/>
          </a:xfrm>
          <a:prstGeom prst="rect">
            <a:avLst/>
          </a:prstGeom>
          <a:solidFill>
            <a:schemeClr val="bg1">
              <a:lumMod val="85000"/>
            </a:schemeClr>
          </a:solidFill>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rgbClr val="000000"/>
                </a:solidFill>
              </a:rPr>
              <a:t>УДОВЛЕТВОРЕНИЕ ЗАЯВЛЕНИЯ И ИЗМЕНЕНИЕ КАТЕГОРИИ РИСКА ИЛИ КЛАССА ОПАСНОСТИ ОБЪЕКТА ГОСУДАРСТВЕННОГО КОНТРОЛЯ (НАДЗОРА</a:t>
            </a:r>
            <a:endParaRPr lang="ru-RU" dirty="0"/>
          </a:p>
        </p:txBody>
      </p:sp>
      <p:sp>
        <p:nvSpPr>
          <p:cNvPr id="5" name="Прямоугольник 4"/>
          <p:cNvSpPr/>
          <p:nvPr/>
        </p:nvSpPr>
        <p:spPr>
          <a:xfrm>
            <a:off x="5004048" y="5486647"/>
            <a:ext cx="3960440" cy="864096"/>
          </a:xfrm>
          <a:prstGeom prst="rect">
            <a:avLst/>
          </a:prstGeom>
          <a:solidFill>
            <a:schemeClr val="bg1">
              <a:lumMod val="85000"/>
            </a:schemeClr>
          </a:solidFill>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rgbClr val="000000"/>
                </a:solidFill>
              </a:rPr>
              <a:t>ОТКАЗ В УДОВЛЕТВОРЕНИИ ЗАЯВЛЕНИЯ.</a:t>
            </a:r>
            <a:endParaRPr lang="ru-RU" dirty="0">
              <a:solidFill>
                <a:srgbClr val="000000"/>
              </a:solidFill>
            </a:endParaRPr>
          </a:p>
          <a:p>
            <a:pPr algn="ctr"/>
            <a:endParaRPr lang="ru-RU" dirty="0"/>
          </a:p>
        </p:txBody>
      </p:sp>
      <p:sp>
        <p:nvSpPr>
          <p:cNvPr id="4" name="Левая фигурная скобка 3"/>
          <p:cNvSpPr/>
          <p:nvPr/>
        </p:nvSpPr>
        <p:spPr>
          <a:xfrm rot="5400000">
            <a:off x="4433860" y="807994"/>
            <a:ext cx="475561" cy="8785423"/>
          </a:xfrm>
          <a:prstGeom prst="leftBrac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Tree>
    <p:extLst>
      <p:ext uri="{BB962C8B-B14F-4D97-AF65-F5344CB8AC3E}">
        <p14:creationId xmlns="" xmlns:p14="http://schemas.microsoft.com/office/powerpoint/2010/main" val="12512749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88640"/>
            <a:ext cx="8686800" cy="1080120"/>
          </a:xfrm>
        </p:spPr>
        <p:txBody>
          <a:bodyPr>
            <a:normAutofit/>
          </a:bodyPr>
          <a:lstStyle/>
          <a:p>
            <a:pPr marL="0" indent="0">
              <a:spcBef>
                <a:spcPts val="0"/>
              </a:spcBef>
            </a:pPr>
            <a:r>
              <a:rPr lang="ru-RU" sz="1600" dirty="0">
                <a:solidFill>
                  <a:srgbClr val="002060"/>
                </a:solidFill>
              </a:rPr>
              <a:t>Постановление Правительства РФ от 17 августа 2016 г. № </a:t>
            </a:r>
            <a:r>
              <a:rPr lang="ru-RU" sz="1600" dirty="0" smtClean="0">
                <a:solidFill>
                  <a:srgbClr val="002060"/>
                </a:solidFill>
              </a:rPr>
              <a:t>806 « </a:t>
            </a:r>
            <a:r>
              <a:rPr lang="ru-RU" sz="1600" dirty="0">
                <a:solidFill>
                  <a:srgbClr val="002060"/>
                </a:solidFill>
              </a:rPr>
              <a:t>О применении риск-ориентированного подхода при организации отдельных видов государственного контроля (надзора) и </a:t>
            </a:r>
            <a:r>
              <a:rPr lang="ru-RU" sz="1600" dirty="0" smtClean="0">
                <a:solidFill>
                  <a:srgbClr val="002060"/>
                </a:solidFill>
              </a:rPr>
              <a:t>внесении изменений </a:t>
            </a:r>
            <a:r>
              <a:rPr lang="ru-RU" sz="1600" dirty="0">
                <a:solidFill>
                  <a:srgbClr val="002060"/>
                </a:solidFill>
              </a:rPr>
              <a:t>в некоторые акты Правительства РФ».</a:t>
            </a:r>
            <a:br>
              <a:rPr lang="ru-RU" sz="1600" dirty="0">
                <a:solidFill>
                  <a:srgbClr val="002060"/>
                </a:solidFill>
              </a:rPr>
            </a:br>
            <a:endParaRPr lang="ru-RU" sz="1600" dirty="0">
              <a:solidFill>
                <a:srgbClr val="002060"/>
              </a:solidFill>
            </a:endParaRPr>
          </a:p>
        </p:txBody>
      </p:sp>
      <p:sp>
        <p:nvSpPr>
          <p:cNvPr id="9" name="Скругленный прямоугольник 8"/>
          <p:cNvSpPr/>
          <p:nvPr/>
        </p:nvSpPr>
        <p:spPr>
          <a:xfrm>
            <a:off x="214282" y="2714620"/>
            <a:ext cx="8812832" cy="3714776"/>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smtClean="0"/>
              <a:t> </a:t>
            </a:r>
            <a:r>
              <a:rPr lang="ru-RU" dirty="0" smtClean="0">
                <a:solidFill>
                  <a:srgbClr val="000000"/>
                </a:solidFill>
              </a:rPr>
              <a:t>Проведение </a:t>
            </a:r>
            <a:r>
              <a:rPr lang="ru-RU" u="sng" dirty="0" smtClean="0">
                <a:solidFill>
                  <a:srgbClr val="C00000"/>
                </a:solidFill>
              </a:rPr>
              <a:t>плановых</a:t>
            </a:r>
            <a:r>
              <a:rPr lang="ru-RU" dirty="0" smtClean="0">
                <a:solidFill>
                  <a:srgbClr val="000000"/>
                </a:solidFill>
              </a:rPr>
              <a:t> проверок в отношении деятельности юридического лица </a:t>
            </a:r>
            <a:r>
              <a:rPr lang="ru-RU" dirty="0" smtClean="0"/>
              <a:t>ил </a:t>
            </a:r>
            <a:r>
              <a:rPr lang="ru-RU" dirty="0" smtClean="0">
                <a:solidFill>
                  <a:srgbClr val="000000"/>
                </a:solidFill>
              </a:rPr>
              <a:t>индивидуального предпринимателя в зависимости от присвоенной их деятельности категории риска осуществляется со следующей периодичностью:</a:t>
            </a:r>
          </a:p>
          <a:p>
            <a:pPr>
              <a:buFont typeface="Wingdings" pitchFamily="2" charset="2"/>
              <a:buChar char="q"/>
            </a:pPr>
            <a:r>
              <a:rPr lang="ru-RU" dirty="0" smtClean="0">
                <a:solidFill>
                  <a:srgbClr val="000000"/>
                </a:solidFill>
              </a:rPr>
              <a:t> для категории высокого риска </a:t>
            </a:r>
            <a:r>
              <a:rPr lang="ru-RU" dirty="0" smtClean="0">
                <a:solidFill>
                  <a:srgbClr val="C00000"/>
                </a:solidFill>
              </a:rPr>
              <a:t>- один раз в 2 года;</a:t>
            </a:r>
          </a:p>
          <a:p>
            <a:pPr>
              <a:buFont typeface="Wingdings" pitchFamily="2" charset="2"/>
              <a:buChar char="q"/>
            </a:pPr>
            <a:r>
              <a:rPr lang="ru-RU" dirty="0" smtClean="0">
                <a:solidFill>
                  <a:srgbClr val="000000"/>
                </a:solidFill>
              </a:rPr>
              <a:t> для категории значительного риска - </a:t>
            </a:r>
            <a:r>
              <a:rPr lang="ru-RU" dirty="0" smtClean="0">
                <a:solidFill>
                  <a:srgbClr val="C00000"/>
                </a:solidFill>
              </a:rPr>
              <a:t>один раз в 3 года</a:t>
            </a:r>
            <a:r>
              <a:rPr lang="ru-RU" dirty="0" smtClean="0">
                <a:solidFill>
                  <a:srgbClr val="000000"/>
                </a:solidFill>
              </a:rPr>
              <a:t>;</a:t>
            </a:r>
          </a:p>
          <a:p>
            <a:pPr>
              <a:buFont typeface="Wingdings" pitchFamily="2" charset="2"/>
              <a:buChar char="q"/>
            </a:pPr>
            <a:r>
              <a:rPr lang="ru-RU" dirty="0" smtClean="0">
                <a:solidFill>
                  <a:srgbClr val="000000"/>
                </a:solidFill>
              </a:rPr>
              <a:t> для категории среднего риска - </a:t>
            </a:r>
            <a:r>
              <a:rPr lang="ru-RU" dirty="0" smtClean="0">
                <a:solidFill>
                  <a:srgbClr val="C00000"/>
                </a:solidFill>
              </a:rPr>
              <a:t>не чаще чем один раз в 5 лет;</a:t>
            </a:r>
          </a:p>
          <a:p>
            <a:pPr>
              <a:buFont typeface="Wingdings" pitchFamily="2" charset="2"/>
              <a:buChar char="q"/>
            </a:pPr>
            <a:r>
              <a:rPr lang="ru-RU" dirty="0" smtClean="0">
                <a:solidFill>
                  <a:srgbClr val="000000"/>
                </a:solidFill>
              </a:rPr>
              <a:t> для категории умеренного риска - </a:t>
            </a:r>
            <a:r>
              <a:rPr lang="ru-RU" dirty="0" smtClean="0">
                <a:solidFill>
                  <a:srgbClr val="C00000"/>
                </a:solidFill>
              </a:rPr>
              <a:t>не чаще чем один раз в 6 лет.</a:t>
            </a:r>
          </a:p>
          <a:p>
            <a:r>
              <a:rPr lang="ru-RU" dirty="0" smtClean="0">
                <a:solidFill>
                  <a:srgbClr val="000000"/>
                </a:solidFill>
              </a:rPr>
              <a:t>В отношении юридического лица или индивидуального предпринимателя, деятельность которых отнесена к категории низкого риска, плановые проверки не проводятся.</a:t>
            </a:r>
            <a:r>
              <a:rPr lang="ru-RU" dirty="0" smtClean="0"/>
              <a:t> </a:t>
            </a:r>
          </a:p>
          <a:p>
            <a:endParaRPr lang="ru-RU" dirty="0" smtClean="0"/>
          </a:p>
          <a:p>
            <a:r>
              <a:rPr lang="ru-RU" i="1" dirty="0" smtClean="0">
                <a:solidFill>
                  <a:srgbClr val="002060"/>
                </a:solidFill>
              </a:rPr>
              <a:t>*Постановления Правительства РФ от 16.02.2017 N 197</a:t>
            </a:r>
          </a:p>
          <a:p>
            <a:endParaRPr lang="ru-RU" strike="sngStrike" dirty="0">
              <a:solidFill>
                <a:srgbClr val="000000"/>
              </a:solidFill>
            </a:endParaRPr>
          </a:p>
        </p:txBody>
      </p:sp>
      <p:sp>
        <p:nvSpPr>
          <p:cNvPr id="6" name="Прямоугольник 5"/>
          <p:cNvSpPr/>
          <p:nvPr/>
        </p:nvSpPr>
        <p:spPr>
          <a:xfrm>
            <a:off x="142844" y="1071546"/>
            <a:ext cx="8712968" cy="1224136"/>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Федеральный государственный надзор за соблюдением </a:t>
            </a:r>
            <a:r>
              <a:rPr lang="ru-RU" u="sng" dirty="0" smtClean="0">
                <a:solidFill>
                  <a:srgbClr val="FF0000"/>
                </a:solidFill>
              </a:rPr>
              <a:t>трудового законодательства </a:t>
            </a:r>
            <a:r>
              <a:rPr lang="ru-RU" dirty="0" smtClean="0">
                <a:solidFill>
                  <a:schemeClr val="tx1"/>
                </a:solidFill>
              </a:rPr>
              <a:t>и иных нормативных правовых актов, содержащих нормы трудового права*</a:t>
            </a:r>
            <a:endParaRPr lang="ru-RU" strike="sngStrike" dirty="0">
              <a:solidFill>
                <a:schemeClr val="tx1"/>
              </a:solidFill>
            </a:endParaRPr>
          </a:p>
        </p:txBody>
      </p:sp>
      <p:sp>
        <p:nvSpPr>
          <p:cNvPr id="7" name="Стрелка вниз 6"/>
          <p:cNvSpPr/>
          <p:nvPr/>
        </p:nvSpPr>
        <p:spPr>
          <a:xfrm>
            <a:off x="3857620" y="2285992"/>
            <a:ext cx="1368152" cy="360040"/>
          </a:xfrm>
          <a:prstGeom prst="down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 xmlns:p14="http://schemas.microsoft.com/office/powerpoint/2010/main" val="31572456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431032" y="0"/>
            <a:ext cx="8712968" cy="1000108"/>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trike="sngStrike" dirty="0">
              <a:solidFill>
                <a:schemeClr val="tx1"/>
              </a:solidFill>
            </a:endParaRPr>
          </a:p>
        </p:txBody>
      </p:sp>
      <p:graphicFrame>
        <p:nvGraphicFramePr>
          <p:cNvPr id="10" name="Таблица 9"/>
          <p:cNvGraphicFramePr>
            <a:graphicFrameLocks noGrp="1"/>
          </p:cNvGraphicFramePr>
          <p:nvPr/>
        </p:nvGraphicFramePr>
        <p:xfrm>
          <a:off x="428596" y="1357300"/>
          <a:ext cx="8286808" cy="4919182"/>
        </p:xfrm>
        <a:graphic>
          <a:graphicData uri="http://schemas.openxmlformats.org/drawingml/2006/table">
            <a:tbl>
              <a:tblPr/>
              <a:tblGrid>
                <a:gridCol w="5023609"/>
                <a:gridCol w="3263199"/>
              </a:tblGrid>
              <a:tr h="900654">
                <a:tc>
                  <a:txBody>
                    <a:bodyPr/>
                    <a:lstStyle/>
                    <a:p>
                      <a:pPr algn="ctr">
                        <a:spcAft>
                          <a:spcPts val="0"/>
                        </a:spcAft>
                      </a:pPr>
                      <a:r>
                        <a:rPr lang="ru-RU" sz="1300" dirty="0">
                          <a:latin typeface="Calibri"/>
                          <a:ea typeface="Times New Roman"/>
                          <a:cs typeface="Times New Roman"/>
                        </a:rPr>
                        <a:t>Наименование основного вида деятельности в соответствии с Общим </a:t>
                      </a:r>
                      <a:r>
                        <a:rPr lang="ru-RU" sz="1300" u="none" strike="noStrike" dirty="0">
                          <a:solidFill>
                            <a:srgbClr val="0000FF"/>
                          </a:solidFill>
                          <a:latin typeface="Calibri"/>
                          <a:ea typeface="Times New Roman"/>
                          <a:cs typeface="Times New Roman"/>
                          <a:hlinkClick r:id="rId2"/>
                        </a:rPr>
                        <a:t>классификатором</a:t>
                      </a:r>
                      <a:r>
                        <a:rPr lang="ru-RU" sz="1300" dirty="0">
                          <a:latin typeface="Calibri"/>
                          <a:ea typeface="Times New Roman"/>
                          <a:cs typeface="Times New Roman"/>
                        </a:rPr>
                        <a:t> видов экономической деятельности</a:t>
                      </a:r>
                    </a:p>
                  </a:txBody>
                  <a:tcPr marL="31528" marR="31528" marT="51868" marB="5186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spcAft>
                          <a:spcPts val="0"/>
                        </a:spcAft>
                      </a:pPr>
                      <a:r>
                        <a:rPr lang="ru-RU" sz="1300" dirty="0">
                          <a:solidFill>
                            <a:srgbClr val="C00000"/>
                          </a:solidFill>
                          <a:latin typeface="Calibri"/>
                          <a:ea typeface="Times New Roman"/>
                          <a:cs typeface="Times New Roman"/>
                        </a:rPr>
                        <a:t>Показатель потенциального </a:t>
                      </a:r>
                      <a:r>
                        <a:rPr lang="ru-RU" sz="1300" dirty="0">
                          <a:latin typeface="Calibri"/>
                          <a:ea typeface="Times New Roman"/>
                          <a:cs typeface="Times New Roman"/>
                        </a:rPr>
                        <a:t>вреда охраняемым законом ценностям в сфере труда из-за возможного несоблюдения обязательных требований (ПВ)</a:t>
                      </a:r>
                    </a:p>
                  </a:txBody>
                  <a:tcPr marL="31528" marR="31528" marT="51868" marB="5186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r h="401372">
                <a:tc>
                  <a:txBody>
                    <a:bodyPr/>
                    <a:lstStyle/>
                    <a:p>
                      <a:pPr>
                        <a:spcAft>
                          <a:spcPts val="0"/>
                        </a:spcAft>
                      </a:pPr>
                      <a:r>
                        <a:rPr lang="ru-RU" sz="1300" dirty="0">
                          <a:latin typeface="Calibri"/>
                          <a:ea typeface="Times New Roman"/>
                          <a:cs typeface="Times New Roman"/>
                        </a:rPr>
                        <a:t>1. Сельское, лесное хозяйство, охота, рыболовство и рыбоводство (A)</a:t>
                      </a:r>
                    </a:p>
                  </a:txBody>
                  <a:tcPr marL="31528" marR="31528" marT="51868" marB="5186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spcAft>
                          <a:spcPts val="0"/>
                        </a:spcAft>
                      </a:pPr>
                      <a:r>
                        <a:rPr lang="ru-RU" sz="1300">
                          <a:latin typeface="Calibri"/>
                          <a:ea typeface="Times New Roman"/>
                          <a:cs typeface="Times New Roman"/>
                        </a:rPr>
                        <a:t>0,49</a:t>
                      </a:r>
                    </a:p>
                  </a:txBody>
                  <a:tcPr marL="31528" marR="31528" marT="51868" marB="5186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r h="309057">
                <a:tc>
                  <a:txBody>
                    <a:bodyPr/>
                    <a:lstStyle/>
                    <a:p>
                      <a:pPr>
                        <a:spcAft>
                          <a:spcPts val="0"/>
                        </a:spcAft>
                      </a:pPr>
                      <a:r>
                        <a:rPr lang="ru-RU" sz="1300" dirty="0">
                          <a:latin typeface="Calibri"/>
                          <a:ea typeface="Times New Roman"/>
                          <a:cs typeface="Times New Roman"/>
                        </a:rPr>
                        <a:t>2. Добыча полезных ископаемых (B)</a:t>
                      </a:r>
                    </a:p>
                  </a:txBody>
                  <a:tcPr marL="31528" marR="31528" marT="51868" marB="5186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spcAft>
                          <a:spcPts val="0"/>
                        </a:spcAft>
                      </a:pPr>
                      <a:r>
                        <a:rPr lang="ru-RU" sz="1300">
                          <a:latin typeface="Calibri"/>
                          <a:ea typeface="Times New Roman"/>
                          <a:cs typeface="Times New Roman"/>
                        </a:rPr>
                        <a:t>1,49</a:t>
                      </a:r>
                    </a:p>
                  </a:txBody>
                  <a:tcPr marL="31528" marR="31528" marT="51868" marB="5186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r h="309057">
                <a:tc>
                  <a:txBody>
                    <a:bodyPr/>
                    <a:lstStyle/>
                    <a:p>
                      <a:pPr>
                        <a:spcAft>
                          <a:spcPts val="0"/>
                        </a:spcAft>
                      </a:pPr>
                      <a:r>
                        <a:rPr lang="ru-RU" sz="1300" dirty="0">
                          <a:latin typeface="Calibri"/>
                          <a:ea typeface="Times New Roman"/>
                          <a:cs typeface="Times New Roman"/>
                        </a:rPr>
                        <a:t>3. Обрабатывающие производства (C)</a:t>
                      </a:r>
                    </a:p>
                  </a:txBody>
                  <a:tcPr marL="31528" marR="31528" marT="51868" marB="5186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spcAft>
                          <a:spcPts val="0"/>
                        </a:spcAft>
                      </a:pPr>
                      <a:r>
                        <a:rPr lang="ru-RU" sz="1300">
                          <a:latin typeface="Calibri"/>
                          <a:ea typeface="Times New Roman"/>
                          <a:cs typeface="Times New Roman"/>
                        </a:rPr>
                        <a:t>0,96</a:t>
                      </a:r>
                    </a:p>
                  </a:txBody>
                  <a:tcPr marL="31528" marR="31528" marT="51868" marB="5186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r h="506256">
                <a:tc>
                  <a:txBody>
                    <a:bodyPr/>
                    <a:lstStyle/>
                    <a:p>
                      <a:pPr>
                        <a:spcAft>
                          <a:spcPts val="0"/>
                        </a:spcAft>
                      </a:pPr>
                      <a:r>
                        <a:rPr lang="ru-RU" sz="1300" dirty="0">
                          <a:latin typeface="Calibri"/>
                          <a:ea typeface="Times New Roman"/>
                          <a:cs typeface="Times New Roman"/>
                        </a:rPr>
                        <a:t>4. Обеспечение электрической энергией, газом и паром, кондиционирование воздуха (D)</a:t>
                      </a:r>
                    </a:p>
                  </a:txBody>
                  <a:tcPr marL="31528" marR="31528" marT="51868" marB="5186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spcAft>
                          <a:spcPts val="0"/>
                        </a:spcAft>
                      </a:pPr>
                      <a:r>
                        <a:rPr lang="ru-RU" sz="1300">
                          <a:latin typeface="Calibri"/>
                          <a:ea typeface="Times New Roman"/>
                          <a:cs typeface="Times New Roman"/>
                        </a:rPr>
                        <a:t>0,99</a:t>
                      </a:r>
                    </a:p>
                  </a:txBody>
                  <a:tcPr marL="31528" marR="31528" marT="51868" marB="5186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r h="546129">
                <a:tc>
                  <a:txBody>
                    <a:bodyPr/>
                    <a:lstStyle/>
                    <a:p>
                      <a:pPr>
                        <a:spcAft>
                          <a:spcPts val="0"/>
                        </a:spcAft>
                      </a:pPr>
                      <a:r>
                        <a:rPr lang="ru-RU" sz="1300" dirty="0">
                          <a:latin typeface="Calibri"/>
                          <a:ea typeface="Times New Roman"/>
                          <a:cs typeface="Times New Roman"/>
                        </a:rPr>
                        <a:t>5. Водоснабжение, водоотведение, организация сбора и утилизации отходов, деятельность по ликвидации загрязнений (E)</a:t>
                      </a:r>
                    </a:p>
                  </a:txBody>
                  <a:tcPr marL="31528" marR="31528" marT="51868" marB="5186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spcAft>
                          <a:spcPts val="0"/>
                        </a:spcAft>
                      </a:pPr>
                      <a:r>
                        <a:rPr lang="ru-RU" sz="1300">
                          <a:latin typeface="Calibri"/>
                          <a:ea typeface="Times New Roman"/>
                          <a:cs typeface="Times New Roman"/>
                        </a:rPr>
                        <a:t>0,97</a:t>
                      </a:r>
                    </a:p>
                  </a:txBody>
                  <a:tcPr marL="31528" marR="31528" marT="51868" marB="5186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r h="309057">
                <a:tc>
                  <a:txBody>
                    <a:bodyPr/>
                    <a:lstStyle/>
                    <a:p>
                      <a:pPr>
                        <a:spcAft>
                          <a:spcPts val="0"/>
                        </a:spcAft>
                      </a:pPr>
                      <a:r>
                        <a:rPr lang="ru-RU" sz="1300" dirty="0">
                          <a:latin typeface="Calibri"/>
                          <a:ea typeface="Times New Roman"/>
                          <a:cs typeface="Times New Roman"/>
                        </a:rPr>
                        <a:t>6. Строительство (F)</a:t>
                      </a:r>
                    </a:p>
                  </a:txBody>
                  <a:tcPr marL="31528" marR="31528" marT="51868" marB="5186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spcAft>
                          <a:spcPts val="0"/>
                        </a:spcAft>
                      </a:pPr>
                      <a:r>
                        <a:rPr lang="ru-RU" sz="1300">
                          <a:latin typeface="Calibri"/>
                          <a:ea typeface="Times New Roman"/>
                          <a:cs typeface="Times New Roman"/>
                        </a:rPr>
                        <a:t>0,87</a:t>
                      </a:r>
                    </a:p>
                  </a:txBody>
                  <a:tcPr marL="31528" marR="31528" marT="51868" marB="5186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r h="309057">
                <a:tc>
                  <a:txBody>
                    <a:bodyPr/>
                    <a:lstStyle/>
                    <a:p>
                      <a:pPr>
                        <a:spcAft>
                          <a:spcPts val="0"/>
                        </a:spcAft>
                      </a:pPr>
                      <a:r>
                        <a:rPr lang="ru-RU" sz="1300" dirty="0">
                          <a:latin typeface="Calibri"/>
                          <a:ea typeface="Times New Roman"/>
                          <a:cs typeface="Times New Roman"/>
                        </a:rPr>
                        <a:t>7. Транспортировка и хранение (H)</a:t>
                      </a:r>
                    </a:p>
                  </a:txBody>
                  <a:tcPr marL="31528" marR="31528" marT="51868" marB="5186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spcAft>
                          <a:spcPts val="0"/>
                        </a:spcAft>
                      </a:pPr>
                      <a:r>
                        <a:rPr lang="ru-RU" sz="1300">
                          <a:latin typeface="Calibri"/>
                          <a:ea typeface="Times New Roman"/>
                          <a:cs typeface="Times New Roman"/>
                        </a:rPr>
                        <a:t>0,85</a:t>
                      </a:r>
                    </a:p>
                  </a:txBody>
                  <a:tcPr marL="31528" marR="31528" marT="51868" marB="5186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r h="309057">
                <a:tc>
                  <a:txBody>
                    <a:bodyPr/>
                    <a:lstStyle/>
                    <a:p>
                      <a:pPr>
                        <a:spcAft>
                          <a:spcPts val="0"/>
                        </a:spcAft>
                      </a:pPr>
                      <a:r>
                        <a:rPr lang="ru-RU" sz="1300" dirty="0">
                          <a:latin typeface="Calibri"/>
                          <a:ea typeface="Times New Roman"/>
                          <a:cs typeface="Times New Roman"/>
                        </a:rPr>
                        <a:t>8. Деятельность в области информации и связи (J)</a:t>
                      </a:r>
                    </a:p>
                  </a:txBody>
                  <a:tcPr marL="31528" marR="31528" marT="51868" marB="5186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spcAft>
                          <a:spcPts val="0"/>
                        </a:spcAft>
                      </a:pPr>
                      <a:r>
                        <a:rPr lang="ru-RU" sz="1300">
                          <a:latin typeface="Calibri"/>
                          <a:ea typeface="Times New Roman"/>
                          <a:cs typeface="Times New Roman"/>
                        </a:rPr>
                        <a:t>0,58</a:t>
                      </a:r>
                    </a:p>
                  </a:txBody>
                  <a:tcPr marL="31528" marR="31528" marT="51868" marB="5186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r h="309057">
                <a:tc>
                  <a:txBody>
                    <a:bodyPr/>
                    <a:lstStyle/>
                    <a:p>
                      <a:pPr>
                        <a:spcAft>
                          <a:spcPts val="0"/>
                        </a:spcAft>
                      </a:pPr>
                      <a:r>
                        <a:rPr lang="ru-RU" sz="1300" dirty="0">
                          <a:latin typeface="Calibri"/>
                          <a:ea typeface="Times New Roman"/>
                          <a:cs typeface="Times New Roman"/>
                        </a:rPr>
                        <a:t>9. Образование (P)</a:t>
                      </a:r>
                    </a:p>
                  </a:txBody>
                  <a:tcPr marL="31528" marR="31528" marT="51868" marB="5186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spcAft>
                          <a:spcPts val="0"/>
                        </a:spcAft>
                      </a:pPr>
                      <a:r>
                        <a:rPr lang="ru-RU" sz="1300">
                          <a:latin typeface="Calibri"/>
                          <a:ea typeface="Times New Roman"/>
                          <a:cs typeface="Times New Roman"/>
                        </a:rPr>
                        <a:t>0,44</a:t>
                      </a:r>
                    </a:p>
                  </a:txBody>
                  <a:tcPr marL="31528" marR="31528" marT="51868" marB="5186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r h="401372">
                <a:tc>
                  <a:txBody>
                    <a:bodyPr/>
                    <a:lstStyle/>
                    <a:p>
                      <a:pPr>
                        <a:spcAft>
                          <a:spcPts val="0"/>
                        </a:spcAft>
                      </a:pPr>
                      <a:r>
                        <a:rPr lang="ru-RU" sz="1300" dirty="0">
                          <a:latin typeface="Calibri"/>
                          <a:ea typeface="Times New Roman"/>
                          <a:cs typeface="Times New Roman"/>
                        </a:rPr>
                        <a:t>10. Деятельность в области здравоохранения и социальных услуг (Q)</a:t>
                      </a:r>
                    </a:p>
                  </a:txBody>
                  <a:tcPr marL="31528" marR="31528" marT="51868" marB="5186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spcAft>
                          <a:spcPts val="0"/>
                        </a:spcAft>
                      </a:pPr>
                      <a:r>
                        <a:rPr lang="ru-RU" sz="1300" dirty="0">
                          <a:latin typeface="Calibri"/>
                          <a:ea typeface="Times New Roman"/>
                          <a:cs typeface="Times New Roman"/>
                        </a:rPr>
                        <a:t>0,57</a:t>
                      </a:r>
                    </a:p>
                  </a:txBody>
                  <a:tcPr marL="31528" marR="31528" marT="51868" marB="5186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r h="309057">
                <a:tc>
                  <a:txBody>
                    <a:bodyPr/>
                    <a:lstStyle/>
                    <a:p>
                      <a:pPr>
                        <a:spcAft>
                          <a:spcPts val="0"/>
                        </a:spcAft>
                      </a:pPr>
                      <a:r>
                        <a:rPr lang="ru-RU" sz="1300" dirty="0">
                          <a:latin typeface="Calibri"/>
                          <a:ea typeface="Times New Roman"/>
                          <a:cs typeface="Times New Roman"/>
                        </a:rPr>
                        <a:t>11. Прочие виды экономической деятельности</a:t>
                      </a:r>
                    </a:p>
                  </a:txBody>
                  <a:tcPr marL="31528" marR="31528" marT="51868" marB="5186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spcAft>
                          <a:spcPts val="0"/>
                        </a:spcAft>
                      </a:pPr>
                      <a:r>
                        <a:rPr lang="ru-RU" sz="1300" dirty="0">
                          <a:latin typeface="Calibri"/>
                          <a:ea typeface="Times New Roman"/>
                          <a:cs typeface="Times New Roman"/>
                        </a:rPr>
                        <a:t>0,2".</a:t>
                      </a:r>
                    </a:p>
                  </a:txBody>
                  <a:tcPr marL="31528" marR="31528" marT="51868" marB="5186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bl>
          </a:graphicData>
        </a:graphic>
      </p:graphicFrame>
      <p:sp>
        <p:nvSpPr>
          <p:cNvPr id="1025" name="Rectangle 1"/>
          <p:cNvSpPr>
            <a:spLocks noChangeArrowheads="1"/>
          </p:cNvSpPr>
          <p:nvPr/>
        </p:nvSpPr>
        <p:spPr bwMode="auto">
          <a:xfrm>
            <a:off x="285720" y="142852"/>
            <a:ext cx="8643966"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effectLst/>
                <a:latin typeface="Times New Roman" pitchFamily="18" charset="0"/>
                <a:ea typeface="Times New Roman" pitchFamily="18" charset="0"/>
                <a:cs typeface="Times New Roman" pitchFamily="18" charset="0"/>
              </a:rPr>
              <a:t>Значений показателя потенциального вреда охраняемым законом ценностям в сфере труда из-за возможного несоблюдения обязательных требований при осуществлении определенного вида деятельности.</a:t>
            </a:r>
            <a:endParaRPr kumimoji="0" lang="ru-RU" sz="1600" b="0" i="0" u="none" strike="noStrike" cap="none" normalizeH="0" baseline="0" dirty="0" smtClean="0">
              <a:ln>
                <a:noFill/>
              </a:ln>
              <a:effectLst/>
              <a:latin typeface="Times New Roman" pitchFamily="18" charset="0"/>
              <a:cs typeface="Times New Roman" pitchFamily="18" charset="0"/>
            </a:endParaRPr>
          </a:p>
        </p:txBody>
      </p:sp>
    </p:spTree>
    <p:extLst>
      <p:ext uri="{BB962C8B-B14F-4D97-AF65-F5344CB8AC3E}">
        <p14:creationId xmlns="" xmlns:p14="http://schemas.microsoft.com/office/powerpoint/2010/main" val="31572456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0"/>
            <a:ext cx="8401080" cy="1000132"/>
          </a:xfrm>
        </p:spPr>
        <p:txBody>
          <a:bodyPr>
            <a:noAutofit/>
          </a:bodyPr>
          <a:lstStyle/>
          <a:p>
            <a:pPr algn="ctr">
              <a:lnSpc>
                <a:spcPct val="115000"/>
              </a:lnSpc>
              <a:spcAft>
                <a:spcPts val="0"/>
              </a:spcAft>
            </a:pPr>
            <a:r>
              <a:rPr lang="ru-RU" sz="2000" b="1" dirty="0" smtClean="0">
                <a:solidFill>
                  <a:srgbClr val="F14124">
                    <a:lumMod val="50000"/>
                  </a:srgbClr>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
            </a:r>
            <a:br>
              <a:rPr lang="ru-RU" sz="2000" b="1" dirty="0" smtClean="0">
                <a:solidFill>
                  <a:srgbClr val="F14124">
                    <a:lumMod val="50000"/>
                  </a:srgbClr>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br>
            <a:r>
              <a:rPr lang="ru-RU" sz="2000" b="1" dirty="0">
                <a:solidFill>
                  <a:srgbClr val="F14124">
                    <a:lumMod val="50000"/>
                  </a:srgbClr>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Н</a:t>
            </a:r>
            <a:r>
              <a:rPr lang="ru-RU" sz="2000" b="1" dirty="0" smtClean="0">
                <a:solidFill>
                  <a:srgbClr val="F14124">
                    <a:lumMod val="50000"/>
                  </a:srgbClr>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ормативные правовые акты, регулирующие порядок осуществления государственного контроля </a:t>
            </a:r>
            <a:endParaRPr lang="ru-RU" sz="2000" dirty="0">
              <a:latin typeface="Arial" panose="020B0604020202020204" pitchFamily="34" charset="0"/>
              <a:cs typeface="Arial" panose="020B0604020202020204" pitchFamily="34" charset="0"/>
            </a:endParaRPr>
          </a:p>
        </p:txBody>
      </p:sp>
      <p:sp>
        <p:nvSpPr>
          <p:cNvPr id="4" name="Объект 3"/>
          <p:cNvSpPr>
            <a:spLocks noGrp="1"/>
          </p:cNvSpPr>
          <p:nvPr>
            <p:ph idx="1"/>
          </p:nvPr>
        </p:nvSpPr>
        <p:spPr>
          <a:xfrm>
            <a:off x="642910" y="1285860"/>
            <a:ext cx="8159824" cy="4392488"/>
          </a:xfrm>
          <a:solidFill>
            <a:schemeClr val="bg1">
              <a:lumMod val="95000"/>
            </a:schemeClr>
          </a:solidFill>
        </p:spPr>
        <p:txBody>
          <a:bodyPr>
            <a:normAutofit fontScale="85000" lnSpcReduction="10000"/>
          </a:bodyPr>
          <a:lstStyle/>
          <a:p>
            <a:pPr marL="0" indent="0">
              <a:lnSpc>
                <a:spcPct val="150000"/>
              </a:lnSpc>
              <a:spcBef>
                <a:spcPts val="0"/>
              </a:spcBef>
              <a:buNone/>
            </a:pPr>
            <a:r>
              <a:rPr lang="ru-RU" sz="2400" b="1" i="1" dirty="0" smtClean="0">
                <a:solidFill>
                  <a:schemeClr val="tx2">
                    <a:lumMod val="50000"/>
                  </a:schemeClr>
                </a:solidFill>
              </a:rPr>
              <a:t>1.Трудовой </a:t>
            </a:r>
            <a:r>
              <a:rPr lang="ru-RU" sz="2400" b="1" i="1" dirty="0">
                <a:solidFill>
                  <a:schemeClr val="tx2">
                    <a:lumMod val="50000"/>
                  </a:schemeClr>
                </a:solidFill>
              </a:rPr>
              <a:t>кодекс </a:t>
            </a:r>
            <a:r>
              <a:rPr lang="ru-RU" sz="2400" b="1" i="1" dirty="0" smtClean="0">
                <a:solidFill>
                  <a:schemeClr val="tx2">
                    <a:lumMod val="50000"/>
                  </a:schemeClr>
                </a:solidFill>
              </a:rPr>
              <a:t>РФ</a:t>
            </a:r>
          </a:p>
          <a:p>
            <a:pPr marL="0" indent="0">
              <a:lnSpc>
                <a:spcPct val="150000"/>
              </a:lnSpc>
              <a:spcBef>
                <a:spcPts val="0"/>
              </a:spcBef>
              <a:buNone/>
            </a:pPr>
            <a:r>
              <a:rPr lang="ru-RU" sz="2400" b="1" i="1" dirty="0" smtClean="0">
                <a:solidFill>
                  <a:schemeClr val="tx2">
                    <a:lumMod val="50000"/>
                  </a:schemeClr>
                </a:solidFill>
              </a:rPr>
              <a:t>2</a:t>
            </a:r>
            <a:r>
              <a:rPr lang="ru-RU" sz="2400" b="1" i="1" dirty="0">
                <a:solidFill>
                  <a:schemeClr val="tx2">
                    <a:lumMod val="50000"/>
                  </a:schemeClr>
                </a:solidFill>
              </a:rPr>
              <a:t>. Федеральный закон РФ N 294-ФЗ от 26 декабря 2008 года </a:t>
            </a:r>
            <a:endParaRPr lang="ru-RU" sz="2400" b="1" i="1" dirty="0" smtClean="0">
              <a:solidFill>
                <a:schemeClr val="tx2">
                  <a:lumMod val="50000"/>
                </a:schemeClr>
              </a:solidFill>
            </a:endParaRPr>
          </a:p>
          <a:p>
            <a:pPr marL="0" indent="0">
              <a:lnSpc>
                <a:spcPct val="150000"/>
              </a:lnSpc>
              <a:spcBef>
                <a:spcPts val="0"/>
              </a:spcBef>
              <a:buNone/>
            </a:pPr>
            <a:r>
              <a:rPr lang="ru-RU" sz="2400" b="1" i="1" dirty="0" smtClean="0">
                <a:solidFill>
                  <a:schemeClr val="tx2">
                    <a:lumMod val="50000"/>
                  </a:schemeClr>
                </a:solidFill>
              </a:rPr>
              <a:t>«</a:t>
            </a:r>
            <a:r>
              <a:rPr lang="ru-RU" sz="2400" b="1" i="1" dirty="0">
                <a:solidFill>
                  <a:schemeClr val="tx2">
                    <a:lumMod val="50000"/>
                  </a:schemeClr>
                </a:solidFill>
              </a:rPr>
              <a:t>О защите прав юридических лиц </a:t>
            </a:r>
            <a:r>
              <a:rPr lang="ru-RU" sz="2400" b="1" i="1" dirty="0" smtClean="0">
                <a:solidFill>
                  <a:schemeClr val="tx2">
                    <a:lumMod val="50000"/>
                  </a:schemeClr>
                </a:solidFill>
              </a:rPr>
              <a:t>индивидуальных </a:t>
            </a:r>
            <a:r>
              <a:rPr lang="ru-RU" sz="2400" b="1" i="1" dirty="0">
                <a:solidFill>
                  <a:schemeClr val="tx2">
                    <a:lumMod val="50000"/>
                  </a:schemeClr>
                </a:solidFill>
              </a:rPr>
              <a:t>предпринимателей при осуществлении государственного контроля (надзора) и муниципального контроля</a:t>
            </a:r>
            <a:r>
              <a:rPr lang="ru-RU" sz="2400" b="1" i="1" dirty="0" smtClean="0">
                <a:solidFill>
                  <a:schemeClr val="tx2">
                    <a:lumMod val="50000"/>
                  </a:schemeClr>
                </a:solidFill>
              </a:rPr>
              <a:t>».</a:t>
            </a:r>
          </a:p>
          <a:p>
            <a:pPr marL="0" indent="0">
              <a:lnSpc>
                <a:spcPct val="150000"/>
              </a:lnSpc>
              <a:spcBef>
                <a:spcPts val="0"/>
              </a:spcBef>
              <a:buNone/>
            </a:pPr>
            <a:r>
              <a:rPr lang="ru-RU" sz="2400" b="1" i="1" dirty="0" smtClean="0">
                <a:solidFill>
                  <a:schemeClr val="tx2">
                    <a:lumMod val="50000"/>
                  </a:schemeClr>
                </a:solidFill>
              </a:rPr>
              <a:t>3.</a:t>
            </a:r>
            <a:r>
              <a:rPr lang="ru-RU" sz="2400" b="1" dirty="0">
                <a:solidFill>
                  <a:schemeClr val="tx2">
                    <a:lumMod val="50000"/>
                  </a:schemeClr>
                </a:solidFill>
              </a:rPr>
              <a:t> </a:t>
            </a:r>
            <a:r>
              <a:rPr lang="ru-RU" sz="2400" b="1" dirty="0" smtClean="0">
                <a:solidFill>
                  <a:schemeClr val="tx2">
                    <a:lumMod val="50000"/>
                  </a:schemeClr>
                </a:solidFill>
              </a:rPr>
              <a:t>Постановление Правительства РФ от 17 августа 2016 г. № 806</a:t>
            </a:r>
          </a:p>
          <a:p>
            <a:pPr marL="0" indent="0">
              <a:lnSpc>
                <a:spcPct val="150000"/>
              </a:lnSpc>
              <a:spcBef>
                <a:spcPts val="0"/>
              </a:spcBef>
              <a:buNone/>
            </a:pPr>
            <a:r>
              <a:rPr lang="ru-RU" sz="2400" b="1" dirty="0" smtClean="0">
                <a:solidFill>
                  <a:schemeClr val="tx2">
                    <a:lumMod val="50000"/>
                  </a:schemeClr>
                </a:solidFill>
              </a:rPr>
              <a:t>« О применении риск-ориентированного подхода при организации отдельных видов государственного контроля (надзора) и внесении</a:t>
            </a:r>
          </a:p>
          <a:p>
            <a:pPr marL="0" indent="0">
              <a:lnSpc>
                <a:spcPct val="150000"/>
              </a:lnSpc>
              <a:spcBef>
                <a:spcPts val="0"/>
              </a:spcBef>
              <a:buNone/>
            </a:pPr>
            <a:r>
              <a:rPr lang="ru-RU" sz="2400" b="1" dirty="0" smtClean="0">
                <a:solidFill>
                  <a:schemeClr val="tx2">
                    <a:lumMod val="50000"/>
                  </a:schemeClr>
                </a:solidFill>
              </a:rPr>
              <a:t>изменений в некоторые акты Правительства РФ».</a:t>
            </a:r>
            <a:endParaRPr lang="ru-RU" sz="2400" dirty="0" smtClean="0">
              <a:solidFill>
                <a:schemeClr val="tx2">
                  <a:lumMod val="50000"/>
                </a:schemeClr>
              </a:solidFill>
            </a:endParaRPr>
          </a:p>
          <a:p>
            <a:endParaRPr lang="ru-RU" dirty="0" smtClean="0"/>
          </a:p>
          <a:p>
            <a:endParaRPr lang="ru-RU" dirty="0"/>
          </a:p>
          <a:p>
            <a:endParaRPr lang="ru-RU" dirty="0" smtClean="0"/>
          </a:p>
          <a:p>
            <a:endParaRPr lang="ru-RU" dirty="0" smtClean="0"/>
          </a:p>
          <a:p>
            <a:endParaRPr lang="ru-RU" dirty="0" smtClean="0"/>
          </a:p>
          <a:p>
            <a:endParaRPr lang="ru-RU" dirty="0"/>
          </a:p>
        </p:txBody>
      </p:sp>
    </p:spTree>
    <p:extLst>
      <p:ext uri="{BB962C8B-B14F-4D97-AF65-F5344CB8AC3E}">
        <p14:creationId xmlns="" xmlns:p14="http://schemas.microsoft.com/office/powerpoint/2010/main" val="10778689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88640"/>
            <a:ext cx="8686800" cy="1080120"/>
          </a:xfrm>
        </p:spPr>
        <p:txBody>
          <a:bodyPr>
            <a:normAutofit/>
          </a:bodyPr>
          <a:lstStyle/>
          <a:p>
            <a:pPr marL="0" indent="0">
              <a:spcBef>
                <a:spcPts val="0"/>
              </a:spcBef>
            </a:pPr>
            <a:r>
              <a:rPr lang="ru-RU" sz="1600" dirty="0">
                <a:solidFill>
                  <a:srgbClr val="002060"/>
                </a:solidFill>
              </a:rPr>
              <a:t>Постановление Правительства РФ от 17 августа 2016 г. № </a:t>
            </a:r>
            <a:r>
              <a:rPr lang="ru-RU" sz="1600" dirty="0" smtClean="0">
                <a:solidFill>
                  <a:srgbClr val="002060"/>
                </a:solidFill>
              </a:rPr>
              <a:t>806 « </a:t>
            </a:r>
            <a:r>
              <a:rPr lang="ru-RU" sz="1600" dirty="0">
                <a:solidFill>
                  <a:srgbClr val="002060"/>
                </a:solidFill>
              </a:rPr>
              <a:t>О применении риск-ориентированного подхода при организации отдельных видов государственного контроля (надзора) и </a:t>
            </a:r>
            <a:r>
              <a:rPr lang="ru-RU" sz="1600" dirty="0" smtClean="0">
                <a:solidFill>
                  <a:srgbClr val="002060"/>
                </a:solidFill>
              </a:rPr>
              <a:t>внесении изменений </a:t>
            </a:r>
            <a:r>
              <a:rPr lang="ru-RU" sz="1600" dirty="0">
                <a:solidFill>
                  <a:srgbClr val="002060"/>
                </a:solidFill>
              </a:rPr>
              <a:t>в некоторые акты Правительства РФ».</a:t>
            </a:r>
            <a:br>
              <a:rPr lang="ru-RU" sz="1600" dirty="0">
                <a:solidFill>
                  <a:srgbClr val="002060"/>
                </a:solidFill>
              </a:rPr>
            </a:br>
            <a:endParaRPr lang="ru-RU" sz="1600" dirty="0">
              <a:solidFill>
                <a:srgbClr val="002060"/>
              </a:solidFill>
            </a:endParaRPr>
          </a:p>
        </p:txBody>
      </p:sp>
      <p:sp>
        <p:nvSpPr>
          <p:cNvPr id="9" name="Скругленный прямоугольник 8"/>
          <p:cNvSpPr/>
          <p:nvPr/>
        </p:nvSpPr>
        <p:spPr>
          <a:xfrm>
            <a:off x="251520" y="2852936"/>
            <a:ext cx="8812832" cy="2880320"/>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a:solidFill>
                  <a:schemeClr val="tx1"/>
                </a:solidFill>
              </a:rPr>
              <a:t>Проведение плановых проверок объектов защиты в зависимости от присвоенной категории риска осуществляется со следующей периодичностью:</a:t>
            </a:r>
          </a:p>
          <a:p>
            <a:pPr>
              <a:buFont typeface="Wingdings" pitchFamily="2" charset="2"/>
              <a:buChar char="q"/>
            </a:pPr>
            <a:r>
              <a:rPr lang="ru-RU" dirty="0" smtClean="0">
                <a:solidFill>
                  <a:schemeClr val="tx1"/>
                </a:solidFill>
              </a:rPr>
              <a:t> для </a:t>
            </a:r>
            <a:r>
              <a:rPr lang="ru-RU" dirty="0">
                <a:solidFill>
                  <a:schemeClr val="tx1"/>
                </a:solidFill>
              </a:rPr>
              <a:t>категории высокого риска - </a:t>
            </a:r>
            <a:r>
              <a:rPr lang="ru-RU" b="1" dirty="0">
                <a:solidFill>
                  <a:srgbClr val="C00000"/>
                </a:solidFill>
              </a:rPr>
              <a:t>один раз в 3 года;</a:t>
            </a:r>
          </a:p>
          <a:p>
            <a:pPr>
              <a:buFont typeface="Wingdings" pitchFamily="2" charset="2"/>
              <a:buChar char="q"/>
            </a:pPr>
            <a:r>
              <a:rPr lang="ru-RU" dirty="0" smtClean="0">
                <a:solidFill>
                  <a:schemeClr val="tx1"/>
                </a:solidFill>
              </a:rPr>
              <a:t> для </a:t>
            </a:r>
            <a:r>
              <a:rPr lang="ru-RU" dirty="0">
                <a:solidFill>
                  <a:schemeClr val="tx1"/>
                </a:solidFill>
              </a:rPr>
              <a:t>категории значительного риска - </a:t>
            </a:r>
            <a:r>
              <a:rPr lang="ru-RU" b="1" dirty="0">
                <a:solidFill>
                  <a:srgbClr val="C00000"/>
                </a:solidFill>
              </a:rPr>
              <a:t>один раз в 4 года</a:t>
            </a:r>
            <a:r>
              <a:rPr lang="ru-RU" dirty="0">
                <a:solidFill>
                  <a:schemeClr val="tx1"/>
                </a:solidFill>
              </a:rPr>
              <a:t>;</a:t>
            </a:r>
          </a:p>
          <a:p>
            <a:pPr>
              <a:buFont typeface="Wingdings" pitchFamily="2" charset="2"/>
              <a:buChar char="q"/>
            </a:pPr>
            <a:r>
              <a:rPr lang="ru-RU" dirty="0" smtClean="0">
                <a:solidFill>
                  <a:schemeClr val="tx1"/>
                </a:solidFill>
              </a:rPr>
              <a:t> для </a:t>
            </a:r>
            <a:r>
              <a:rPr lang="ru-RU" dirty="0">
                <a:solidFill>
                  <a:schemeClr val="tx1"/>
                </a:solidFill>
              </a:rPr>
              <a:t>категории среднего риска - </a:t>
            </a:r>
            <a:r>
              <a:rPr lang="ru-RU" b="1" dirty="0">
                <a:solidFill>
                  <a:srgbClr val="C00000"/>
                </a:solidFill>
              </a:rPr>
              <a:t>не чаще чем один раз в 7 лет;</a:t>
            </a:r>
          </a:p>
          <a:p>
            <a:pPr>
              <a:buFont typeface="Wingdings" pitchFamily="2" charset="2"/>
              <a:buChar char="q"/>
            </a:pPr>
            <a:r>
              <a:rPr lang="ru-RU" dirty="0" smtClean="0">
                <a:solidFill>
                  <a:schemeClr val="tx1"/>
                </a:solidFill>
              </a:rPr>
              <a:t> для </a:t>
            </a:r>
            <a:r>
              <a:rPr lang="ru-RU" dirty="0">
                <a:solidFill>
                  <a:schemeClr val="tx1"/>
                </a:solidFill>
              </a:rPr>
              <a:t>категории умеренного риска - </a:t>
            </a:r>
            <a:r>
              <a:rPr lang="ru-RU" b="1" dirty="0">
                <a:solidFill>
                  <a:srgbClr val="C00000"/>
                </a:solidFill>
              </a:rPr>
              <a:t>не чаще чем один раз в 10 лет.</a:t>
            </a:r>
          </a:p>
          <a:p>
            <a:r>
              <a:rPr lang="ru-RU" dirty="0">
                <a:solidFill>
                  <a:schemeClr val="tx1"/>
                </a:solidFill>
              </a:rPr>
              <a:t>В отношении объектов защиты, отнесенных к категории низкого риска, </a:t>
            </a:r>
            <a:r>
              <a:rPr lang="ru-RU" u="sng" dirty="0">
                <a:solidFill>
                  <a:srgbClr val="FF0000"/>
                </a:solidFill>
              </a:rPr>
              <a:t>плановые</a:t>
            </a:r>
            <a:r>
              <a:rPr lang="ru-RU" dirty="0">
                <a:solidFill>
                  <a:schemeClr val="tx1"/>
                </a:solidFill>
              </a:rPr>
              <a:t> проверки не проводятся.</a:t>
            </a:r>
          </a:p>
        </p:txBody>
      </p:sp>
      <p:sp>
        <p:nvSpPr>
          <p:cNvPr id="6" name="Прямоугольник 5"/>
          <p:cNvSpPr/>
          <p:nvPr/>
        </p:nvSpPr>
        <p:spPr>
          <a:xfrm>
            <a:off x="251520" y="1268760"/>
            <a:ext cx="8712968" cy="1224136"/>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smtClean="0">
              <a:solidFill>
                <a:schemeClr val="tx1"/>
              </a:solidFill>
            </a:endParaRPr>
          </a:p>
          <a:p>
            <a:pPr algn="ctr"/>
            <a:r>
              <a:rPr lang="ru-RU" dirty="0" smtClean="0">
                <a:solidFill>
                  <a:schemeClr val="tx1"/>
                </a:solidFill>
              </a:rPr>
              <a:t>Федеральный </a:t>
            </a:r>
            <a:r>
              <a:rPr lang="ru-RU" dirty="0">
                <a:solidFill>
                  <a:schemeClr val="tx1"/>
                </a:solidFill>
              </a:rPr>
              <a:t>государственный </a:t>
            </a:r>
            <a:r>
              <a:rPr lang="ru-RU" u="sng" dirty="0">
                <a:solidFill>
                  <a:srgbClr val="FF0000"/>
                </a:solidFill>
              </a:rPr>
              <a:t>пожарный надзор </a:t>
            </a:r>
            <a:r>
              <a:rPr lang="ru-RU" dirty="0">
                <a:solidFill>
                  <a:schemeClr val="tx1"/>
                </a:solidFill>
              </a:rPr>
              <a:t>осуществляется органами государственного пожарного надзора с применением риск-ориентированного подхода</a:t>
            </a:r>
          </a:p>
        </p:txBody>
      </p:sp>
      <p:sp>
        <p:nvSpPr>
          <p:cNvPr id="7" name="Стрелка вниз 6"/>
          <p:cNvSpPr/>
          <p:nvPr/>
        </p:nvSpPr>
        <p:spPr>
          <a:xfrm>
            <a:off x="3923928" y="2492896"/>
            <a:ext cx="1368152" cy="360040"/>
          </a:xfrm>
          <a:prstGeom prst="down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 xmlns:p14="http://schemas.microsoft.com/office/powerpoint/2010/main" val="21404975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88640"/>
            <a:ext cx="8686800" cy="1080120"/>
          </a:xfrm>
        </p:spPr>
        <p:txBody>
          <a:bodyPr>
            <a:normAutofit/>
          </a:bodyPr>
          <a:lstStyle/>
          <a:p>
            <a:pPr marL="0" indent="0">
              <a:spcBef>
                <a:spcPts val="0"/>
              </a:spcBef>
            </a:pPr>
            <a:r>
              <a:rPr lang="ru-RU" sz="1600" dirty="0">
                <a:solidFill>
                  <a:srgbClr val="002060"/>
                </a:solidFill>
              </a:rPr>
              <a:t>Постановление Правительства РФ от 17 августа 2016 г. № </a:t>
            </a:r>
            <a:r>
              <a:rPr lang="ru-RU" sz="1600" dirty="0" smtClean="0">
                <a:solidFill>
                  <a:srgbClr val="002060"/>
                </a:solidFill>
              </a:rPr>
              <a:t>806 « </a:t>
            </a:r>
            <a:r>
              <a:rPr lang="ru-RU" sz="1600" dirty="0">
                <a:solidFill>
                  <a:srgbClr val="002060"/>
                </a:solidFill>
              </a:rPr>
              <a:t>О применении риск-ориентированного подхода при организации отдельных видов государственного контроля (надзора) и </a:t>
            </a:r>
            <a:r>
              <a:rPr lang="ru-RU" sz="1600" dirty="0" smtClean="0">
                <a:solidFill>
                  <a:srgbClr val="002060"/>
                </a:solidFill>
              </a:rPr>
              <a:t>внесении изменений </a:t>
            </a:r>
            <a:r>
              <a:rPr lang="ru-RU" sz="1600" dirty="0">
                <a:solidFill>
                  <a:srgbClr val="002060"/>
                </a:solidFill>
              </a:rPr>
              <a:t>в некоторые акты Правительства РФ».</a:t>
            </a:r>
            <a:br>
              <a:rPr lang="ru-RU" sz="1600" dirty="0">
                <a:solidFill>
                  <a:srgbClr val="002060"/>
                </a:solidFill>
              </a:rPr>
            </a:br>
            <a:endParaRPr lang="ru-RU" sz="1600" dirty="0">
              <a:solidFill>
                <a:srgbClr val="002060"/>
              </a:solidFill>
            </a:endParaRPr>
          </a:p>
        </p:txBody>
      </p:sp>
      <p:sp>
        <p:nvSpPr>
          <p:cNvPr id="9" name="Скругленный прямоугольник 8"/>
          <p:cNvSpPr/>
          <p:nvPr/>
        </p:nvSpPr>
        <p:spPr>
          <a:xfrm>
            <a:off x="251520" y="2852936"/>
            <a:ext cx="8812832" cy="2880320"/>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a:solidFill>
                  <a:schemeClr val="tx1"/>
                </a:solidFill>
              </a:rPr>
              <a:t>Проведение плановых проверок объектов защиты в зависимости от присвоенной категории риска осуществляется со следующей периодичностью:</a:t>
            </a:r>
          </a:p>
          <a:p>
            <a:pPr>
              <a:buFont typeface="Wingdings" pitchFamily="2" charset="2"/>
              <a:buChar char="q"/>
            </a:pPr>
            <a:r>
              <a:rPr lang="ru-RU" dirty="0" smtClean="0">
                <a:solidFill>
                  <a:schemeClr val="tx1"/>
                </a:solidFill>
              </a:rPr>
              <a:t> для </a:t>
            </a:r>
            <a:r>
              <a:rPr lang="ru-RU" dirty="0">
                <a:solidFill>
                  <a:schemeClr val="tx1"/>
                </a:solidFill>
              </a:rPr>
              <a:t>категории высокого риска - </a:t>
            </a:r>
            <a:r>
              <a:rPr lang="ru-RU" b="1" dirty="0">
                <a:solidFill>
                  <a:srgbClr val="C00000"/>
                </a:solidFill>
              </a:rPr>
              <a:t>один раз в 3 года;</a:t>
            </a:r>
          </a:p>
          <a:p>
            <a:pPr>
              <a:buFont typeface="Wingdings" pitchFamily="2" charset="2"/>
              <a:buChar char="q"/>
            </a:pPr>
            <a:r>
              <a:rPr lang="ru-RU" dirty="0" smtClean="0">
                <a:solidFill>
                  <a:schemeClr val="tx1"/>
                </a:solidFill>
              </a:rPr>
              <a:t> для </a:t>
            </a:r>
            <a:r>
              <a:rPr lang="ru-RU" dirty="0">
                <a:solidFill>
                  <a:schemeClr val="tx1"/>
                </a:solidFill>
              </a:rPr>
              <a:t>категории значительного риска - </a:t>
            </a:r>
            <a:r>
              <a:rPr lang="ru-RU" b="1" dirty="0">
                <a:solidFill>
                  <a:srgbClr val="C00000"/>
                </a:solidFill>
              </a:rPr>
              <a:t>один раз в 4 года</a:t>
            </a:r>
            <a:r>
              <a:rPr lang="ru-RU" dirty="0">
                <a:solidFill>
                  <a:schemeClr val="tx1"/>
                </a:solidFill>
              </a:rPr>
              <a:t>;</a:t>
            </a:r>
          </a:p>
          <a:p>
            <a:pPr>
              <a:buFont typeface="Wingdings" pitchFamily="2" charset="2"/>
              <a:buChar char="q"/>
            </a:pPr>
            <a:r>
              <a:rPr lang="ru-RU" dirty="0" smtClean="0">
                <a:solidFill>
                  <a:schemeClr val="tx1"/>
                </a:solidFill>
              </a:rPr>
              <a:t> для </a:t>
            </a:r>
            <a:r>
              <a:rPr lang="ru-RU" dirty="0">
                <a:solidFill>
                  <a:schemeClr val="tx1"/>
                </a:solidFill>
              </a:rPr>
              <a:t>категории среднего риска - </a:t>
            </a:r>
            <a:r>
              <a:rPr lang="ru-RU" b="1" dirty="0">
                <a:solidFill>
                  <a:srgbClr val="C00000"/>
                </a:solidFill>
              </a:rPr>
              <a:t>не чаще чем один раз в 7 лет;</a:t>
            </a:r>
          </a:p>
          <a:p>
            <a:pPr>
              <a:buFont typeface="Wingdings" pitchFamily="2" charset="2"/>
              <a:buChar char="q"/>
            </a:pPr>
            <a:r>
              <a:rPr lang="ru-RU" dirty="0" smtClean="0">
                <a:solidFill>
                  <a:schemeClr val="tx1"/>
                </a:solidFill>
              </a:rPr>
              <a:t> для </a:t>
            </a:r>
            <a:r>
              <a:rPr lang="ru-RU" dirty="0">
                <a:solidFill>
                  <a:schemeClr val="tx1"/>
                </a:solidFill>
              </a:rPr>
              <a:t>категории умеренного риска - </a:t>
            </a:r>
            <a:r>
              <a:rPr lang="ru-RU" b="1" dirty="0">
                <a:solidFill>
                  <a:srgbClr val="C00000"/>
                </a:solidFill>
              </a:rPr>
              <a:t>не чаще чем один раз в 10 лет.</a:t>
            </a:r>
          </a:p>
          <a:p>
            <a:r>
              <a:rPr lang="ru-RU" dirty="0">
                <a:solidFill>
                  <a:schemeClr val="tx1"/>
                </a:solidFill>
              </a:rPr>
              <a:t>В отношении объектов защиты, отнесенных к категории низкого риска, </a:t>
            </a:r>
            <a:r>
              <a:rPr lang="ru-RU" u="sng" dirty="0">
                <a:solidFill>
                  <a:srgbClr val="FF0000"/>
                </a:solidFill>
              </a:rPr>
              <a:t>плановые</a:t>
            </a:r>
            <a:r>
              <a:rPr lang="ru-RU" dirty="0">
                <a:solidFill>
                  <a:schemeClr val="tx1"/>
                </a:solidFill>
              </a:rPr>
              <a:t> проверки не проводятся.</a:t>
            </a:r>
          </a:p>
        </p:txBody>
      </p:sp>
      <p:sp>
        <p:nvSpPr>
          <p:cNvPr id="6" name="Прямоугольник 5"/>
          <p:cNvSpPr/>
          <p:nvPr/>
        </p:nvSpPr>
        <p:spPr>
          <a:xfrm>
            <a:off x="251520" y="1268760"/>
            <a:ext cx="8712968" cy="1224136"/>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smtClean="0">
              <a:solidFill>
                <a:schemeClr val="tx1"/>
              </a:solidFill>
            </a:endParaRPr>
          </a:p>
          <a:p>
            <a:pPr algn="ctr"/>
            <a:r>
              <a:rPr lang="ru-RU" dirty="0" smtClean="0">
                <a:solidFill>
                  <a:schemeClr val="tx1"/>
                </a:solidFill>
              </a:rPr>
              <a:t>Федеральный </a:t>
            </a:r>
            <a:r>
              <a:rPr lang="ru-RU" dirty="0">
                <a:solidFill>
                  <a:schemeClr val="tx1"/>
                </a:solidFill>
              </a:rPr>
              <a:t>государственный </a:t>
            </a:r>
            <a:r>
              <a:rPr lang="ru-RU" u="sng" dirty="0">
                <a:solidFill>
                  <a:srgbClr val="FF0000"/>
                </a:solidFill>
              </a:rPr>
              <a:t>пожарный надзор </a:t>
            </a:r>
            <a:r>
              <a:rPr lang="ru-RU" dirty="0">
                <a:solidFill>
                  <a:schemeClr val="tx1"/>
                </a:solidFill>
              </a:rPr>
              <a:t>осуществляется органами государственного пожарного надзора с применением риск-ориентированного подхода</a:t>
            </a:r>
          </a:p>
        </p:txBody>
      </p:sp>
      <p:sp>
        <p:nvSpPr>
          <p:cNvPr id="7" name="Стрелка вниз 6"/>
          <p:cNvSpPr/>
          <p:nvPr/>
        </p:nvSpPr>
        <p:spPr>
          <a:xfrm>
            <a:off x="3923928" y="2492896"/>
            <a:ext cx="1368152" cy="360040"/>
          </a:xfrm>
          <a:prstGeom prst="down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 xmlns:p14="http://schemas.microsoft.com/office/powerpoint/2010/main" val="21404975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88640"/>
            <a:ext cx="8686800" cy="1080120"/>
          </a:xfrm>
        </p:spPr>
        <p:txBody>
          <a:bodyPr>
            <a:normAutofit/>
          </a:bodyPr>
          <a:lstStyle/>
          <a:p>
            <a:pPr marL="0" indent="0">
              <a:spcBef>
                <a:spcPts val="0"/>
              </a:spcBef>
            </a:pPr>
            <a:r>
              <a:rPr lang="ru-RU" sz="1600" dirty="0">
                <a:solidFill>
                  <a:srgbClr val="002060"/>
                </a:solidFill>
              </a:rPr>
              <a:t>Постановление Правительства РФ от 17 августа 2016 г. № </a:t>
            </a:r>
            <a:r>
              <a:rPr lang="ru-RU" sz="1600" dirty="0" smtClean="0">
                <a:solidFill>
                  <a:srgbClr val="002060"/>
                </a:solidFill>
              </a:rPr>
              <a:t>806 « </a:t>
            </a:r>
            <a:r>
              <a:rPr lang="ru-RU" sz="1600" dirty="0">
                <a:solidFill>
                  <a:srgbClr val="002060"/>
                </a:solidFill>
              </a:rPr>
              <a:t>О применении риск-ориентированного подхода при организации отдельных видов государственного контроля (надзора) и </a:t>
            </a:r>
            <a:r>
              <a:rPr lang="ru-RU" sz="1600" dirty="0" smtClean="0">
                <a:solidFill>
                  <a:srgbClr val="002060"/>
                </a:solidFill>
              </a:rPr>
              <a:t>внесении изменений </a:t>
            </a:r>
            <a:r>
              <a:rPr lang="ru-RU" sz="1600" dirty="0">
                <a:solidFill>
                  <a:srgbClr val="002060"/>
                </a:solidFill>
              </a:rPr>
              <a:t>в некоторые акты Правительства РФ».</a:t>
            </a:r>
            <a:br>
              <a:rPr lang="ru-RU" sz="1600" dirty="0">
                <a:solidFill>
                  <a:srgbClr val="002060"/>
                </a:solidFill>
              </a:rPr>
            </a:br>
            <a:endParaRPr lang="ru-RU" sz="1600" dirty="0">
              <a:solidFill>
                <a:srgbClr val="002060"/>
              </a:solidFill>
            </a:endParaRPr>
          </a:p>
        </p:txBody>
      </p:sp>
      <p:sp>
        <p:nvSpPr>
          <p:cNvPr id="9" name="Скругленный прямоугольник 8"/>
          <p:cNvSpPr/>
          <p:nvPr/>
        </p:nvSpPr>
        <p:spPr>
          <a:xfrm>
            <a:off x="331168" y="2928934"/>
            <a:ext cx="8812832" cy="2880320"/>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a:solidFill>
                  <a:schemeClr val="tx1"/>
                </a:solidFill>
              </a:rPr>
              <a:t>Проведение</a:t>
            </a:r>
            <a:r>
              <a:rPr lang="ru-RU" dirty="0"/>
              <a:t> </a:t>
            </a:r>
            <a:r>
              <a:rPr lang="ru-RU" dirty="0">
                <a:solidFill>
                  <a:schemeClr val="tx1"/>
                </a:solidFill>
              </a:rPr>
              <a:t>плановых проверок в отношении юридических лиц и индивидуальных предпринимателей в зависимости от присвоенной их деятельности в области связи категории риска осуществляется со следующей периодичностью:</a:t>
            </a:r>
          </a:p>
          <a:p>
            <a:pPr>
              <a:buFont typeface="Wingdings" pitchFamily="2" charset="2"/>
              <a:buChar char="q"/>
            </a:pPr>
            <a:r>
              <a:rPr lang="ru-RU" dirty="0" smtClean="0">
                <a:solidFill>
                  <a:schemeClr val="tx1"/>
                </a:solidFill>
              </a:rPr>
              <a:t> для </a:t>
            </a:r>
            <a:r>
              <a:rPr lang="ru-RU" dirty="0">
                <a:solidFill>
                  <a:schemeClr val="tx1"/>
                </a:solidFill>
              </a:rPr>
              <a:t>категории значительного риска - </a:t>
            </a:r>
            <a:r>
              <a:rPr lang="ru-RU" b="1" dirty="0">
                <a:solidFill>
                  <a:srgbClr val="C00000"/>
                </a:solidFill>
              </a:rPr>
              <a:t>один раз в 3 года</a:t>
            </a:r>
            <a:r>
              <a:rPr lang="ru-RU" dirty="0">
                <a:solidFill>
                  <a:schemeClr val="tx1"/>
                </a:solidFill>
              </a:rPr>
              <a:t>;</a:t>
            </a:r>
          </a:p>
          <a:p>
            <a:pPr>
              <a:buFont typeface="Wingdings" pitchFamily="2" charset="2"/>
              <a:buChar char="q"/>
            </a:pPr>
            <a:r>
              <a:rPr lang="ru-RU" dirty="0" smtClean="0">
                <a:solidFill>
                  <a:schemeClr val="tx1"/>
                </a:solidFill>
              </a:rPr>
              <a:t> для </a:t>
            </a:r>
            <a:r>
              <a:rPr lang="ru-RU" dirty="0">
                <a:solidFill>
                  <a:schemeClr val="tx1"/>
                </a:solidFill>
              </a:rPr>
              <a:t>категории среднего риска - </a:t>
            </a:r>
            <a:r>
              <a:rPr lang="ru-RU" b="1" dirty="0">
                <a:solidFill>
                  <a:srgbClr val="C00000"/>
                </a:solidFill>
              </a:rPr>
              <a:t>не чаще чем один раз в 3 года;</a:t>
            </a:r>
          </a:p>
          <a:p>
            <a:pPr>
              <a:buFont typeface="Wingdings" pitchFamily="2" charset="2"/>
              <a:buChar char="q"/>
            </a:pPr>
            <a:r>
              <a:rPr lang="ru-RU" dirty="0" smtClean="0">
                <a:solidFill>
                  <a:schemeClr val="tx1"/>
                </a:solidFill>
              </a:rPr>
              <a:t> для </a:t>
            </a:r>
            <a:r>
              <a:rPr lang="ru-RU" dirty="0">
                <a:solidFill>
                  <a:schemeClr val="tx1"/>
                </a:solidFill>
              </a:rPr>
              <a:t>категории умеренного риска - </a:t>
            </a:r>
            <a:r>
              <a:rPr lang="ru-RU" b="1" dirty="0">
                <a:solidFill>
                  <a:srgbClr val="C00000"/>
                </a:solidFill>
              </a:rPr>
              <a:t>не чаще чем один раз в 5 лет.</a:t>
            </a:r>
          </a:p>
          <a:p>
            <a:r>
              <a:rPr lang="ru-RU" dirty="0">
                <a:solidFill>
                  <a:schemeClr val="tx1"/>
                </a:solidFill>
              </a:rPr>
              <a:t>В отношении юридических лиц и индивидуальных предпринимателей, деятельность которых в области связи отнесена к категории низкого риска, </a:t>
            </a:r>
            <a:r>
              <a:rPr lang="ru-RU" u="sng" dirty="0">
                <a:solidFill>
                  <a:srgbClr val="FF0000"/>
                </a:solidFill>
              </a:rPr>
              <a:t>плановые</a:t>
            </a:r>
            <a:r>
              <a:rPr lang="ru-RU" dirty="0">
                <a:solidFill>
                  <a:schemeClr val="tx1"/>
                </a:solidFill>
              </a:rPr>
              <a:t> проверки не </a:t>
            </a:r>
            <a:r>
              <a:rPr lang="ru-RU" dirty="0" smtClean="0">
                <a:solidFill>
                  <a:schemeClr val="tx1"/>
                </a:solidFill>
              </a:rPr>
              <a:t>проводятся.</a:t>
            </a:r>
            <a:endParaRPr lang="ru-RU" dirty="0">
              <a:solidFill>
                <a:schemeClr val="tx1"/>
              </a:solidFill>
            </a:endParaRPr>
          </a:p>
        </p:txBody>
      </p:sp>
      <p:sp>
        <p:nvSpPr>
          <p:cNvPr id="6" name="Прямоугольник 5"/>
          <p:cNvSpPr/>
          <p:nvPr/>
        </p:nvSpPr>
        <p:spPr>
          <a:xfrm>
            <a:off x="251520" y="1268760"/>
            <a:ext cx="8712968" cy="864096"/>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Федеральный </a:t>
            </a:r>
            <a:r>
              <a:rPr lang="ru-RU" dirty="0">
                <a:solidFill>
                  <a:schemeClr val="tx1"/>
                </a:solidFill>
              </a:rPr>
              <a:t>государственном надзоре в </a:t>
            </a:r>
            <a:r>
              <a:rPr lang="ru-RU" u="sng" dirty="0">
                <a:solidFill>
                  <a:srgbClr val="FF0000"/>
                </a:solidFill>
              </a:rPr>
              <a:t>области связи</a:t>
            </a:r>
            <a:endParaRPr lang="ru-RU" u="sng" dirty="0" smtClean="0">
              <a:solidFill>
                <a:srgbClr val="FF0000"/>
              </a:solidFill>
            </a:endParaRPr>
          </a:p>
        </p:txBody>
      </p:sp>
      <p:sp>
        <p:nvSpPr>
          <p:cNvPr id="7" name="Стрелка вниз 6"/>
          <p:cNvSpPr/>
          <p:nvPr/>
        </p:nvSpPr>
        <p:spPr>
          <a:xfrm>
            <a:off x="3923928" y="2132856"/>
            <a:ext cx="1368152" cy="720080"/>
          </a:xfrm>
          <a:prstGeom prst="downArrow">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 xmlns:p14="http://schemas.microsoft.com/office/powerpoint/2010/main" val="42486748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88640"/>
            <a:ext cx="8686800" cy="1080120"/>
          </a:xfrm>
        </p:spPr>
        <p:txBody>
          <a:bodyPr>
            <a:normAutofit/>
          </a:bodyPr>
          <a:lstStyle/>
          <a:p>
            <a:pPr marL="0" indent="0">
              <a:spcBef>
                <a:spcPts val="0"/>
              </a:spcBef>
            </a:pPr>
            <a:r>
              <a:rPr lang="ru-RU" sz="1600" dirty="0">
                <a:solidFill>
                  <a:srgbClr val="002060"/>
                </a:solidFill>
              </a:rPr>
              <a:t>Постановление Правительства РФ от 17 августа 2016 г. № </a:t>
            </a:r>
            <a:r>
              <a:rPr lang="ru-RU" sz="1600" dirty="0" smtClean="0">
                <a:solidFill>
                  <a:srgbClr val="002060"/>
                </a:solidFill>
              </a:rPr>
              <a:t>806 « </a:t>
            </a:r>
            <a:r>
              <a:rPr lang="ru-RU" sz="1600" dirty="0">
                <a:solidFill>
                  <a:srgbClr val="002060"/>
                </a:solidFill>
              </a:rPr>
              <a:t>О применении риск-ориентированного подхода при организации отдельных видов государственного контроля (надзора) и </a:t>
            </a:r>
            <a:r>
              <a:rPr lang="ru-RU" sz="1600" dirty="0" smtClean="0">
                <a:solidFill>
                  <a:srgbClr val="002060"/>
                </a:solidFill>
              </a:rPr>
              <a:t>внесении изменений </a:t>
            </a:r>
            <a:r>
              <a:rPr lang="ru-RU" sz="1600" dirty="0">
                <a:solidFill>
                  <a:srgbClr val="002060"/>
                </a:solidFill>
              </a:rPr>
              <a:t>в некоторые акты Правительства РФ».</a:t>
            </a:r>
            <a:br>
              <a:rPr lang="ru-RU" sz="1600" dirty="0">
                <a:solidFill>
                  <a:srgbClr val="002060"/>
                </a:solidFill>
              </a:rPr>
            </a:br>
            <a:endParaRPr lang="ru-RU" sz="1600" dirty="0">
              <a:solidFill>
                <a:srgbClr val="002060"/>
              </a:solidFill>
            </a:endParaRPr>
          </a:p>
        </p:txBody>
      </p:sp>
      <p:sp>
        <p:nvSpPr>
          <p:cNvPr id="9" name="Скругленный прямоугольник 8"/>
          <p:cNvSpPr/>
          <p:nvPr/>
        </p:nvSpPr>
        <p:spPr>
          <a:xfrm>
            <a:off x="201588" y="2924944"/>
            <a:ext cx="8812832" cy="3168352"/>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a:solidFill>
                  <a:schemeClr val="tx1"/>
                </a:solidFill>
              </a:rPr>
              <a:t>Проведение плановых проверок в отношении объектов государственного надзора в зависимости от присвоенной категории риска осуществляется со следующей периодичностью:</a:t>
            </a:r>
          </a:p>
          <a:p>
            <a:pPr>
              <a:buFont typeface="Wingdings" pitchFamily="2" charset="2"/>
              <a:buChar char="q"/>
            </a:pPr>
            <a:r>
              <a:rPr lang="ru-RU" dirty="0" smtClean="0">
                <a:solidFill>
                  <a:schemeClr val="tx1"/>
                </a:solidFill>
              </a:rPr>
              <a:t> для </a:t>
            </a:r>
            <a:r>
              <a:rPr lang="ru-RU" dirty="0">
                <a:solidFill>
                  <a:schemeClr val="tx1"/>
                </a:solidFill>
              </a:rPr>
              <a:t>категории чрезвычайно высокого риска - </a:t>
            </a:r>
            <a:r>
              <a:rPr lang="ru-RU" b="1" dirty="0">
                <a:solidFill>
                  <a:srgbClr val="C00000"/>
                </a:solidFill>
              </a:rPr>
              <a:t>один раз в календарном году</a:t>
            </a:r>
            <a:r>
              <a:rPr lang="ru-RU" b="1" dirty="0">
                <a:solidFill>
                  <a:schemeClr val="tx1"/>
                </a:solidFill>
              </a:rPr>
              <a:t>;</a:t>
            </a:r>
          </a:p>
          <a:p>
            <a:pPr>
              <a:buFont typeface="Wingdings" pitchFamily="2" charset="2"/>
              <a:buChar char="q"/>
            </a:pPr>
            <a:r>
              <a:rPr lang="ru-RU" dirty="0" smtClean="0">
                <a:solidFill>
                  <a:schemeClr val="tx1"/>
                </a:solidFill>
              </a:rPr>
              <a:t> для </a:t>
            </a:r>
            <a:r>
              <a:rPr lang="ru-RU" dirty="0">
                <a:solidFill>
                  <a:schemeClr val="tx1"/>
                </a:solidFill>
              </a:rPr>
              <a:t>категории высокого риска - </a:t>
            </a:r>
            <a:r>
              <a:rPr lang="ru-RU" b="1" dirty="0">
                <a:solidFill>
                  <a:srgbClr val="C00000"/>
                </a:solidFill>
              </a:rPr>
              <a:t>один раз в 2 года;</a:t>
            </a:r>
          </a:p>
          <a:p>
            <a:pPr>
              <a:buFont typeface="Wingdings" pitchFamily="2" charset="2"/>
              <a:buChar char="q"/>
            </a:pPr>
            <a:r>
              <a:rPr lang="ru-RU" dirty="0" smtClean="0">
                <a:solidFill>
                  <a:schemeClr val="tx1"/>
                </a:solidFill>
              </a:rPr>
              <a:t> для </a:t>
            </a:r>
            <a:r>
              <a:rPr lang="ru-RU" dirty="0">
                <a:solidFill>
                  <a:schemeClr val="tx1"/>
                </a:solidFill>
              </a:rPr>
              <a:t>категории значительного риска - </a:t>
            </a:r>
            <a:r>
              <a:rPr lang="ru-RU" b="1" dirty="0">
                <a:solidFill>
                  <a:srgbClr val="C00000"/>
                </a:solidFill>
              </a:rPr>
              <a:t>один раз в 3 года;</a:t>
            </a:r>
          </a:p>
          <a:p>
            <a:pPr>
              <a:buFont typeface="Wingdings" pitchFamily="2" charset="2"/>
              <a:buChar char="q"/>
            </a:pPr>
            <a:r>
              <a:rPr lang="ru-RU" dirty="0" smtClean="0">
                <a:solidFill>
                  <a:schemeClr val="tx1"/>
                </a:solidFill>
              </a:rPr>
              <a:t> для </a:t>
            </a:r>
            <a:r>
              <a:rPr lang="ru-RU" dirty="0">
                <a:solidFill>
                  <a:schemeClr val="tx1"/>
                </a:solidFill>
              </a:rPr>
              <a:t>категории среднего риска - </a:t>
            </a:r>
            <a:r>
              <a:rPr lang="ru-RU" b="1" dirty="0">
                <a:solidFill>
                  <a:srgbClr val="C00000"/>
                </a:solidFill>
              </a:rPr>
              <a:t>не чаще чем один раз в 4 года;</a:t>
            </a:r>
          </a:p>
          <a:p>
            <a:pPr>
              <a:buFont typeface="Wingdings" pitchFamily="2" charset="2"/>
              <a:buChar char="q"/>
            </a:pPr>
            <a:r>
              <a:rPr lang="ru-RU" dirty="0" smtClean="0">
                <a:solidFill>
                  <a:schemeClr val="tx1"/>
                </a:solidFill>
              </a:rPr>
              <a:t> для </a:t>
            </a:r>
            <a:r>
              <a:rPr lang="ru-RU" dirty="0">
                <a:solidFill>
                  <a:schemeClr val="tx1"/>
                </a:solidFill>
              </a:rPr>
              <a:t>категории умеренного риска - </a:t>
            </a:r>
            <a:r>
              <a:rPr lang="ru-RU" b="1" dirty="0">
                <a:solidFill>
                  <a:srgbClr val="C00000"/>
                </a:solidFill>
              </a:rPr>
              <a:t>не чаще чем один раз в 6 лет</a:t>
            </a:r>
            <a:r>
              <a:rPr lang="ru-RU" b="1" dirty="0" smtClean="0">
                <a:solidFill>
                  <a:srgbClr val="C00000"/>
                </a:solidFill>
              </a:rPr>
              <a:t>.</a:t>
            </a:r>
            <a:r>
              <a:rPr lang="ru-RU" dirty="0"/>
              <a:t> </a:t>
            </a:r>
            <a:endParaRPr lang="ru-RU" dirty="0" smtClean="0"/>
          </a:p>
          <a:p>
            <a:r>
              <a:rPr lang="ru-RU" dirty="0" smtClean="0">
                <a:solidFill>
                  <a:schemeClr val="tx1"/>
                </a:solidFill>
              </a:rPr>
              <a:t>В </a:t>
            </a:r>
            <a:r>
              <a:rPr lang="ru-RU" dirty="0">
                <a:solidFill>
                  <a:schemeClr val="tx1"/>
                </a:solidFill>
              </a:rPr>
              <a:t>отношении объектов государственного надзора, отнесенных к категории низкого риска, плановые проверки не проводятся.</a:t>
            </a:r>
          </a:p>
          <a:p>
            <a:endParaRPr lang="ru-RU" b="1" dirty="0">
              <a:solidFill>
                <a:srgbClr val="C00000"/>
              </a:solidFill>
            </a:endParaRPr>
          </a:p>
        </p:txBody>
      </p:sp>
      <p:sp>
        <p:nvSpPr>
          <p:cNvPr id="6" name="Прямоугольник 5"/>
          <p:cNvSpPr/>
          <p:nvPr/>
        </p:nvSpPr>
        <p:spPr>
          <a:xfrm>
            <a:off x="251520" y="1268760"/>
            <a:ext cx="8712968" cy="864096"/>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Федеральная служба по надзору </a:t>
            </a:r>
            <a:r>
              <a:rPr lang="ru-RU" dirty="0" smtClean="0">
                <a:solidFill>
                  <a:srgbClr val="FF0000"/>
                </a:solidFill>
              </a:rPr>
              <a:t>в сфере защиты прав потребителей </a:t>
            </a:r>
            <a:r>
              <a:rPr lang="ru-RU" dirty="0">
                <a:solidFill>
                  <a:srgbClr val="FF0000"/>
                </a:solidFill>
              </a:rPr>
              <a:t>и благополучия человека </a:t>
            </a:r>
            <a:r>
              <a:rPr lang="ru-RU" dirty="0">
                <a:solidFill>
                  <a:schemeClr val="tx1"/>
                </a:solidFill>
              </a:rPr>
              <a:t>и </a:t>
            </a:r>
            <a:r>
              <a:rPr lang="ru-RU" dirty="0" smtClean="0">
                <a:solidFill>
                  <a:schemeClr val="tx1"/>
                </a:solidFill>
              </a:rPr>
              <a:t>Федеральная медико-биологическим </a:t>
            </a:r>
            <a:r>
              <a:rPr lang="ru-RU" dirty="0">
                <a:solidFill>
                  <a:schemeClr val="tx1"/>
                </a:solidFill>
              </a:rPr>
              <a:t>агентством </a:t>
            </a:r>
            <a:endParaRPr lang="ru-RU" dirty="0" smtClean="0">
              <a:solidFill>
                <a:schemeClr val="tx1"/>
              </a:solidFill>
            </a:endParaRPr>
          </a:p>
        </p:txBody>
      </p:sp>
      <p:sp>
        <p:nvSpPr>
          <p:cNvPr id="7" name="Стрелка вниз 6"/>
          <p:cNvSpPr/>
          <p:nvPr/>
        </p:nvSpPr>
        <p:spPr>
          <a:xfrm>
            <a:off x="3923928" y="2132856"/>
            <a:ext cx="1368152" cy="720080"/>
          </a:xfrm>
          <a:prstGeom prst="downArrow">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 xmlns:p14="http://schemas.microsoft.com/office/powerpoint/2010/main" val="10688118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2"/>
          <p:cNvPicPr>
            <a:picLocks noChangeAspect="1" noChangeArrowheads="1"/>
          </p:cNvPicPr>
          <p:nvPr/>
        </p:nvPicPr>
        <p:blipFill>
          <a:blip r:embed="rId2"/>
          <a:srcRect/>
          <a:stretch>
            <a:fillRect/>
          </a:stretch>
        </p:blipFill>
        <p:spPr bwMode="auto">
          <a:xfrm>
            <a:off x="857224" y="115888"/>
            <a:ext cx="7999438" cy="256909"/>
          </a:xfrm>
          <a:prstGeom prst="rect">
            <a:avLst/>
          </a:prstGeom>
          <a:noFill/>
          <a:ln w="9525">
            <a:noFill/>
            <a:miter lim="800000"/>
            <a:headEnd/>
            <a:tailEnd/>
          </a:ln>
        </p:spPr>
      </p:pic>
      <p:pic>
        <p:nvPicPr>
          <p:cNvPr id="37890" name="Picture 3"/>
          <p:cNvPicPr>
            <a:picLocks noChangeAspect="1" noChangeArrowheads="1"/>
          </p:cNvPicPr>
          <p:nvPr/>
        </p:nvPicPr>
        <p:blipFill>
          <a:blip r:embed="rId3"/>
          <a:srcRect/>
          <a:stretch>
            <a:fillRect/>
          </a:stretch>
        </p:blipFill>
        <p:spPr bwMode="auto">
          <a:xfrm>
            <a:off x="2214546" y="357166"/>
            <a:ext cx="5105400" cy="238125"/>
          </a:xfrm>
          <a:prstGeom prst="rect">
            <a:avLst/>
          </a:prstGeom>
          <a:noFill/>
          <a:ln w="9525">
            <a:noFill/>
            <a:miter lim="800000"/>
            <a:headEnd/>
            <a:tailEnd/>
          </a:ln>
        </p:spPr>
      </p:pic>
      <p:pic>
        <p:nvPicPr>
          <p:cNvPr id="37891" name="Picture 4"/>
          <p:cNvPicPr>
            <a:picLocks noChangeAspect="1" noChangeArrowheads="1"/>
          </p:cNvPicPr>
          <p:nvPr/>
        </p:nvPicPr>
        <p:blipFill>
          <a:blip r:embed="rId4"/>
          <a:srcRect/>
          <a:stretch>
            <a:fillRect/>
          </a:stretch>
        </p:blipFill>
        <p:spPr bwMode="auto">
          <a:xfrm>
            <a:off x="0" y="1052736"/>
            <a:ext cx="2143108" cy="3376396"/>
          </a:xfrm>
          <a:prstGeom prst="rect">
            <a:avLst/>
          </a:prstGeom>
          <a:noFill/>
          <a:ln w="9525">
            <a:noFill/>
            <a:miter lim="800000"/>
            <a:headEnd/>
            <a:tailEnd/>
          </a:ln>
        </p:spPr>
      </p:pic>
      <p:sp>
        <p:nvSpPr>
          <p:cNvPr id="37892" name="Прямоугольник 4"/>
          <p:cNvSpPr>
            <a:spLocks noChangeArrowheads="1"/>
          </p:cNvSpPr>
          <p:nvPr/>
        </p:nvSpPr>
        <p:spPr bwMode="auto">
          <a:xfrm>
            <a:off x="2374900" y="642918"/>
            <a:ext cx="6769100" cy="5693866"/>
          </a:xfrm>
          <a:prstGeom prst="rect">
            <a:avLst/>
          </a:prstGeom>
          <a:solidFill>
            <a:schemeClr val="accent4">
              <a:lumMod val="20000"/>
              <a:lumOff val="80000"/>
            </a:schemeClr>
          </a:solidFill>
          <a:ln w="9525">
            <a:noFill/>
            <a:miter lim="800000"/>
            <a:headEnd/>
            <a:tailEnd/>
          </a:ln>
        </p:spPr>
        <p:txBody>
          <a:bodyPr>
            <a:spAutoFit/>
          </a:bodyPr>
          <a:lstStyle/>
          <a:p>
            <a:pPr marL="285750" indent="-285750" algn="just">
              <a:buFont typeface="Wingdings" panose="05000000000000000000" pitchFamily="2" charset="2"/>
              <a:buChar char="Ø"/>
            </a:pPr>
            <a:r>
              <a:rPr lang="ru-RU" sz="1400" dirty="0"/>
              <a:t>рассмотрение в соответствии с законодательством Российской Федерации дел об административных правонарушениях; </a:t>
            </a:r>
          </a:p>
          <a:p>
            <a:pPr marL="285750" indent="-285750" algn="just">
              <a:buFont typeface="Wingdings" panose="05000000000000000000" pitchFamily="2" charset="2"/>
              <a:buChar char="Ø"/>
            </a:pPr>
            <a:r>
              <a:rPr lang="ru-RU" sz="1400" dirty="0"/>
              <a:t>информирование и консультирование работодателей и работников по вопросам соблюдения трудового законодательства и нормативных правовых актов, содержащих нормы трудового права; </a:t>
            </a:r>
          </a:p>
          <a:p>
            <a:pPr marL="285750" indent="-285750" algn="just">
              <a:buFont typeface="Wingdings" panose="05000000000000000000" pitchFamily="2" charset="2"/>
              <a:buChar char="Ø"/>
            </a:pPr>
            <a:r>
              <a:rPr lang="ru-RU" sz="1400" dirty="0"/>
              <a:t>обобщение практики применения и анализ причин нарушений трудового законодательства и нормативных правовых актов, содержащих нормы трудового права, законодательства о занятости и альтернативной гражданской службе, а также подготовку соответствующих предложений по их совершенствованию; </a:t>
            </a:r>
          </a:p>
          <a:p>
            <a:pPr marL="285750" indent="-285750" algn="just">
              <a:buFont typeface="Wingdings" panose="05000000000000000000" pitchFamily="2" charset="2"/>
              <a:buChar char="Ø"/>
            </a:pPr>
            <a:r>
              <a:rPr lang="ru-RU" sz="1400" dirty="0"/>
              <a:t>анализ состояния и причин производственного травматизма и разработку предложений по его профилактике; </a:t>
            </a:r>
          </a:p>
          <a:p>
            <a:pPr marL="285750" indent="-285750" algn="just">
              <a:buFont typeface="Wingdings" panose="05000000000000000000" pitchFamily="2" charset="2"/>
              <a:buChar char="Ø"/>
            </a:pPr>
            <a:r>
              <a:rPr lang="ru-RU" sz="1400" dirty="0"/>
              <a:t>содействие в урегулировании коллективных трудовых споров по поводу заключения, изменения и выполнения соглашений, заключаемых на федеральном уровне социального партнерства, коллективных трудовых споров в организациях, финансируемых из федерального бюджета, а также коллективных трудовых споров, возникающих в случаях, когда в соответствии с законодательством Российской Федерации в целях разрешения коллективного трудового спора забастовка не может быть проведена; </a:t>
            </a:r>
          </a:p>
          <a:p>
            <a:pPr marL="285750" indent="-285750" algn="just">
              <a:buFont typeface="Wingdings" panose="05000000000000000000" pitchFamily="2" charset="2"/>
              <a:buChar char="Ø"/>
            </a:pPr>
            <a:r>
              <a:rPr lang="ru-RU" sz="1400" dirty="0"/>
              <a:t>государственную экспертизу условий труда в порядке, установленном Правительством Российской Федерации; </a:t>
            </a:r>
          </a:p>
          <a:p>
            <a:pPr marL="285750" indent="-285750" algn="just">
              <a:buFont typeface="Wingdings" panose="05000000000000000000" pitchFamily="2" charset="2"/>
              <a:buChar char="Ø"/>
            </a:pPr>
            <a:r>
              <a:rPr lang="ru-RU" sz="1400" dirty="0"/>
              <a:t>анализирует обстоятельства и причины выявленных нарушений трудового законодательства и иных нормативных правовых актов, содержащих нормы трудового права, принимает меры по их устранению и восстановлению нарушенных трудовых прав </a:t>
            </a:r>
            <a:r>
              <a:rPr lang="ru-RU" sz="1400" dirty="0" smtClean="0"/>
              <a:t>граждан. </a:t>
            </a:r>
            <a:endParaRPr lang="ru-RU" sz="14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2"/>
          <p:cNvPicPr>
            <a:picLocks noChangeAspect="1" noChangeArrowheads="1"/>
          </p:cNvPicPr>
          <p:nvPr/>
        </p:nvPicPr>
        <p:blipFill>
          <a:blip r:embed="rId2"/>
          <a:srcRect/>
          <a:stretch>
            <a:fillRect/>
          </a:stretch>
        </p:blipFill>
        <p:spPr bwMode="auto">
          <a:xfrm>
            <a:off x="3347864" y="260648"/>
            <a:ext cx="2619375" cy="1781175"/>
          </a:xfrm>
          <a:prstGeom prst="rect">
            <a:avLst/>
          </a:prstGeom>
          <a:noFill/>
          <a:ln w="9525">
            <a:noFill/>
            <a:miter lim="800000"/>
            <a:headEnd/>
            <a:tailEnd/>
          </a:ln>
        </p:spPr>
      </p:pic>
      <p:sp>
        <p:nvSpPr>
          <p:cNvPr id="5" name="Горизонтальный свиток 4"/>
          <p:cNvSpPr/>
          <p:nvPr/>
        </p:nvSpPr>
        <p:spPr>
          <a:xfrm>
            <a:off x="642910" y="1571612"/>
            <a:ext cx="8001056" cy="5000636"/>
          </a:xfrm>
          <a:prstGeom prst="horizontalScroll">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dirty="0" smtClean="0">
                <a:solidFill>
                  <a:schemeClr val="accent2"/>
                </a:solidFill>
              </a:rPr>
              <a:t>   </a:t>
            </a:r>
            <a:r>
              <a:rPr lang="ru-RU" dirty="0" smtClean="0">
                <a:solidFill>
                  <a:schemeClr val="accent6">
                    <a:lumMod val="50000"/>
                  </a:schemeClr>
                </a:solidFill>
              </a:rPr>
              <a:t>Федеральная служба по труду и занятости осуществляет свою деятельность во взаимодействии с федеральными органами исполнительной власти, осуществляющими функции по контролю и надзору в установленной сфере деятельности, иными федеральными органами исполнительной власти, органами исполнительной власти субъектов Российской Федерации, органами местного самоуправления, органами прокуратуры, профессиональными союзами (их объединениями), </a:t>
            </a:r>
            <a:r>
              <a:rPr lang="ru-RU" dirty="0" err="1" smtClean="0">
                <a:solidFill>
                  <a:schemeClr val="accent6">
                    <a:lumMod val="50000"/>
                  </a:schemeClr>
                </a:solidFill>
              </a:rPr>
              <a:t>объединениями</a:t>
            </a:r>
            <a:r>
              <a:rPr lang="ru-RU" dirty="0" smtClean="0">
                <a:solidFill>
                  <a:schemeClr val="accent6">
                    <a:lumMod val="50000"/>
                  </a:schemeClr>
                </a:solidFill>
              </a:rPr>
              <a:t> работодателей, другими организациями</a:t>
            </a:r>
          </a:p>
          <a:p>
            <a:pPr algn="ctr"/>
            <a:endParaRPr lang="ru-RU" dirty="0">
              <a:solidFill>
                <a:schemeClr val="accent2"/>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2"/>
          <p:cNvPicPr>
            <a:picLocks noChangeAspect="1" noChangeArrowheads="1"/>
          </p:cNvPicPr>
          <p:nvPr/>
        </p:nvPicPr>
        <p:blipFill>
          <a:blip r:embed="rId2"/>
          <a:srcRect/>
          <a:stretch>
            <a:fillRect/>
          </a:stretch>
        </p:blipFill>
        <p:spPr bwMode="auto">
          <a:xfrm>
            <a:off x="0" y="0"/>
            <a:ext cx="1963720" cy="1743075"/>
          </a:xfrm>
          <a:prstGeom prst="rect">
            <a:avLst/>
          </a:prstGeom>
          <a:noFill/>
          <a:ln w="9525">
            <a:noFill/>
            <a:miter lim="800000"/>
            <a:headEnd/>
            <a:tailEnd/>
          </a:ln>
        </p:spPr>
      </p:pic>
      <p:pic>
        <p:nvPicPr>
          <p:cNvPr id="39938" name="Picture 3"/>
          <p:cNvPicPr>
            <a:picLocks noChangeAspect="1" noChangeArrowheads="1"/>
          </p:cNvPicPr>
          <p:nvPr/>
        </p:nvPicPr>
        <p:blipFill>
          <a:blip r:embed="rId3"/>
          <a:srcRect/>
          <a:stretch>
            <a:fillRect/>
          </a:stretch>
        </p:blipFill>
        <p:spPr bwMode="auto">
          <a:xfrm>
            <a:off x="1928794" y="285728"/>
            <a:ext cx="6948487" cy="785818"/>
          </a:xfrm>
          <a:prstGeom prst="rect">
            <a:avLst/>
          </a:prstGeom>
          <a:noFill/>
          <a:ln w="9525">
            <a:noFill/>
            <a:miter lim="800000"/>
            <a:headEnd/>
            <a:tailEnd/>
          </a:ln>
          <a:effectLst>
            <a:glow rad="139700">
              <a:schemeClr val="accent6">
                <a:satMod val="175000"/>
                <a:alpha val="40000"/>
              </a:schemeClr>
            </a:glow>
          </a:effectLst>
          <a:scene3d>
            <a:camera prst="orthographicFront"/>
            <a:lightRig rig="threePt" dir="t"/>
          </a:scene3d>
          <a:sp3d>
            <a:bevelT w="114300" prst="hardEdge"/>
          </a:sp3d>
        </p:spPr>
      </p:pic>
      <p:graphicFrame>
        <p:nvGraphicFramePr>
          <p:cNvPr id="5" name="Схема 4"/>
          <p:cNvGraphicFramePr/>
          <p:nvPr/>
        </p:nvGraphicFramePr>
        <p:xfrm>
          <a:off x="428596" y="1700213"/>
          <a:ext cx="8536017" cy="458630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Стрелка вниз 5"/>
          <p:cNvSpPr/>
          <p:nvPr/>
        </p:nvSpPr>
        <p:spPr>
          <a:xfrm>
            <a:off x="4071934" y="1142984"/>
            <a:ext cx="2214578" cy="857256"/>
          </a:xfrm>
          <a:prstGeom prst="down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2"/>
          <p:cNvPicPr>
            <a:picLocks noChangeAspect="1" noChangeArrowheads="1"/>
          </p:cNvPicPr>
          <p:nvPr/>
        </p:nvPicPr>
        <p:blipFill>
          <a:blip r:embed="rId2"/>
          <a:srcRect/>
          <a:stretch>
            <a:fillRect/>
          </a:stretch>
        </p:blipFill>
        <p:spPr bwMode="auto">
          <a:xfrm>
            <a:off x="647700" y="333375"/>
            <a:ext cx="7848600" cy="5767388"/>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2"/>
          <p:cNvPicPr>
            <a:picLocks noChangeAspect="1" noChangeArrowheads="1"/>
          </p:cNvPicPr>
          <p:nvPr/>
        </p:nvPicPr>
        <p:blipFill>
          <a:blip r:embed="rId2"/>
          <a:srcRect/>
          <a:stretch>
            <a:fillRect/>
          </a:stretch>
        </p:blipFill>
        <p:spPr bwMode="auto">
          <a:xfrm>
            <a:off x="232472" y="404664"/>
            <a:ext cx="8677275" cy="5353050"/>
          </a:xfrm>
          <a:prstGeom prst="rect">
            <a:avLst/>
          </a:prstGeom>
          <a:ln>
            <a:headEnd/>
            <a:tailEnd/>
          </a:ln>
          <a:scene3d>
            <a:camera prst="obliqueTopLeft" fov="600000">
              <a:rot lat="0" lon="0" rev="0"/>
            </a:camera>
            <a:lightRig rig="balanced" dir="t">
              <a:rot lat="0" lon="0" rev="19200000"/>
            </a:lightRig>
          </a:scene3d>
          <a:sp3d contourW="12700" prstMaterial="matte">
            <a:bevelT w="60000" h="50800" prst="hardEdge"/>
            <a:contourClr>
              <a:schemeClr val="accent4">
                <a:shade val="60000"/>
                <a:satMod val="110000"/>
              </a:schemeClr>
            </a:contourClr>
          </a:sp3d>
        </p:spPr>
        <p:style>
          <a:lnRef idx="0">
            <a:schemeClr val="accent4"/>
          </a:lnRef>
          <a:fillRef idx="3">
            <a:schemeClr val="accent4"/>
          </a:fillRef>
          <a:effectRef idx="3">
            <a:schemeClr val="accent4"/>
          </a:effectRef>
          <a:fontRef idx="minor">
            <a:schemeClr val="lt1"/>
          </a:fontRef>
        </p:style>
      </p:pic>
      <p:sp>
        <p:nvSpPr>
          <p:cNvPr id="2" name="Скругленный прямоугольник 1"/>
          <p:cNvSpPr/>
          <p:nvPr/>
        </p:nvSpPr>
        <p:spPr>
          <a:xfrm>
            <a:off x="4499992" y="3933056"/>
            <a:ext cx="4248472" cy="2016224"/>
          </a:xfrm>
          <a:prstGeom prst="roundRect">
            <a:avLst/>
          </a:prstGeom>
          <a:solidFill>
            <a:schemeClr val="accent4">
              <a:lumMod val="20000"/>
              <a:lumOff val="8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ru-RU" dirty="0">
                <a:solidFill>
                  <a:schemeClr val="tx1"/>
                </a:solidFill>
                <a:ea typeface="Calibri"/>
                <a:cs typeface="Calibri"/>
              </a:rPr>
              <a:t>Выездная проверка начинается с предъявления служебного </a:t>
            </a:r>
            <a:r>
              <a:rPr lang="ru-RU" dirty="0" smtClean="0">
                <a:solidFill>
                  <a:schemeClr val="tx1"/>
                </a:solidFill>
                <a:ea typeface="Calibri"/>
                <a:cs typeface="Calibri"/>
              </a:rPr>
              <a:t>удостоверения, распоряжения </a:t>
            </a:r>
            <a:r>
              <a:rPr lang="ru-RU" dirty="0">
                <a:solidFill>
                  <a:schemeClr val="tx1"/>
                </a:solidFill>
                <a:ea typeface="Calibri"/>
                <a:cs typeface="Calibri"/>
              </a:rPr>
              <a:t>или </a:t>
            </a:r>
            <a:r>
              <a:rPr lang="ru-RU" dirty="0" smtClean="0">
                <a:solidFill>
                  <a:schemeClr val="tx1"/>
                </a:solidFill>
                <a:ea typeface="Calibri"/>
                <a:cs typeface="Calibri"/>
              </a:rPr>
              <a:t>приказа </a:t>
            </a:r>
            <a:r>
              <a:rPr lang="ru-RU" dirty="0">
                <a:solidFill>
                  <a:schemeClr val="tx1"/>
                </a:solidFill>
                <a:ea typeface="Calibri"/>
                <a:cs typeface="Calibri"/>
              </a:rPr>
              <a:t>руководителя, заместителя руководителя органа государственного контроля (надзора)</a:t>
            </a:r>
            <a:endParaRPr lang="ru-RU" dirty="0">
              <a:solidFill>
                <a:schemeClr val="tx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2"/>
          <p:cNvPicPr>
            <a:picLocks noChangeAspect="1" noChangeArrowheads="1"/>
          </p:cNvPicPr>
          <p:nvPr/>
        </p:nvPicPr>
        <p:blipFill>
          <a:blip r:embed="rId2"/>
          <a:srcRect/>
          <a:stretch>
            <a:fillRect/>
          </a:stretch>
        </p:blipFill>
        <p:spPr bwMode="auto">
          <a:xfrm>
            <a:off x="642910" y="142852"/>
            <a:ext cx="8153400" cy="352425"/>
          </a:xfrm>
          <a:prstGeom prst="rect">
            <a:avLst/>
          </a:prstGeom>
          <a:noFill/>
          <a:ln w="9525">
            <a:noFill/>
            <a:miter lim="800000"/>
            <a:headEnd/>
            <a:tailEnd/>
          </a:ln>
        </p:spPr>
      </p:pic>
      <p:pic>
        <p:nvPicPr>
          <p:cNvPr id="45058" name="Picture 3"/>
          <p:cNvPicPr>
            <a:picLocks noChangeAspect="1" noChangeArrowheads="1"/>
          </p:cNvPicPr>
          <p:nvPr/>
        </p:nvPicPr>
        <p:blipFill>
          <a:blip r:embed="rId3"/>
          <a:srcRect/>
          <a:stretch>
            <a:fillRect/>
          </a:stretch>
        </p:blipFill>
        <p:spPr bwMode="auto">
          <a:xfrm>
            <a:off x="1979613" y="692150"/>
            <a:ext cx="4857750" cy="285750"/>
          </a:xfrm>
          <a:prstGeom prst="rect">
            <a:avLst/>
          </a:prstGeom>
          <a:noFill/>
          <a:ln w="9525">
            <a:noFill/>
            <a:miter lim="800000"/>
            <a:headEnd/>
            <a:tailEnd/>
          </a:ln>
          <a:effectLst>
            <a:glow rad="228600">
              <a:schemeClr val="accent4">
                <a:satMod val="175000"/>
                <a:alpha val="40000"/>
              </a:schemeClr>
            </a:glow>
          </a:effectLst>
        </p:spPr>
      </p:pic>
      <p:pic>
        <p:nvPicPr>
          <p:cNvPr id="45059" name="Picture 4"/>
          <p:cNvPicPr>
            <a:picLocks noChangeAspect="1" noChangeArrowheads="1"/>
          </p:cNvPicPr>
          <p:nvPr/>
        </p:nvPicPr>
        <p:blipFill>
          <a:blip r:embed="rId4"/>
          <a:srcRect/>
          <a:stretch>
            <a:fillRect/>
          </a:stretch>
        </p:blipFill>
        <p:spPr bwMode="auto">
          <a:xfrm>
            <a:off x="0" y="857232"/>
            <a:ext cx="1785918" cy="2232025"/>
          </a:xfrm>
          <a:prstGeom prst="rect">
            <a:avLst/>
          </a:prstGeom>
          <a:noFill/>
          <a:ln w="9525">
            <a:noFill/>
            <a:miter lim="800000"/>
            <a:headEnd/>
            <a:tailEnd/>
          </a:ln>
        </p:spPr>
      </p:pic>
      <p:sp>
        <p:nvSpPr>
          <p:cNvPr id="45060" name="Прямоугольник 6"/>
          <p:cNvSpPr>
            <a:spLocks noChangeArrowheads="1"/>
          </p:cNvSpPr>
          <p:nvPr/>
        </p:nvSpPr>
        <p:spPr bwMode="auto">
          <a:xfrm>
            <a:off x="1835150" y="1052513"/>
            <a:ext cx="7092950" cy="5632450"/>
          </a:xfrm>
          <a:prstGeom prst="rect">
            <a:avLst/>
          </a:prstGeom>
          <a:solidFill>
            <a:schemeClr val="accent4">
              <a:lumMod val="20000"/>
              <a:lumOff val="80000"/>
            </a:schemeClr>
          </a:solidFill>
          <a:ln w="9525">
            <a:noFill/>
            <a:miter lim="800000"/>
            <a:headEnd/>
            <a:tailEnd/>
          </a:ln>
        </p:spPr>
        <p:txBody>
          <a:bodyPr>
            <a:spAutoFit/>
          </a:bodyPr>
          <a:lstStyle/>
          <a:p>
            <a:pPr algn="just"/>
            <a:r>
              <a:rPr lang="ru-RU" i="1" dirty="0"/>
              <a:t>1) В порядке, установленном федеральными законами и иными нормативными правовыми актами Российской Федерации, беспрепятственно в любое время суток при наличии удостоверений установленного образца посещать в целях проведения инспекции организации всех организационно-правовых форм и форм собственности, работодателей - физических лиц; </a:t>
            </a:r>
            <a:endParaRPr lang="ru-RU" dirty="0"/>
          </a:p>
          <a:p>
            <a:pPr algn="just"/>
            <a:r>
              <a:rPr lang="ru-RU" i="1" dirty="0"/>
              <a:t>2) Запрашивать у работодателей и их представителей, органов исполнительной власти и органов местного самоуправления и безвозмездно получать от них документы, объяснения, информацию, необходимые для выполнения надзорных и контрольных функций; </a:t>
            </a:r>
            <a:endParaRPr lang="ru-RU" dirty="0"/>
          </a:p>
          <a:p>
            <a:pPr algn="just"/>
            <a:r>
              <a:rPr lang="ru-RU" i="1" dirty="0"/>
              <a:t>3) Изымать для анализа образцы используемых или обрабатываемых материалов и веществ в порядке, установленном федеральными законами и иными нормативными правовыми актами Российской Федерации, с уведомлением об этом работодателя или его представителя и составлять соответствующий акт; </a:t>
            </a:r>
            <a:endParaRPr lang="ru-RU" dirty="0"/>
          </a:p>
          <a:p>
            <a:pPr algn="just"/>
            <a:r>
              <a:rPr lang="ru-RU" i="1" dirty="0"/>
              <a:t>4) Расследовать в установленном порядке несчастные случаи на производстве; </a:t>
            </a:r>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50106"/>
          </a:xfrm>
        </p:spPr>
        <p:txBody>
          <a:bodyPr>
            <a:normAutofit fontScale="90000"/>
          </a:bodyPr>
          <a:lstStyle/>
          <a:p>
            <a:pPr lvl="0">
              <a:spcBef>
                <a:spcPts val="0"/>
              </a:spcBef>
            </a:pPr>
            <a:r>
              <a:rPr lang="ru-RU" sz="1600" dirty="0">
                <a:solidFill>
                  <a:srgbClr val="4F81BD">
                    <a:lumMod val="50000"/>
                  </a:srgbClr>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Федеральный закон РФ N 294-ФЗ от 26 декабря 2008 года «О защите прав юридических лиц </a:t>
            </a:r>
            <a:r>
              <a:rPr lang="ru-RU" sz="1600" dirty="0" smtClean="0">
                <a:solidFill>
                  <a:srgbClr val="4F81BD">
                    <a:lumMod val="50000"/>
                  </a:srgbClr>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индивидуальных </a:t>
            </a:r>
            <a:r>
              <a:rPr lang="ru-RU" sz="1600" dirty="0">
                <a:solidFill>
                  <a:srgbClr val="4F81BD">
                    <a:lumMod val="50000"/>
                  </a:srgbClr>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предпринимателей при осуществлении </a:t>
            </a:r>
            <a:r>
              <a:rPr lang="ru-RU" sz="1600" dirty="0" smtClean="0">
                <a:solidFill>
                  <a:srgbClr val="4F81BD">
                    <a:lumMod val="50000"/>
                  </a:srgbClr>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государственного </a:t>
            </a:r>
            <a:r>
              <a:rPr lang="ru-RU" sz="1600" dirty="0">
                <a:solidFill>
                  <a:srgbClr val="4F81BD">
                    <a:lumMod val="50000"/>
                  </a:srgbClr>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контроля (надзора) и муниципального контроля</a:t>
            </a:r>
            <a:r>
              <a:rPr lang="ru-RU" sz="1600" dirty="0" smtClean="0">
                <a:solidFill>
                  <a:srgbClr val="4F81BD">
                    <a:lumMod val="50000"/>
                  </a:srgbClr>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a:t>
            </a:r>
            <a:r>
              <a:rPr lang="ru-RU" sz="1600" dirty="0">
                <a:solidFill>
                  <a:srgbClr val="4F81BD">
                    <a:lumMod val="50000"/>
                  </a:srgbClr>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
            </a:r>
            <a:br>
              <a:rPr lang="ru-RU" sz="1600" dirty="0">
                <a:solidFill>
                  <a:srgbClr val="4F81BD">
                    <a:lumMod val="50000"/>
                  </a:srgbClr>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br>
            <a:endParaRPr lang="ru-RU" sz="1600" dirty="0"/>
          </a:p>
        </p:txBody>
      </p:sp>
      <p:graphicFrame>
        <p:nvGraphicFramePr>
          <p:cNvPr id="4" name="Содержимое 3"/>
          <p:cNvGraphicFramePr>
            <a:graphicFrameLocks noGrp="1"/>
          </p:cNvGraphicFramePr>
          <p:nvPr>
            <p:ph idx="1"/>
          </p:nvPr>
        </p:nvGraphicFramePr>
        <p:xfrm>
          <a:off x="467544" y="857232"/>
          <a:ext cx="8229600" cy="60007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28377464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Picture 2"/>
          <p:cNvPicPr>
            <a:picLocks noChangeAspect="1" noChangeArrowheads="1"/>
          </p:cNvPicPr>
          <p:nvPr/>
        </p:nvPicPr>
        <p:blipFill>
          <a:blip r:embed="rId2"/>
          <a:srcRect/>
          <a:stretch>
            <a:fillRect/>
          </a:stretch>
        </p:blipFill>
        <p:spPr bwMode="auto">
          <a:xfrm>
            <a:off x="714348" y="0"/>
            <a:ext cx="8153400" cy="352425"/>
          </a:xfrm>
          <a:prstGeom prst="rect">
            <a:avLst/>
          </a:prstGeom>
          <a:noFill/>
          <a:ln w="9525">
            <a:noFill/>
            <a:miter lim="800000"/>
            <a:headEnd/>
            <a:tailEnd/>
          </a:ln>
        </p:spPr>
      </p:pic>
      <p:pic>
        <p:nvPicPr>
          <p:cNvPr id="46082" name="Picture 3"/>
          <p:cNvPicPr>
            <a:picLocks noGrp="1" noChangeAspect="1" noChangeArrowheads="1"/>
          </p:cNvPicPr>
          <p:nvPr>
            <p:ph idx="1"/>
          </p:nvPr>
        </p:nvPicPr>
        <p:blipFill>
          <a:blip r:embed="rId3"/>
          <a:srcRect/>
          <a:stretch>
            <a:fillRect/>
          </a:stretch>
        </p:blipFill>
        <p:spPr>
          <a:xfrm>
            <a:off x="1908175" y="549275"/>
            <a:ext cx="4857750" cy="285750"/>
          </a:xfrm>
          <a:effectLst>
            <a:glow rad="101600">
              <a:schemeClr val="accent2">
                <a:satMod val="175000"/>
                <a:alpha val="40000"/>
              </a:schemeClr>
            </a:glow>
          </a:effectLst>
        </p:spPr>
      </p:pic>
      <p:pic>
        <p:nvPicPr>
          <p:cNvPr id="46083" name="Picture 4"/>
          <p:cNvPicPr>
            <a:picLocks noChangeAspect="1" noChangeArrowheads="1"/>
          </p:cNvPicPr>
          <p:nvPr/>
        </p:nvPicPr>
        <p:blipFill>
          <a:blip r:embed="rId4"/>
          <a:srcRect/>
          <a:stretch>
            <a:fillRect/>
          </a:stretch>
        </p:blipFill>
        <p:spPr bwMode="auto">
          <a:xfrm>
            <a:off x="0" y="1285860"/>
            <a:ext cx="2119313" cy="2852738"/>
          </a:xfrm>
          <a:prstGeom prst="rect">
            <a:avLst/>
          </a:prstGeom>
          <a:noFill/>
          <a:ln w="9525">
            <a:noFill/>
            <a:miter lim="800000"/>
            <a:headEnd/>
            <a:tailEnd/>
          </a:ln>
        </p:spPr>
      </p:pic>
      <p:graphicFrame>
        <p:nvGraphicFramePr>
          <p:cNvPr id="7" name="Таблица 6"/>
          <p:cNvGraphicFramePr>
            <a:graphicFrameLocks noGrp="1"/>
          </p:cNvGraphicFramePr>
          <p:nvPr/>
        </p:nvGraphicFramePr>
        <p:xfrm>
          <a:off x="3917950" y="3235325"/>
          <a:ext cx="1308097" cy="388620"/>
        </p:xfrm>
        <a:graphic>
          <a:graphicData uri="http://schemas.openxmlformats.org/drawingml/2006/table">
            <a:tbl>
              <a:tblPr/>
              <a:tblGrid>
                <a:gridCol w="1308097"/>
              </a:tblGrid>
              <a:tr h="360998">
                <a:tc>
                  <a:txBody>
                    <a:bodyPr/>
                    <a:lstStyle/>
                    <a:p>
                      <a:pPr algn="ctr" fontAlgn="ctr"/>
                      <a:r>
                        <a:rPr lang="ru-RU" b="1">
                          <a:solidFill>
                            <a:srgbClr val="FFFFFF"/>
                          </a:solidFill>
                          <a:latin typeface="Arial"/>
                        </a:rPr>
                        <a:t>1-4</a:t>
                      </a:r>
                      <a:endParaRPr lang="ru-RU"/>
                    </a:p>
                  </a:txBody>
                  <a:tcPr marL="57150" marR="57150" marT="57150" marB="57150" anchor="ctr">
                    <a:lnL>
                      <a:noFill/>
                    </a:lnL>
                    <a:lnR>
                      <a:noFill/>
                    </a:lnR>
                    <a:lnT>
                      <a:noFill/>
                    </a:lnT>
                    <a:lnB>
                      <a:noFill/>
                    </a:lnB>
                  </a:tcPr>
                </a:tc>
              </a:tr>
            </a:tbl>
          </a:graphicData>
        </a:graphic>
      </p:graphicFrame>
      <p:graphicFrame>
        <p:nvGraphicFramePr>
          <p:cNvPr id="8" name="Таблица 7"/>
          <p:cNvGraphicFramePr>
            <a:graphicFrameLocks noGrp="1"/>
          </p:cNvGraphicFramePr>
          <p:nvPr/>
        </p:nvGraphicFramePr>
        <p:xfrm>
          <a:off x="2305050" y="1538288"/>
          <a:ext cx="4533900" cy="3782378"/>
        </p:xfrm>
        <a:graphic>
          <a:graphicData uri="http://schemas.openxmlformats.org/drawingml/2006/table">
            <a:tbl>
              <a:tblPr/>
              <a:tblGrid>
                <a:gridCol w="4533900"/>
              </a:tblGrid>
              <a:tr h="3782378">
                <a:tc>
                  <a:txBody>
                    <a:bodyPr/>
                    <a:lstStyle/>
                    <a:p>
                      <a:pPr fontAlgn="t"/>
                      <a:endParaRPr lang="ru-RU">
                        <a:latin typeface="Arial"/>
                      </a:endParaRPr>
                    </a:p>
                  </a:txBody>
                  <a:tcPr marL="57150" marR="57150" marT="57150" marB="57150">
                    <a:lnL>
                      <a:noFill/>
                    </a:lnL>
                    <a:lnR>
                      <a:noFill/>
                    </a:lnR>
                    <a:lnT>
                      <a:noFill/>
                    </a:lnT>
                    <a:lnB>
                      <a:noFill/>
                    </a:lnB>
                  </a:tcPr>
                </a:tc>
              </a:tr>
            </a:tbl>
          </a:graphicData>
        </a:graphic>
      </p:graphicFrame>
      <p:graphicFrame>
        <p:nvGraphicFramePr>
          <p:cNvPr id="9" name="Таблица 8"/>
          <p:cNvGraphicFramePr>
            <a:graphicFrameLocks noGrp="1"/>
          </p:cNvGraphicFramePr>
          <p:nvPr/>
        </p:nvGraphicFramePr>
        <p:xfrm>
          <a:off x="3917950" y="3235325"/>
          <a:ext cx="1308097" cy="388620"/>
        </p:xfrm>
        <a:graphic>
          <a:graphicData uri="http://schemas.openxmlformats.org/drawingml/2006/table">
            <a:tbl>
              <a:tblPr/>
              <a:tblGrid>
                <a:gridCol w="1308097"/>
              </a:tblGrid>
              <a:tr h="360998">
                <a:tc>
                  <a:txBody>
                    <a:bodyPr/>
                    <a:lstStyle/>
                    <a:p>
                      <a:pPr algn="ctr" fontAlgn="ctr"/>
                      <a:r>
                        <a:rPr lang="ru-RU" b="1">
                          <a:solidFill>
                            <a:srgbClr val="FFFFFF"/>
                          </a:solidFill>
                          <a:latin typeface="Arial"/>
                        </a:rPr>
                        <a:t>5-7</a:t>
                      </a:r>
                      <a:endParaRPr lang="ru-RU"/>
                    </a:p>
                  </a:txBody>
                  <a:tcPr marL="57150" marR="57150" marT="57150" marB="57150" anchor="ctr">
                    <a:lnL>
                      <a:noFill/>
                    </a:lnL>
                    <a:lnR>
                      <a:noFill/>
                    </a:lnR>
                    <a:lnT>
                      <a:noFill/>
                    </a:lnT>
                    <a:lnB>
                      <a:noFill/>
                    </a:lnB>
                  </a:tcPr>
                </a:tc>
              </a:tr>
            </a:tbl>
          </a:graphicData>
        </a:graphic>
      </p:graphicFrame>
      <p:graphicFrame>
        <p:nvGraphicFramePr>
          <p:cNvPr id="10" name="Таблица 9"/>
          <p:cNvGraphicFramePr>
            <a:graphicFrameLocks noGrp="1"/>
          </p:cNvGraphicFramePr>
          <p:nvPr/>
        </p:nvGraphicFramePr>
        <p:xfrm>
          <a:off x="2285984" y="1041608"/>
          <a:ext cx="6695604" cy="5688632"/>
        </p:xfrm>
        <a:graphic>
          <a:graphicData uri="http://schemas.openxmlformats.org/drawingml/2006/table">
            <a:tbl>
              <a:tblPr/>
              <a:tblGrid>
                <a:gridCol w="6695604"/>
              </a:tblGrid>
              <a:tr h="5688632">
                <a:tc>
                  <a:txBody>
                    <a:bodyPr/>
                    <a:lstStyle/>
                    <a:p>
                      <a:pPr algn="just" fontAlgn="t"/>
                      <a:r>
                        <a:rPr lang="ru-RU" sz="1800" i="1" dirty="0">
                          <a:latin typeface="Arial" pitchFamily="34" charset="0"/>
                          <a:cs typeface="Arial" pitchFamily="34" charset="0"/>
                        </a:rPr>
                        <a:t>5) Предъявлять работодателям и их представителям обязательные для исполнения предписания об устранении нарушений трудового законодательства и иных нормативных правовых актов, содержащих нормы трудового права, о восстановлении нарушенных прав работников, привлечении виновных в указанных нарушениях к дисциплинарной ответственности или об отстранении их от должности в установленном порядке; раны труда </a:t>
                      </a:r>
                      <a:endParaRPr lang="ru-RU" sz="1800" dirty="0">
                        <a:latin typeface="Arial" pitchFamily="34" charset="0"/>
                        <a:cs typeface="Arial" pitchFamily="34" charset="0"/>
                      </a:endParaRPr>
                    </a:p>
                    <a:p>
                      <a:pPr algn="just" fontAlgn="t"/>
                      <a:r>
                        <a:rPr lang="ru-RU" sz="1800" i="1" dirty="0">
                          <a:latin typeface="Arial" pitchFamily="34" charset="0"/>
                          <a:cs typeface="Arial" pitchFamily="34" charset="0"/>
                        </a:rPr>
                        <a:t>6) Направлять в суды при наличии заключений государственной экспертизы условий труда требования о ликвидации организаций или прекращении деятельности их структурных подразделений вследствие нарушения требований охраны труда; </a:t>
                      </a:r>
                      <a:endParaRPr lang="ru-RU" sz="1800" dirty="0">
                        <a:latin typeface="Arial" pitchFamily="34" charset="0"/>
                        <a:cs typeface="Arial" pitchFamily="34" charset="0"/>
                      </a:endParaRPr>
                    </a:p>
                    <a:p>
                      <a:pPr algn="just" fontAlgn="t"/>
                      <a:r>
                        <a:rPr lang="ru-RU" sz="1800" i="1" dirty="0">
                          <a:latin typeface="Arial" pitchFamily="34" charset="0"/>
                          <a:cs typeface="Arial" pitchFamily="34" charset="0"/>
                        </a:rPr>
                        <a:t>7) Составлять протоколы и рассматривать дела об административных правонарушениях в пределах полномочий, подготавливать и направлять в правоохранительные органы и в суд другие материалы (документы) о привлечении виновных к ответственности в соответствии с федеральными законами и иными нормативными правовыми актами Российской Федерации; </a:t>
                      </a:r>
                      <a:endParaRPr lang="ru-RU" sz="1800" dirty="0">
                        <a:latin typeface="Arial" pitchFamily="34" charset="0"/>
                        <a:cs typeface="Arial" pitchFamily="34" charset="0"/>
                      </a:endParaRPr>
                    </a:p>
                  </a:txBody>
                  <a:tcPr marL="27836" marR="27836" marT="27836" marB="27836">
                    <a:lnL>
                      <a:noFill/>
                    </a:lnL>
                    <a:lnR>
                      <a:noFill/>
                    </a:lnR>
                    <a:lnT>
                      <a:noFill/>
                    </a:lnT>
                    <a:lnB>
                      <a:noFill/>
                    </a:lnB>
                    <a:solidFill>
                      <a:schemeClr val="accent4">
                        <a:lumMod val="20000"/>
                        <a:lumOff val="80000"/>
                      </a:schemeClr>
                    </a:solidFill>
                  </a:tcPr>
                </a:tc>
              </a:tr>
            </a:tbl>
          </a:graphicData>
        </a:graphic>
      </p:graphicFrame>
      <p:sp>
        <p:nvSpPr>
          <p:cNvPr id="46092" name="Rectangle 9"/>
          <p:cNvSpPr>
            <a:spLocks noChangeArrowheads="1"/>
          </p:cNvSpPr>
          <p:nvPr/>
        </p:nvSpPr>
        <p:spPr bwMode="auto">
          <a:xfrm>
            <a:off x="3065463" y="977900"/>
            <a:ext cx="3557587" cy="0"/>
          </a:xfrm>
          <a:prstGeom prst="rect">
            <a:avLst/>
          </a:prstGeom>
          <a:noFill/>
          <a:ln w="9525">
            <a:noFill/>
            <a:miter lim="800000"/>
            <a:headEnd/>
            <a:tailEnd/>
          </a:ln>
        </p:spPr>
        <p:txBody>
          <a:bodyPr wrap="none" anchor="ctr">
            <a:spAutoFit/>
          </a:bodyPr>
          <a:lstStyle/>
          <a:p>
            <a:r>
              <a:rPr lang="ru-RU"/>
              <a:t> </a:t>
            </a:r>
          </a:p>
          <a:p>
            <a:pPr eaLnBrk="0" hangingPunct="0"/>
            <a:endParaRPr lang="ru-RU"/>
          </a:p>
        </p:txBody>
      </p:sp>
      <p:sp>
        <p:nvSpPr>
          <p:cNvPr id="46093" name="Rectangle 10"/>
          <p:cNvSpPr>
            <a:spLocks noChangeArrowheads="1"/>
          </p:cNvSpPr>
          <p:nvPr/>
        </p:nvSpPr>
        <p:spPr bwMode="auto">
          <a:xfrm>
            <a:off x="3065463" y="977900"/>
            <a:ext cx="3557587" cy="0"/>
          </a:xfrm>
          <a:prstGeom prst="rect">
            <a:avLst/>
          </a:prstGeom>
          <a:noFill/>
          <a:ln w="9525">
            <a:noFill/>
            <a:miter lim="800000"/>
            <a:headEnd/>
            <a:tailEnd/>
          </a:ln>
        </p:spPr>
        <p:txBody>
          <a:bodyPr wrap="none" anchor="ctr">
            <a:spAutoFit/>
          </a:bodyPr>
          <a:lstStyle/>
          <a:p>
            <a:r>
              <a:rPr lang="ru-RU"/>
              <a:t> </a:t>
            </a:r>
          </a:p>
          <a:p>
            <a:pPr eaLnBrk="0" hangingPunct="0"/>
            <a:endParaRPr lang="ru-RU"/>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2"/>
          <p:cNvPicPr>
            <a:picLocks noChangeAspect="1" noChangeArrowheads="1"/>
          </p:cNvPicPr>
          <p:nvPr/>
        </p:nvPicPr>
        <p:blipFill>
          <a:blip r:embed="rId2"/>
          <a:srcRect/>
          <a:stretch>
            <a:fillRect/>
          </a:stretch>
        </p:blipFill>
        <p:spPr bwMode="auto">
          <a:xfrm>
            <a:off x="990600" y="188913"/>
            <a:ext cx="8153400" cy="352425"/>
          </a:xfrm>
          <a:prstGeom prst="rect">
            <a:avLst/>
          </a:prstGeom>
          <a:noFill/>
          <a:ln w="9525">
            <a:noFill/>
            <a:miter lim="800000"/>
            <a:headEnd/>
            <a:tailEnd/>
          </a:ln>
        </p:spPr>
      </p:pic>
      <p:pic>
        <p:nvPicPr>
          <p:cNvPr id="47106" name="Picture 3"/>
          <p:cNvPicPr>
            <a:picLocks noChangeAspect="1" noChangeArrowheads="1"/>
          </p:cNvPicPr>
          <p:nvPr/>
        </p:nvPicPr>
        <p:blipFill>
          <a:blip r:embed="rId3"/>
          <a:srcRect/>
          <a:stretch>
            <a:fillRect/>
          </a:stretch>
        </p:blipFill>
        <p:spPr bwMode="auto">
          <a:xfrm>
            <a:off x="2555875" y="549275"/>
            <a:ext cx="4857750" cy="285750"/>
          </a:xfrm>
          <a:prstGeom prst="rect">
            <a:avLst/>
          </a:prstGeom>
          <a:noFill/>
          <a:ln w="9525">
            <a:noFill/>
            <a:miter lim="800000"/>
            <a:headEnd/>
            <a:tailEnd/>
          </a:ln>
        </p:spPr>
      </p:pic>
      <p:pic>
        <p:nvPicPr>
          <p:cNvPr id="47107" name="Picture 4"/>
          <p:cNvPicPr>
            <a:picLocks noChangeAspect="1" noChangeArrowheads="1"/>
          </p:cNvPicPr>
          <p:nvPr/>
        </p:nvPicPr>
        <p:blipFill>
          <a:blip r:embed="rId4"/>
          <a:srcRect/>
          <a:stretch>
            <a:fillRect/>
          </a:stretch>
        </p:blipFill>
        <p:spPr bwMode="auto">
          <a:xfrm>
            <a:off x="0" y="1142984"/>
            <a:ext cx="2016125" cy="2713037"/>
          </a:xfrm>
          <a:prstGeom prst="rect">
            <a:avLst/>
          </a:prstGeom>
          <a:noFill/>
          <a:ln w="9525">
            <a:noFill/>
            <a:miter lim="800000"/>
            <a:headEnd/>
            <a:tailEnd/>
          </a:ln>
        </p:spPr>
      </p:pic>
      <p:sp>
        <p:nvSpPr>
          <p:cNvPr id="47108" name="Прямоугольник 6"/>
          <p:cNvSpPr>
            <a:spLocks noChangeArrowheads="1"/>
          </p:cNvSpPr>
          <p:nvPr/>
        </p:nvSpPr>
        <p:spPr bwMode="auto">
          <a:xfrm>
            <a:off x="2143109" y="1052513"/>
            <a:ext cx="6659580" cy="4524375"/>
          </a:xfrm>
          <a:prstGeom prst="rect">
            <a:avLst/>
          </a:prstGeom>
          <a:solidFill>
            <a:schemeClr val="accent4">
              <a:lumMod val="20000"/>
              <a:lumOff val="80000"/>
            </a:schemeClr>
          </a:solidFill>
          <a:ln w="9525">
            <a:noFill/>
            <a:miter lim="800000"/>
            <a:headEnd/>
            <a:tailEnd/>
          </a:ln>
        </p:spPr>
        <p:txBody>
          <a:bodyPr wrap="square">
            <a:spAutoFit/>
          </a:bodyPr>
          <a:lstStyle/>
          <a:p>
            <a:pPr algn="just"/>
            <a:r>
              <a:rPr lang="ru-RU" i="1" dirty="0"/>
              <a:t>8) Запрещать использование не имеющих сертификатов соответствия или не соответствующих государственным нормативным требованиям охраны труда (в том числе требованиям технических регламентов) средств индивидуальной и коллективной защиты работников; </a:t>
            </a:r>
            <a:endParaRPr lang="ru-RU" dirty="0"/>
          </a:p>
          <a:p>
            <a:pPr algn="just"/>
            <a:r>
              <a:rPr lang="ru-RU" i="1" dirty="0"/>
              <a:t>9) Выдавать предписания об отстранении от работы лиц, не прошедших в установленном порядке обучение безопасным методам и приемам выполнения работ, инструктаж по охране труда, стажировку на рабочих местах и проверку знания требований охраны труда </a:t>
            </a:r>
            <a:endParaRPr lang="ru-RU" dirty="0"/>
          </a:p>
          <a:p>
            <a:pPr algn="just"/>
            <a:r>
              <a:rPr lang="ru-RU" i="1" dirty="0"/>
              <a:t>10) Выступать в качестве экспертов в суде по искам о нарушении трудового законодательства и иных нормативных правовых актов, содержащих нормы трудового права, о возмещении вреда, причиненного здоровью работников на производстве.</a:t>
            </a:r>
            <a:endParaRPr lang="ru-RU"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334963" y="116632"/>
            <a:ext cx="8686800" cy="838200"/>
          </a:xfrm>
        </p:spPr>
        <p:txBody>
          <a:bodyPr>
            <a:normAutofit fontScale="90000"/>
          </a:bodyPr>
          <a:lstStyle/>
          <a:p>
            <a:pPr eaLnBrk="1" hangingPunct="1"/>
            <a:r>
              <a:rPr lang="ru-RU" sz="2800" b="1" dirty="0" smtClean="0">
                <a:solidFill>
                  <a:srgbClr val="002060"/>
                </a:solidFill>
                <a:latin typeface="Arial" charset="0"/>
                <a:cs typeface="Arial" charset="0"/>
              </a:rPr>
              <a:t>Ответственность за нарушение законодательства по охране труда</a:t>
            </a:r>
          </a:p>
        </p:txBody>
      </p:sp>
      <p:sp>
        <p:nvSpPr>
          <p:cNvPr id="86018" name="Номер слайда 5"/>
          <p:cNvSpPr>
            <a:spLocks noGrp="1"/>
          </p:cNvSpPr>
          <p:nvPr>
            <p:ph type="sldNum" sz="quarter" idx="12"/>
          </p:nvPr>
        </p:nvSpPr>
        <p:spPr/>
        <p:txBody>
          <a:bodyPr/>
          <a:lstStyle/>
          <a:p>
            <a:pPr>
              <a:defRPr/>
            </a:pPr>
            <a:fld id="{32202696-E4CB-4587-BD29-0DEDA773BE84}" type="slidenum">
              <a:rPr lang="ru-RU"/>
              <a:pPr>
                <a:defRPr/>
              </a:pPr>
              <a:t>32</a:t>
            </a:fld>
            <a:endParaRPr lang="ru-RU"/>
          </a:p>
        </p:txBody>
      </p:sp>
      <p:pic>
        <p:nvPicPr>
          <p:cNvPr id="108547" name="Picture 4" descr="BS00285_"/>
          <p:cNvPicPr>
            <a:picLocks noChangeAspect="1" noChangeArrowheads="1"/>
          </p:cNvPicPr>
          <p:nvPr/>
        </p:nvPicPr>
        <p:blipFill>
          <a:blip r:embed="rId2"/>
          <a:srcRect/>
          <a:stretch>
            <a:fillRect/>
          </a:stretch>
        </p:blipFill>
        <p:spPr bwMode="auto">
          <a:xfrm>
            <a:off x="5724525" y="1484313"/>
            <a:ext cx="2303463" cy="2139950"/>
          </a:xfrm>
          <a:prstGeom prst="rect">
            <a:avLst/>
          </a:prstGeom>
          <a:noFill/>
          <a:ln w="9525">
            <a:noFill/>
            <a:miter lim="800000"/>
            <a:headEnd/>
            <a:tailEnd/>
          </a:ln>
        </p:spPr>
      </p:pic>
      <p:pic>
        <p:nvPicPr>
          <p:cNvPr id="108548" name="Picture 3"/>
          <p:cNvPicPr>
            <a:picLocks noChangeAspect="1" noChangeArrowheads="1"/>
          </p:cNvPicPr>
          <p:nvPr/>
        </p:nvPicPr>
        <p:blipFill>
          <a:blip r:embed="rId3"/>
          <a:srcRect/>
          <a:stretch>
            <a:fillRect/>
          </a:stretch>
        </p:blipFill>
        <p:spPr bwMode="auto">
          <a:xfrm>
            <a:off x="500034" y="1314450"/>
            <a:ext cx="4857783" cy="5543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3" name="Picture 2"/>
          <p:cNvPicPr>
            <a:picLocks noChangeAspect="1" noChangeArrowheads="1"/>
          </p:cNvPicPr>
          <p:nvPr/>
        </p:nvPicPr>
        <p:blipFill>
          <a:blip r:embed="rId2"/>
          <a:srcRect/>
          <a:stretch>
            <a:fillRect/>
          </a:stretch>
        </p:blipFill>
        <p:spPr bwMode="auto">
          <a:xfrm>
            <a:off x="0" y="333375"/>
            <a:ext cx="8978900" cy="6067425"/>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457200" y="122238"/>
            <a:ext cx="7543800" cy="906462"/>
          </a:xfrm>
        </p:spPr>
        <p:txBody>
          <a:bodyPr/>
          <a:lstStyle/>
          <a:p>
            <a:pPr eaLnBrk="1" hangingPunct="1"/>
            <a:r>
              <a:rPr lang="ru-RU" sz="2800" b="1" smtClean="0">
                <a:solidFill>
                  <a:srgbClr val="7030A0"/>
                </a:solidFill>
                <a:latin typeface="Arial" charset="0"/>
                <a:cs typeface="Arial" charset="0"/>
              </a:rPr>
              <a:t>Дисциплинарная ответственность</a:t>
            </a:r>
            <a:endParaRPr lang="ru-RU" b="1" smtClean="0">
              <a:solidFill>
                <a:srgbClr val="7030A0"/>
              </a:solidFill>
              <a:latin typeface="Arial" charset="0"/>
              <a:cs typeface="Arial" charset="0"/>
            </a:endParaRPr>
          </a:p>
        </p:txBody>
      </p:sp>
      <p:sp>
        <p:nvSpPr>
          <p:cNvPr id="111619" name="Rectangle 3"/>
          <p:cNvSpPr>
            <a:spLocks noGrp="1" noChangeArrowheads="1"/>
          </p:cNvSpPr>
          <p:nvPr>
            <p:ph idx="1"/>
          </p:nvPr>
        </p:nvSpPr>
        <p:spPr>
          <a:xfrm>
            <a:off x="1116013" y="1052513"/>
            <a:ext cx="7418387" cy="5424487"/>
          </a:xfrm>
        </p:spPr>
        <p:txBody>
          <a:bodyPr>
            <a:normAutofit/>
          </a:bodyPr>
          <a:lstStyle/>
          <a:p>
            <a:pPr algn="ctr" eaLnBrk="1" hangingPunct="1">
              <a:lnSpc>
                <a:spcPct val="90000"/>
              </a:lnSpc>
              <a:buFontTx/>
              <a:buNone/>
            </a:pPr>
            <a:r>
              <a:rPr lang="ru-RU" sz="1800" b="1" dirty="0" smtClean="0">
                <a:solidFill>
                  <a:schemeClr val="accent6">
                    <a:lumMod val="50000"/>
                  </a:schemeClr>
                </a:solidFill>
              </a:rPr>
              <a:t>Дисциплинарные взыскания (статья 192 ТК РФ) </a:t>
            </a:r>
          </a:p>
          <a:p>
            <a:pPr algn="just" eaLnBrk="1" hangingPunct="1">
              <a:lnSpc>
                <a:spcPct val="90000"/>
              </a:lnSpc>
              <a:buFontTx/>
              <a:buNone/>
            </a:pPr>
            <a:r>
              <a:rPr lang="ru-RU" sz="1800" b="1" dirty="0" smtClean="0">
                <a:solidFill>
                  <a:schemeClr val="accent6">
                    <a:lumMod val="50000"/>
                  </a:schemeClr>
                </a:solidFill>
              </a:rPr>
              <a:t>	.</a:t>
            </a:r>
          </a:p>
        </p:txBody>
      </p:sp>
      <p:sp>
        <p:nvSpPr>
          <p:cNvPr id="88066" name="Номер слайда 5"/>
          <p:cNvSpPr>
            <a:spLocks noGrp="1"/>
          </p:cNvSpPr>
          <p:nvPr>
            <p:ph type="sldNum" sz="quarter" idx="12"/>
          </p:nvPr>
        </p:nvSpPr>
        <p:spPr/>
        <p:txBody>
          <a:bodyPr/>
          <a:lstStyle/>
          <a:p>
            <a:pPr>
              <a:defRPr/>
            </a:pPr>
            <a:fld id="{D525CE15-747B-418D-A84B-41F6A3C919AF}" type="slidenum">
              <a:rPr lang="ru-RU"/>
              <a:pPr>
                <a:defRPr/>
              </a:pPr>
              <a:t>34</a:t>
            </a:fld>
            <a:endParaRPr lang="ru-RU"/>
          </a:p>
        </p:txBody>
      </p:sp>
      <p:pic>
        <p:nvPicPr>
          <p:cNvPr id="111620" name="Picture 2"/>
          <p:cNvPicPr>
            <a:picLocks noChangeAspect="1" noChangeArrowheads="1"/>
          </p:cNvPicPr>
          <p:nvPr/>
        </p:nvPicPr>
        <p:blipFill>
          <a:blip r:embed="rId2"/>
          <a:srcRect/>
          <a:stretch>
            <a:fillRect/>
          </a:stretch>
        </p:blipFill>
        <p:spPr bwMode="auto">
          <a:xfrm>
            <a:off x="0" y="3857628"/>
            <a:ext cx="1638270" cy="2527300"/>
          </a:xfrm>
          <a:prstGeom prst="rect">
            <a:avLst/>
          </a:prstGeom>
          <a:noFill/>
          <a:ln w="9525">
            <a:noFill/>
            <a:miter lim="800000"/>
            <a:headEnd/>
            <a:tailEnd/>
          </a:ln>
        </p:spPr>
      </p:pic>
      <p:sp>
        <p:nvSpPr>
          <p:cNvPr id="6" name="Блок-схема: типовой процесс 5"/>
          <p:cNvSpPr/>
          <p:nvPr/>
        </p:nvSpPr>
        <p:spPr>
          <a:xfrm>
            <a:off x="1643042" y="1500174"/>
            <a:ext cx="7215238" cy="4643470"/>
          </a:xfrm>
          <a:prstGeom prst="flowChartPredefinedProcess">
            <a:avLst/>
          </a:prstGeom>
          <a:solidFill>
            <a:schemeClr val="accent4">
              <a:lumMod val="20000"/>
              <a:lumOff val="80000"/>
            </a:schemeClr>
          </a:solidFill>
          <a:ln>
            <a:solidFill>
              <a:schemeClr val="tx1"/>
            </a:solidFill>
          </a:ln>
          <a:scene3d>
            <a:camera prst="perspectiveBelow"/>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hangingPunct="1">
              <a:lnSpc>
                <a:spcPct val="90000"/>
              </a:lnSpc>
              <a:buFontTx/>
              <a:buNone/>
            </a:pPr>
            <a:r>
              <a:rPr lang="ru-RU" dirty="0" smtClean="0">
                <a:solidFill>
                  <a:schemeClr val="accent6">
                    <a:lumMod val="50000"/>
                  </a:schemeClr>
                </a:solidFill>
              </a:rPr>
              <a:t>1</a:t>
            </a:r>
            <a:r>
              <a:rPr lang="ru-RU" dirty="0" smtClean="0">
                <a:solidFill>
                  <a:schemeClr val="accent3">
                    <a:lumMod val="50000"/>
                  </a:schemeClr>
                </a:solidFill>
              </a:rPr>
              <a:t>) замечание;</a:t>
            </a:r>
          </a:p>
          <a:p>
            <a:pPr eaLnBrk="1" hangingPunct="1">
              <a:lnSpc>
                <a:spcPct val="90000"/>
              </a:lnSpc>
              <a:buFontTx/>
              <a:buNone/>
            </a:pPr>
            <a:r>
              <a:rPr lang="ru-RU" dirty="0" smtClean="0">
                <a:solidFill>
                  <a:schemeClr val="accent3">
                    <a:lumMod val="50000"/>
                  </a:schemeClr>
                </a:solidFill>
              </a:rPr>
              <a:t>2) выговор;</a:t>
            </a:r>
          </a:p>
          <a:p>
            <a:pPr eaLnBrk="1" hangingPunct="1">
              <a:lnSpc>
                <a:spcPct val="90000"/>
              </a:lnSpc>
              <a:buFontTx/>
              <a:buNone/>
            </a:pPr>
            <a:r>
              <a:rPr lang="ru-RU" dirty="0" smtClean="0">
                <a:solidFill>
                  <a:schemeClr val="accent3">
                    <a:lumMod val="50000"/>
                  </a:schemeClr>
                </a:solidFill>
              </a:rPr>
              <a:t>3) увольнение по соответствующим основаниям.</a:t>
            </a:r>
          </a:p>
          <a:p>
            <a:pPr eaLnBrk="1" hangingPunct="1">
              <a:lnSpc>
                <a:spcPct val="90000"/>
              </a:lnSpc>
              <a:buFontTx/>
              <a:buNone/>
            </a:pPr>
            <a:endParaRPr lang="ru-RU" dirty="0" smtClean="0">
              <a:solidFill>
                <a:schemeClr val="accent3">
                  <a:lumMod val="50000"/>
                </a:schemeClr>
              </a:solidFill>
            </a:endParaRPr>
          </a:p>
          <a:p>
            <a:pPr eaLnBrk="1" hangingPunct="1">
              <a:buFontTx/>
              <a:buNone/>
            </a:pPr>
            <a:r>
              <a:rPr lang="ru-RU" dirty="0" smtClean="0">
                <a:solidFill>
                  <a:schemeClr val="accent3">
                    <a:lumMod val="50000"/>
                  </a:schemeClr>
                </a:solidFill>
              </a:rPr>
              <a:t>  Расторжение трудового договора по инициативе работодателя (статья 81 ТК РФ).</a:t>
            </a:r>
          </a:p>
          <a:p>
            <a:pPr eaLnBrk="1" hangingPunct="1">
              <a:buFontTx/>
              <a:buNone/>
            </a:pPr>
            <a:r>
              <a:rPr lang="ru-RU" dirty="0" smtClean="0">
                <a:solidFill>
                  <a:schemeClr val="accent3">
                    <a:lumMod val="50000"/>
                  </a:schemeClr>
                </a:solidFill>
              </a:rPr>
              <a:t>  Трудовой договор может быть расторгнут работодателем в случаях.</a:t>
            </a:r>
          </a:p>
          <a:p>
            <a:pPr eaLnBrk="1" hangingPunct="1">
              <a:buFontTx/>
              <a:buNone/>
            </a:pPr>
            <a:r>
              <a:rPr lang="ru-RU" dirty="0" smtClean="0">
                <a:solidFill>
                  <a:schemeClr val="accent3">
                    <a:lumMod val="50000"/>
                  </a:schemeClr>
                </a:solidFill>
              </a:rPr>
              <a:t>………………………………………………………………………………:</a:t>
            </a:r>
          </a:p>
          <a:p>
            <a:pPr eaLnBrk="1" hangingPunct="1">
              <a:buFontTx/>
              <a:buNone/>
            </a:pPr>
            <a:r>
              <a:rPr lang="ru-RU" dirty="0" smtClean="0">
                <a:solidFill>
                  <a:schemeClr val="accent3">
                    <a:lumMod val="50000"/>
                  </a:schemeClr>
                </a:solidFill>
              </a:rPr>
              <a:t>  п.6 </a:t>
            </a:r>
            <a:r>
              <a:rPr lang="ru-RU" dirty="0" err="1" smtClean="0">
                <a:solidFill>
                  <a:schemeClr val="accent3">
                    <a:lumMod val="50000"/>
                  </a:schemeClr>
                </a:solidFill>
              </a:rPr>
              <a:t>д</a:t>
            </a:r>
            <a:r>
              <a:rPr lang="ru-RU" dirty="0" smtClean="0">
                <a:solidFill>
                  <a:schemeClr val="accent3">
                    <a:lumMod val="50000"/>
                  </a:schemeClr>
                </a:solidFill>
              </a:rPr>
              <a:t>) установленного комиссией по охране труда или уполномоченным по охране труда нарушения работником требований охраны труда, если это нарушение повлекло за собой тяжкие последствия (несчастный случай на производстве, авария, катастрофа) либо заведомо создавало реальную угрозу наступления таких последствий.</a:t>
            </a:r>
            <a:endParaRPr lang="ru-RU" dirty="0">
              <a:solidFill>
                <a:schemeClr val="accent3">
                  <a:lumMod val="50000"/>
                </a:schemeClr>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2"/>
          <p:cNvSpPr>
            <a:spLocks noGrp="1" noChangeArrowheads="1"/>
          </p:cNvSpPr>
          <p:nvPr>
            <p:ph type="title"/>
          </p:nvPr>
        </p:nvSpPr>
        <p:spPr>
          <a:xfrm>
            <a:off x="1357290" y="71414"/>
            <a:ext cx="7786710" cy="1066800"/>
          </a:xfrm>
        </p:spPr>
        <p:txBody>
          <a:bodyPr>
            <a:normAutofit/>
          </a:bodyPr>
          <a:lstStyle/>
          <a:p>
            <a:pPr eaLnBrk="1" hangingPunct="1"/>
            <a:r>
              <a:rPr lang="ru-RU" sz="2000" dirty="0" smtClean="0">
                <a:solidFill>
                  <a:srgbClr val="7030A0"/>
                </a:solidFill>
                <a:latin typeface="Arial" charset="0"/>
                <a:cs typeface="Arial" charset="0"/>
              </a:rPr>
              <a:t>Кодекс РФ об административных правонарушениях (</a:t>
            </a:r>
            <a:r>
              <a:rPr lang="ru-RU" sz="2000" dirty="0" err="1" smtClean="0">
                <a:solidFill>
                  <a:srgbClr val="7030A0"/>
                </a:solidFill>
                <a:latin typeface="Arial" charset="0"/>
                <a:cs typeface="Arial" charset="0"/>
              </a:rPr>
              <a:t>КоАП</a:t>
            </a:r>
            <a:r>
              <a:rPr lang="ru-RU" sz="2000" dirty="0" smtClean="0">
                <a:solidFill>
                  <a:srgbClr val="7030A0"/>
                </a:solidFill>
                <a:latin typeface="Arial" charset="0"/>
                <a:cs typeface="Arial" charset="0"/>
              </a:rPr>
              <a:t> РФ) от 30.12.2001 N 195-ФЗ</a:t>
            </a:r>
          </a:p>
        </p:txBody>
      </p:sp>
      <p:graphicFrame>
        <p:nvGraphicFramePr>
          <p:cNvPr id="5" name="Содержимое 4"/>
          <p:cNvGraphicFramePr>
            <a:graphicFrameLocks noGrp="1"/>
          </p:cNvGraphicFramePr>
          <p:nvPr>
            <p:ph idx="1"/>
          </p:nvPr>
        </p:nvGraphicFramePr>
        <p:xfrm>
          <a:off x="1285852" y="1571612"/>
          <a:ext cx="7724342" cy="44720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13667" name="Picture 2"/>
          <p:cNvPicPr>
            <a:picLocks noChangeAspect="1" noChangeArrowheads="1"/>
          </p:cNvPicPr>
          <p:nvPr/>
        </p:nvPicPr>
        <p:blipFill>
          <a:blip r:embed="rId6"/>
          <a:srcRect/>
          <a:stretch>
            <a:fillRect/>
          </a:stretch>
        </p:blipFill>
        <p:spPr bwMode="auto">
          <a:xfrm>
            <a:off x="0" y="0"/>
            <a:ext cx="1285852" cy="2507278"/>
          </a:xfrm>
          <a:prstGeom prst="rect">
            <a:avLst/>
          </a:prstGeom>
          <a:noFill/>
          <a:ln w="9525">
            <a:noFill/>
            <a:miter lim="800000"/>
            <a:headEnd/>
            <a:tailEnd/>
          </a:ln>
        </p:spPr>
      </p:pic>
      <p:sp>
        <p:nvSpPr>
          <p:cNvPr id="6" name="Прямоугольник 5"/>
          <p:cNvSpPr/>
          <p:nvPr/>
        </p:nvSpPr>
        <p:spPr>
          <a:xfrm>
            <a:off x="500034" y="1214422"/>
            <a:ext cx="2286016" cy="369332"/>
          </a:xfrm>
          <a:prstGeom prst="rect">
            <a:avLst/>
          </a:prstGeom>
        </p:spPr>
        <p:txBody>
          <a:bodyPr wrap="square">
            <a:spAutoFit/>
          </a:bodyPr>
          <a:lstStyle/>
          <a:p>
            <a:pPr algn="ctr"/>
            <a:r>
              <a:rPr lang="ru-RU" b="1" dirty="0" smtClean="0"/>
              <a:t>            Статья 5.27</a:t>
            </a:r>
            <a:endParaRPr lang="ru-RU"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2"/>
          <p:cNvSpPr>
            <a:spLocks noGrp="1" noChangeArrowheads="1"/>
          </p:cNvSpPr>
          <p:nvPr>
            <p:ph type="title"/>
          </p:nvPr>
        </p:nvSpPr>
        <p:spPr>
          <a:xfrm>
            <a:off x="0" y="0"/>
            <a:ext cx="8077200" cy="1066800"/>
          </a:xfrm>
        </p:spPr>
        <p:txBody>
          <a:bodyPr>
            <a:normAutofit fontScale="90000"/>
          </a:bodyPr>
          <a:lstStyle/>
          <a:p>
            <a:pPr eaLnBrk="1" hangingPunct="1"/>
            <a:r>
              <a:rPr lang="ru-RU" sz="2400" smtClean="0">
                <a:solidFill>
                  <a:srgbClr val="7030A0"/>
                </a:solidFill>
                <a:latin typeface="Arial" charset="0"/>
                <a:cs typeface="Arial" charset="0"/>
              </a:rPr>
              <a:t>Кодекс РФ об административных правонарушениях (КоАП РФ) от 30.12.2001 N 195-ФЗ</a:t>
            </a:r>
          </a:p>
        </p:txBody>
      </p:sp>
      <p:graphicFrame>
        <p:nvGraphicFramePr>
          <p:cNvPr id="5" name="Содержимое 4"/>
          <p:cNvGraphicFramePr>
            <a:graphicFrameLocks noGrp="1"/>
          </p:cNvGraphicFramePr>
          <p:nvPr>
            <p:ph idx="1"/>
          </p:nvPr>
        </p:nvGraphicFramePr>
        <p:xfrm>
          <a:off x="1205344" y="1500174"/>
          <a:ext cx="7938656" cy="51149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Прямоугольник 5"/>
          <p:cNvSpPr/>
          <p:nvPr/>
        </p:nvSpPr>
        <p:spPr>
          <a:xfrm>
            <a:off x="142844" y="1142984"/>
            <a:ext cx="1625766" cy="313932"/>
          </a:xfrm>
          <a:prstGeom prst="rect">
            <a:avLst/>
          </a:prstGeom>
        </p:spPr>
        <p:txBody>
          <a:bodyPr wrap="none">
            <a:spAutoFit/>
          </a:bodyPr>
          <a:lstStyle/>
          <a:p>
            <a:pPr eaLnBrk="1" hangingPunct="1">
              <a:lnSpc>
                <a:spcPct val="80000"/>
              </a:lnSpc>
              <a:buFont typeface="Wingdings" pitchFamily="2" charset="2"/>
              <a:buNone/>
            </a:pPr>
            <a:r>
              <a:rPr lang="ru-RU" b="1" dirty="0" smtClean="0"/>
              <a:t>Статья 5.27.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3"/>
          <p:cNvSpPr>
            <a:spLocks noGrp="1" noChangeArrowheads="1"/>
          </p:cNvSpPr>
          <p:nvPr>
            <p:ph idx="1"/>
          </p:nvPr>
        </p:nvSpPr>
        <p:spPr>
          <a:xfrm>
            <a:off x="1984375" y="1071546"/>
            <a:ext cx="7159625" cy="5600700"/>
          </a:xfrm>
        </p:spPr>
        <p:txBody>
          <a:bodyPr>
            <a:normAutofit fontScale="92500" lnSpcReduction="20000"/>
          </a:bodyPr>
          <a:lstStyle/>
          <a:p>
            <a:pPr marL="0" indent="0">
              <a:lnSpc>
                <a:spcPct val="115000"/>
              </a:lnSpc>
              <a:spcAft>
                <a:spcPts val="1000"/>
              </a:spcAft>
              <a:buNone/>
            </a:pPr>
            <a:endParaRPr lang="ru-RU" sz="2400" dirty="0" smtClean="0">
              <a:latin typeface="Times New Roman"/>
              <a:ea typeface="Times New Roman"/>
              <a:cs typeface="Times New Roman"/>
            </a:endParaRPr>
          </a:p>
          <a:p>
            <a:pPr marL="0" indent="0">
              <a:lnSpc>
                <a:spcPct val="115000"/>
              </a:lnSpc>
              <a:spcAft>
                <a:spcPts val="1000"/>
              </a:spcAft>
              <a:buNone/>
            </a:pPr>
            <a:endParaRPr lang="ru-RU" sz="2400" dirty="0">
              <a:latin typeface="Times New Roman"/>
              <a:ea typeface="Times New Roman"/>
              <a:cs typeface="Times New Roman"/>
            </a:endParaRPr>
          </a:p>
          <a:p>
            <a:pPr marL="0" indent="0">
              <a:lnSpc>
                <a:spcPct val="115000"/>
              </a:lnSpc>
              <a:spcAft>
                <a:spcPts val="1000"/>
              </a:spcAft>
              <a:buNone/>
            </a:pPr>
            <a:endParaRPr lang="ru-RU" sz="2400" dirty="0" smtClean="0">
              <a:latin typeface="Times New Roman"/>
              <a:ea typeface="Times New Roman"/>
              <a:cs typeface="Times New Roman"/>
            </a:endParaRPr>
          </a:p>
          <a:p>
            <a:pPr marL="0" indent="0">
              <a:lnSpc>
                <a:spcPct val="115000"/>
              </a:lnSpc>
              <a:spcAft>
                <a:spcPts val="1000"/>
              </a:spcAft>
              <a:buNone/>
            </a:pPr>
            <a:endParaRPr lang="ru-RU" sz="2000" dirty="0" smtClean="0">
              <a:latin typeface="Arial" panose="020B0604020202020204" pitchFamily="34" charset="0"/>
              <a:ea typeface="Times New Roman"/>
              <a:cs typeface="Arial" panose="020B0604020202020204" pitchFamily="34" charset="0"/>
            </a:endParaRPr>
          </a:p>
          <a:p>
            <a:pPr marL="0" indent="0">
              <a:lnSpc>
                <a:spcPct val="115000"/>
              </a:lnSpc>
              <a:spcAft>
                <a:spcPts val="1000"/>
              </a:spcAft>
              <a:buNone/>
            </a:pPr>
            <a:r>
              <a:rPr lang="ru-RU" sz="2000" dirty="0" smtClean="0">
                <a:latin typeface="Arial" panose="020B0604020202020204" pitchFamily="34" charset="0"/>
                <a:ea typeface="Times New Roman"/>
                <a:cs typeface="Arial" panose="020B0604020202020204" pitchFamily="34" charset="0"/>
              </a:rPr>
              <a:t>С 2015 </a:t>
            </a:r>
            <a:r>
              <a:rPr lang="ru-RU" sz="2000" dirty="0">
                <a:latin typeface="Arial" panose="020B0604020202020204" pitchFamily="34" charset="0"/>
                <a:ea typeface="Times New Roman"/>
                <a:cs typeface="Arial" panose="020B0604020202020204" pitchFamily="34" charset="0"/>
              </a:rPr>
              <a:t>года </a:t>
            </a:r>
            <a:r>
              <a:rPr lang="ru-RU" sz="2000" dirty="0" smtClean="0">
                <a:latin typeface="Arial" panose="020B0604020202020204" pitchFamily="34" charset="0"/>
                <a:ea typeface="Times New Roman"/>
                <a:cs typeface="Arial" panose="020B0604020202020204" pitchFamily="34" charset="0"/>
              </a:rPr>
              <a:t>вступили </a:t>
            </a:r>
            <a:r>
              <a:rPr lang="ru-RU" sz="2000" dirty="0">
                <a:latin typeface="Arial" panose="020B0604020202020204" pitchFamily="34" charset="0"/>
                <a:ea typeface="Times New Roman"/>
                <a:cs typeface="Arial" panose="020B0604020202020204" pitchFamily="34" charset="0"/>
              </a:rPr>
              <a:t>в силу поправки в </a:t>
            </a:r>
            <a:r>
              <a:rPr lang="ru-RU" sz="2000" dirty="0" smtClean="0">
                <a:latin typeface="Arial" panose="020B0604020202020204" pitchFamily="34" charset="0"/>
                <a:ea typeface="Times New Roman"/>
                <a:cs typeface="Arial" panose="020B0604020202020204" pitchFamily="34" charset="0"/>
              </a:rPr>
              <a:t>КОАП. </a:t>
            </a:r>
          </a:p>
          <a:p>
            <a:pPr marL="0" indent="0">
              <a:lnSpc>
                <a:spcPct val="115000"/>
              </a:lnSpc>
              <a:spcAft>
                <a:spcPts val="1000"/>
              </a:spcAft>
              <a:buNone/>
            </a:pPr>
            <a:r>
              <a:rPr lang="ru-RU" sz="2000" dirty="0" smtClean="0">
                <a:latin typeface="Arial" panose="020B0604020202020204" pitchFamily="34" charset="0"/>
                <a:ea typeface="Times New Roman"/>
                <a:cs typeface="Arial" panose="020B0604020202020204" pitchFamily="34" charset="0"/>
              </a:rPr>
              <a:t>В статье. </a:t>
            </a:r>
            <a:r>
              <a:rPr lang="ru-RU" sz="2000" dirty="0">
                <a:latin typeface="Arial" panose="020B0604020202020204" pitchFamily="34" charset="0"/>
                <a:ea typeface="Times New Roman"/>
                <a:cs typeface="Arial" panose="020B0604020202020204" pitchFamily="34" charset="0"/>
              </a:rPr>
              <a:t>5.27.1 «Нарушение государственных нормативных требований охраны труда, содержащихся в федеральных законах и иных нормативных правовых актах Российской̆ Федерации</a:t>
            </a:r>
            <a:r>
              <a:rPr lang="ru-RU" sz="2000" dirty="0" smtClean="0">
                <a:latin typeface="Arial" panose="020B0604020202020204" pitchFamily="34" charset="0"/>
                <a:ea typeface="Times New Roman"/>
                <a:cs typeface="Arial" panose="020B0604020202020204" pitchFamily="34" charset="0"/>
              </a:rPr>
              <a:t>»:</a:t>
            </a:r>
            <a:endParaRPr lang="ru-RU" sz="2000" dirty="0">
              <a:latin typeface="Arial" panose="020B0604020202020204" pitchFamily="34" charset="0"/>
              <a:ea typeface="Calibri"/>
              <a:cs typeface="Arial" panose="020B0604020202020204" pitchFamily="34" charset="0"/>
            </a:endParaRPr>
          </a:p>
          <a:p>
            <a:r>
              <a:rPr lang="ru-RU" sz="2000" u="sng" dirty="0">
                <a:solidFill>
                  <a:srgbClr val="FF0000"/>
                </a:solidFill>
                <a:latin typeface="Arial" panose="020B0604020202020204" pitchFamily="34" charset="0"/>
                <a:ea typeface="Times New Roman"/>
                <a:cs typeface="Arial" panose="020B0604020202020204" pitchFamily="34" charset="0"/>
              </a:rPr>
              <a:t>Штрафы увеличились многократно </a:t>
            </a:r>
            <a:r>
              <a:rPr lang="ru-RU" sz="2000" dirty="0">
                <a:latin typeface="Arial" panose="020B0604020202020204" pitchFamily="34" charset="0"/>
                <a:ea typeface="Times New Roman"/>
                <a:cs typeface="Arial" panose="020B0604020202020204" pitchFamily="34" charset="0"/>
              </a:rPr>
              <a:t>и теперь разделяются по видам нарушения в области охраны труда. </a:t>
            </a:r>
            <a:r>
              <a:rPr lang="ru-RU" sz="2000" dirty="0" smtClean="0">
                <a:latin typeface="Arial" panose="020B0604020202020204" pitchFamily="34" charset="0"/>
                <a:ea typeface="Times New Roman"/>
                <a:cs typeface="Arial" panose="020B0604020202020204" pitchFamily="34" charset="0"/>
              </a:rPr>
              <a:t>Другими </a:t>
            </a:r>
            <a:r>
              <a:rPr lang="ru-RU" sz="2000" dirty="0">
                <a:latin typeface="Arial" panose="020B0604020202020204" pitchFamily="34" charset="0"/>
                <a:ea typeface="Times New Roman"/>
                <a:cs typeface="Arial" panose="020B0604020202020204" pitchFamily="34" charset="0"/>
              </a:rPr>
              <a:t>словами, если есть нарушения по нескольким пунктам, то штрафы складываются, итоговая сумма растет, и совокупный штраф может превысить 400 тыс. рублей</a:t>
            </a:r>
            <a:r>
              <a:rPr lang="ru-RU" sz="2000" dirty="0" smtClean="0">
                <a:latin typeface="Arial" panose="020B0604020202020204" pitchFamily="34" charset="0"/>
                <a:ea typeface="Times New Roman"/>
                <a:cs typeface="Arial" panose="020B0604020202020204" pitchFamily="34" charset="0"/>
              </a:rPr>
              <a:t>.</a:t>
            </a:r>
          </a:p>
          <a:p>
            <a:pPr>
              <a:buNone/>
            </a:pPr>
            <a:r>
              <a:rPr lang="ru-RU" sz="2000" dirty="0" smtClean="0">
                <a:latin typeface="Arial" panose="020B0604020202020204" pitchFamily="34" charset="0"/>
                <a:ea typeface="Times New Roman"/>
                <a:cs typeface="Arial" panose="020B0604020202020204" pitchFamily="34" charset="0"/>
              </a:rPr>
              <a:t> ( </a:t>
            </a:r>
            <a:r>
              <a:rPr lang="ru-RU" sz="1500" i="1" dirty="0" smtClean="0">
                <a:latin typeface="Arial" panose="020B0604020202020204" pitchFamily="34" charset="0"/>
                <a:ea typeface="Times New Roman"/>
                <a:cs typeface="Arial" panose="020B0604020202020204" pitchFamily="34" charset="0"/>
              </a:rPr>
              <a:t>Верховный суд РФ Постановление </a:t>
            </a:r>
            <a:r>
              <a:rPr lang="ru-RU" sz="1500" i="1" dirty="0" smtClean="0"/>
              <a:t>от 15 августа 2014 г. N 60-АД14-12</a:t>
            </a:r>
            <a:r>
              <a:rPr lang="ru-RU" sz="2000" dirty="0" smtClean="0"/>
              <a:t>)</a:t>
            </a:r>
          </a:p>
          <a:p>
            <a:pPr marL="0" indent="0">
              <a:lnSpc>
                <a:spcPct val="115000"/>
              </a:lnSpc>
              <a:spcAft>
                <a:spcPts val="1000"/>
              </a:spcAft>
              <a:buNone/>
            </a:pPr>
            <a:endParaRPr lang="ru-RU" sz="2000" dirty="0">
              <a:latin typeface="Arial" panose="020B0604020202020204" pitchFamily="34" charset="0"/>
              <a:ea typeface="Calibri"/>
              <a:cs typeface="Arial" panose="020B0604020202020204" pitchFamily="34" charset="0"/>
            </a:endParaRPr>
          </a:p>
          <a:p>
            <a:pPr eaLnBrk="1" hangingPunct="1">
              <a:lnSpc>
                <a:spcPct val="80000"/>
              </a:lnSpc>
              <a:buFont typeface="Wingdings" pitchFamily="2" charset="2"/>
              <a:buNone/>
            </a:pPr>
            <a:endParaRPr lang="ru-RU" sz="2400" dirty="0" smtClean="0">
              <a:latin typeface="Times New Roman" pitchFamily="18" charset="0"/>
            </a:endParaRPr>
          </a:p>
        </p:txBody>
      </p:sp>
      <p:pic>
        <p:nvPicPr>
          <p:cNvPr id="113667" name="Picture 2"/>
          <p:cNvPicPr>
            <a:picLocks noChangeAspect="1" noChangeArrowheads="1"/>
          </p:cNvPicPr>
          <p:nvPr/>
        </p:nvPicPr>
        <p:blipFill>
          <a:blip r:embed="rId3"/>
          <a:srcRect/>
          <a:stretch>
            <a:fillRect/>
          </a:stretch>
        </p:blipFill>
        <p:spPr bwMode="auto">
          <a:xfrm>
            <a:off x="0" y="1"/>
            <a:ext cx="1875043" cy="2285992"/>
          </a:xfrm>
          <a:prstGeom prst="rect">
            <a:avLst/>
          </a:prstGeom>
          <a:noFill/>
          <a:ln w="9525">
            <a:noFill/>
            <a:miter lim="800000"/>
            <a:headEnd/>
            <a:tailEnd/>
          </a:ln>
        </p:spPr>
      </p:pic>
      <p:sp>
        <p:nvSpPr>
          <p:cNvPr id="2" name="Пятно 1 1"/>
          <p:cNvSpPr/>
          <p:nvPr/>
        </p:nvSpPr>
        <p:spPr>
          <a:xfrm>
            <a:off x="2339752" y="-171400"/>
            <a:ext cx="4392488" cy="2520280"/>
          </a:xfrm>
          <a:prstGeom prst="irregularSeal1">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a:solidFill>
                  <a:srgbClr val="FF0000"/>
                </a:solidFill>
                <a:effectLst>
                  <a:outerShdw blurRad="38100" dist="38100" dir="2700000" algn="tl">
                    <a:srgbClr val="000000">
                      <a:alpha val="43137"/>
                    </a:srgbClr>
                  </a:outerShdw>
                </a:effectLst>
                <a:latin typeface="Times New Roman"/>
                <a:ea typeface="Times New Roman"/>
                <a:cs typeface="Times New Roman"/>
              </a:rPr>
              <a:t>ВНИМАНИЕ!</a:t>
            </a:r>
            <a:endParaRPr lang="ru-RU" sz="2000" dirty="0">
              <a:latin typeface="Times New Roman"/>
              <a:ea typeface="Times New Roman"/>
              <a:cs typeface="Times New Roman"/>
            </a:endParaRPr>
          </a:p>
          <a:p>
            <a:pPr algn="ctr"/>
            <a:endParaRPr lang="ru-RU" dirty="0"/>
          </a:p>
        </p:txBody>
      </p:sp>
    </p:spTree>
    <p:extLst>
      <p:ext uri="{BB962C8B-B14F-4D97-AF65-F5344CB8AC3E}">
        <p14:creationId xmlns="" xmlns:p14="http://schemas.microsoft.com/office/powerpoint/2010/main" val="21274158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3"/>
          <p:cNvSpPr>
            <a:spLocks noGrp="1" noChangeArrowheads="1"/>
          </p:cNvSpPr>
          <p:nvPr>
            <p:ph idx="1"/>
          </p:nvPr>
        </p:nvSpPr>
        <p:spPr>
          <a:xfrm>
            <a:off x="611560" y="260648"/>
            <a:ext cx="7159625" cy="6480720"/>
          </a:xfrm>
        </p:spPr>
        <p:txBody>
          <a:bodyPr/>
          <a:lstStyle/>
          <a:p>
            <a:pPr algn="ctr" eaLnBrk="1" hangingPunct="1">
              <a:lnSpc>
                <a:spcPct val="80000"/>
              </a:lnSpc>
              <a:buFont typeface="Wingdings" pitchFamily="2" charset="2"/>
              <a:buNone/>
            </a:pPr>
            <a:r>
              <a:rPr lang="ru-RU" sz="1600" b="1" dirty="0">
                <a:solidFill>
                  <a:srgbClr val="002060"/>
                </a:solidFill>
                <a:latin typeface="Arial" charset="0"/>
                <a:ea typeface="+mj-ea"/>
                <a:cs typeface="Arial" charset="0"/>
              </a:rPr>
              <a:t>Административная ответственность</a:t>
            </a:r>
            <a:br>
              <a:rPr lang="ru-RU" sz="1600" b="1" dirty="0">
                <a:solidFill>
                  <a:srgbClr val="002060"/>
                </a:solidFill>
                <a:latin typeface="Arial" charset="0"/>
                <a:ea typeface="+mj-ea"/>
                <a:cs typeface="Arial" charset="0"/>
              </a:rPr>
            </a:br>
            <a:r>
              <a:rPr lang="ru-RU" sz="1600" b="1" dirty="0">
                <a:solidFill>
                  <a:srgbClr val="002060"/>
                </a:solidFill>
                <a:latin typeface="Arial" charset="0"/>
                <a:ea typeface="+mj-ea"/>
                <a:cs typeface="Arial" charset="0"/>
              </a:rPr>
              <a:t>Кодекс Российской Федерации об административных правонарушениях (</a:t>
            </a:r>
            <a:r>
              <a:rPr lang="ru-RU" sz="1600" b="1" dirty="0" smtClean="0">
                <a:solidFill>
                  <a:srgbClr val="002060"/>
                </a:solidFill>
                <a:latin typeface="Arial" charset="0"/>
                <a:ea typeface="+mj-ea"/>
                <a:cs typeface="Arial" charset="0"/>
              </a:rPr>
              <a:t>195-ФЗ)</a:t>
            </a:r>
            <a:endParaRPr lang="ru-RU" sz="1600" dirty="0" smtClean="0">
              <a:latin typeface="Times New Roman" pitchFamily="18" charset="0"/>
            </a:endParaRPr>
          </a:p>
        </p:txBody>
      </p:sp>
      <p:pic>
        <p:nvPicPr>
          <p:cNvPr id="113667" name="Picture 2"/>
          <p:cNvPicPr>
            <a:picLocks noChangeAspect="1" noChangeArrowheads="1"/>
          </p:cNvPicPr>
          <p:nvPr/>
        </p:nvPicPr>
        <p:blipFill>
          <a:blip r:embed="rId2"/>
          <a:srcRect/>
          <a:stretch>
            <a:fillRect/>
          </a:stretch>
        </p:blipFill>
        <p:spPr bwMode="auto">
          <a:xfrm>
            <a:off x="0" y="1285860"/>
            <a:ext cx="1281112" cy="2525713"/>
          </a:xfrm>
          <a:prstGeom prst="rect">
            <a:avLst/>
          </a:prstGeom>
          <a:noFill/>
          <a:ln w="9525">
            <a:noFill/>
            <a:miter lim="800000"/>
            <a:headEnd/>
            <a:tailEnd/>
          </a:ln>
        </p:spPr>
      </p:pic>
      <p:graphicFrame>
        <p:nvGraphicFramePr>
          <p:cNvPr id="2" name="Таблица 1"/>
          <p:cNvGraphicFramePr>
            <a:graphicFrameLocks noGrp="1"/>
          </p:cNvGraphicFramePr>
          <p:nvPr>
            <p:extLst>
              <p:ext uri="{D42A27DB-BD31-4B8C-83A1-F6EECF244321}">
                <p14:modId xmlns="" xmlns:p14="http://schemas.microsoft.com/office/powerpoint/2010/main" val="1516123846"/>
              </p:ext>
            </p:extLst>
          </p:nvPr>
        </p:nvGraphicFramePr>
        <p:xfrm>
          <a:off x="1500166" y="1214422"/>
          <a:ext cx="7053934" cy="5347587"/>
        </p:xfrm>
        <a:graphic>
          <a:graphicData uri="http://schemas.openxmlformats.org/drawingml/2006/table">
            <a:tbl>
              <a:tblPr firstRow="1" firstCol="1" bandRow="1">
                <a:effectLst>
                  <a:innerShdw blurRad="63500" dist="50800">
                    <a:prstClr val="black">
                      <a:alpha val="50000"/>
                    </a:prstClr>
                  </a:innerShdw>
                </a:effectLst>
                <a:tableStyleId>{5C22544A-7EE6-4342-B048-85BDC9FD1C3A}</a:tableStyleId>
              </a:tblPr>
              <a:tblGrid>
                <a:gridCol w="3116815"/>
                <a:gridCol w="1731225"/>
                <a:gridCol w="2205894"/>
              </a:tblGrid>
              <a:tr h="100273">
                <a:tc rowSpan="2">
                  <a:txBody>
                    <a:bodyPr/>
                    <a:lstStyle/>
                    <a:p>
                      <a:pPr algn="ctr">
                        <a:lnSpc>
                          <a:spcPct val="115000"/>
                        </a:lnSpc>
                        <a:spcAft>
                          <a:spcPts val="1000"/>
                        </a:spcAft>
                      </a:pPr>
                      <a:r>
                        <a:rPr lang="ru-RU" sz="1100" dirty="0">
                          <a:effectLst/>
                        </a:rPr>
                        <a:t>Вид нарушения</a:t>
                      </a:r>
                      <a:endParaRPr lang="ru-RU" sz="1000" dirty="0">
                        <a:effectLst/>
                        <a:latin typeface="Calibri"/>
                        <a:ea typeface="Calibri"/>
                        <a:cs typeface="Times New Roman"/>
                      </a:endParaRPr>
                    </a:p>
                  </a:txBody>
                  <a:tcPr marL="35249" marR="35249" marT="35249" marB="35249"/>
                </a:tc>
                <a:tc gridSpan="2">
                  <a:txBody>
                    <a:bodyPr/>
                    <a:lstStyle/>
                    <a:p>
                      <a:pPr algn="ctr">
                        <a:lnSpc>
                          <a:spcPct val="115000"/>
                        </a:lnSpc>
                        <a:spcAft>
                          <a:spcPts val="1000"/>
                        </a:spcAft>
                      </a:pPr>
                      <a:r>
                        <a:rPr lang="ru-RU" sz="1100">
                          <a:effectLst/>
                        </a:rPr>
                        <a:t>Размер штрафа, руб.</a:t>
                      </a:r>
                      <a:endParaRPr lang="ru-RU" sz="1000">
                        <a:effectLst/>
                        <a:latin typeface="Calibri"/>
                        <a:ea typeface="Calibri"/>
                        <a:cs typeface="Times New Roman"/>
                      </a:endParaRPr>
                    </a:p>
                  </a:txBody>
                  <a:tcPr marL="35249" marR="35249" marT="35249" marB="35249"/>
                </a:tc>
                <a:tc hMerge="1">
                  <a:txBody>
                    <a:bodyPr/>
                    <a:lstStyle/>
                    <a:p>
                      <a:endParaRPr lang="ru-RU"/>
                    </a:p>
                  </a:txBody>
                  <a:tcPr/>
                </a:tc>
              </a:tr>
              <a:tr h="316297">
                <a:tc vMerge="1">
                  <a:txBody>
                    <a:bodyPr/>
                    <a:lstStyle/>
                    <a:p>
                      <a:endParaRPr lang="ru-RU"/>
                    </a:p>
                  </a:txBody>
                  <a:tcPr/>
                </a:tc>
                <a:tc>
                  <a:txBody>
                    <a:bodyPr/>
                    <a:lstStyle/>
                    <a:p>
                      <a:pPr algn="ctr">
                        <a:lnSpc>
                          <a:spcPct val="115000"/>
                        </a:lnSpc>
                        <a:spcAft>
                          <a:spcPts val="1000"/>
                        </a:spcAft>
                      </a:pPr>
                      <a:r>
                        <a:rPr lang="ru-RU" sz="1200" dirty="0">
                          <a:effectLst/>
                        </a:rPr>
                        <a:t>На должностное лицо</a:t>
                      </a:r>
                      <a:endParaRPr lang="ru-RU" sz="1200" dirty="0">
                        <a:effectLst/>
                        <a:latin typeface="Calibri"/>
                        <a:ea typeface="Calibri"/>
                        <a:cs typeface="Times New Roman"/>
                      </a:endParaRPr>
                    </a:p>
                  </a:txBody>
                  <a:tcPr marL="35249" marR="35249" marT="35249" marB="35249"/>
                </a:tc>
                <a:tc>
                  <a:txBody>
                    <a:bodyPr/>
                    <a:lstStyle/>
                    <a:p>
                      <a:pPr algn="ctr">
                        <a:lnSpc>
                          <a:spcPct val="115000"/>
                        </a:lnSpc>
                        <a:spcAft>
                          <a:spcPts val="1000"/>
                        </a:spcAft>
                      </a:pPr>
                      <a:r>
                        <a:rPr lang="ru-RU" sz="1200" dirty="0">
                          <a:effectLst/>
                        </a:rPr>
                        <a:t>На организацию</a:t>
                      </a:r>
                      <a:endParaRPr lang="ru-RU" sz="1200" dirty="0">
                        <a:effectLst/>
                        <a:latin typeface="Calibri"/>
                        <a:ea typeface="Calibri"/>
                        <a:cs typeface="Times New Roman"/>
                      </a:endParaRPr>
                    </a:p>
                  </a:txBody>
                  <a:tcPr marL="35249" marR="35249" marT="35249" marB="35249"/>
                </a:tc>
              </a:tr>
              <a:tr h="1012822">
                <a:tc>
                  <a:txBody>
                    <a:bodyPr/>
                    <a:lstStyle/>
                    <a:p>
                      <a:pPr marL="342900" lvl="0" indent="-342900">
                        <a:lnSpc>
                          <a:spcPct val="115000"/>
                        </a:lnSpc>
                        <a:spcAft>
                          <a:spcPts val="1000"/>
                        </a:spcAft>
                        <a:buSzPts val="1000"/>
                        <a:buFont typeface="Symbol"/>
                        <a:buChar char=""/>
                        <a:tabLst>
                          <a:tab pos="457200" algn="l"/>
                        </a:tabLst>
                      </a:pPr>
                      <a:r>
                        <a:rPr lang="ru-RU" sz="1200" dirty="0">
                          <a:effectLst/>
                        </a:rPr>
                        <a:t>Нарушение работодателем установленного порядка проведения </a:t>
                      </a:r>
                      <a:r>
                        <a:rPr lang="ru-RU" sz="1200" dirty="0" err="1">
                          <a:effectLst/>
                        </a:rPr>
                        <a:t>специальнои</a:t>
                      </a:r>
                      <a:r>
                        <a:rPr lang="ru-RU" sz="1200" dirty="0">
                          <a:effectLst/>
                        </a:rPr>
                        <a:t>̆ оценки условий труда на рабочих местах или ее не проведение;</a:t>
                      </a:r>
                      <a:endParaRPr lang="ru-RU" sz="1200" dirty="0">
                        <a:effectLst/>
                        <a:latin typeface="Calibri"/>
                        <a:ea typeface="Calibri"/>
                        <a:cs typeface="Times New Roman"/>
                      </a:endParaRPr>
                    </a:p>
                  </a:txBody>
                  <a:tcPr marL="35249" marR="35249" marT="35249" marB="35249"/>
                </a:tc>
                <a:tc>
                  <a:txBody>
                    <a:bodyPr/>
                    <a:lstStyle/>
                    <a:p>
                      <a:pPr marL="342900" lvl="0" indent="-342900">
                        <a:lnSpc>
                          <a:spcPct val="115000"/>
                        </a:lnSpc>
                        <a:spcAft>
                          <a:spcPts val="1000"/>
                        </a:spcAft>
                        <a:buSzPts val="1000"/>
                        <a:buFont typeface="Symbol"/>
                        <a:buChar char=""/>
                        <a:tabLst>
                          <a:tab pos="457200" algn="l"/>
                        </a:tabLst>
                      </a:pPr>
                      <a:r>
                        <a:rPr lang="ru-RU" sz="1100" dirty="0">
                          <a:effectLst/>
                        </a:rPr>
                        <a:t>от 5 000 до 10 000</a:t>
                      </a:r>
                      <a:endParaRPr lang="ru-RU" sz="1000" dirty="0">
                        <a:effectLst/>
                        <a:latin typeface="Calibri"/>
                        <a:ea typeface="Calibri"/>
                        <a:cs typeface="Times New Roman"/>
                      </a:endParaRPr>
                    </a:p>
                  </a:txBody>
                  <a:tcPr marL="35249" marR="35249" marT="35249" marB="35249"/>
                </a:tc>
                <a:tc>
                  <a:txBody>
                    <a:bodyPr/>
                    <a:lstStyle/>
                    <a:p>
                      <a:pPr marL="342900" lvl="0" indent="-342900">
                        <a:lnSpc>
                          <a:spcPct val="115000"/>
                        </a:lnSpc>
                        <a:spcAft>
                          <a:spcPts val="1000"/>
                        </a:spcAft>
                        <a:buSzPts val="1000"/>
                        <a:buFont typeface="Symbol"/>
                        <a:buChar char=""/>
                        <a:tabLst>
                          <a:tab pos="457200" algn="l"/>
                        </a:tabLst>
                      </a:pPr>
                      <a:r>
                        <a:rPr lang="ru-RU" sz="1100" dirty="0">
                          <a:effectLst/>
                        </a:rPr>
                        <a:t>от 60 000 до 80 000</a:t>
                      </a:r>
                      <a:endParaRPr lang="ru-RU" sz="1000" dirty="0">
                        <a:effectLst/>
                        <a:latin typeface="Calibri"/>
                        <a:ea typeface="Calibri"/>
                        <a:cs typeface="Times New Roman"/>
                      </a:endParaRPr>
                    </a:p>
                  </a:txBody>
                  <a:tcPr marL="35249" marR="35249" marT="35249" marB="35249"/>
                </a:tc>
              </a:tr>
              <a:tr h="3755184">
                <a:tc>
                  <a:txBody>
                    <a:bodyPr/>
                    <a:lstStyle/>
                    <a:p>
                      <a:pPr marL="342900" lvl="0" indent="-342900">
                        <a:lnSpc>
                          <a:spcPct val="115000"/>
                        </a:lnSpc>
                        <a:spcAft>
                          <a:spcPts val="1000"/>
                        </a:spcAft>
                        <a:buSzPts val="1000"/>
                        <a:buFont typeface="Symbol"/>
                        <a:buChar char=""/>
                        <a:tabLst>
                          <a:tab pos="457200" algn="l"/>
                        </a:tabLst>
                      </a:pPr>
                      <a:r>
                        <a:rPr lang="ru-RU" sz="1200" dirty="0">
                          <a:effectLst/>
                        </a:rPr>
                        <a:t>Допуск работника к исполнению им трудовых обязанностей̆ без прохождения в установленном порядке: </a:t>
                      </a:r>
                    </a:p>
                    <a:p>
                      <a:pPr marL="742950" lvl="1" indent="-285750">
                        <a:lnSpc>
                          <a:spcPct val="115000"/>
                        </a:lnSpc>
                        <a:spcAft>
                          <a:spcPts val="1000"/>
                        </a:spcAft>
                        <a:buSzPts val="1000"/>
                        <a:buFont typeface="Courier New"/>
                        <a:buChar char="o"/>
                        <a:tabLst>
                          <a:tab pos="914400" algn="l"/>
                        </a:tabLst>
                      </a:pPr>
                      <a:r>
                        <a:rPr lang="ru-RU" sz="1200" dirty="0">
                          <a:effectLst/>
                        </a:rPr>
                        <a:t>обучения и проверки знаний требований охраны труда;</a:t>
                      </a:r>
                    </a:p>
                    <a:p>
                      <a:pPr marL="742950" lvl="1" indent="-285750">
                        <a:lnSpc>
                          <a:spcPct val="115000"/>
                        </a:lnSpc>
                        <a:spcAft>
                          <a:spcPts val="1000"/>
                        </a:spcAft>
                        <a:buSzPts val="1000"/>
                        <a:buFont typeface="Courier New"/>
                        <a:buChar char="o"/>
                        <a:tabLst>
                          <a:tab pos="914400" algn="l"/>
                        </a:tabLst>
                      </a:pPr>
                      <a:r>
                        <a:rPr lang="ru-RU" sz="1200" dirty="0">
                          <a:effectLst/>
                        </a:rPr>
                        <a:t>обязательных предварительных (при поступлении на работу) и периодических (в течение </a:t>
                      </a:r>
                      <a:r>
                        <a:rPr lang="ru-RU" sz="1200" dirty="0" err="1">
                          <a:effectLst/>
                        </a:rPr>
                        <a:t>трудовои</a:t>
                      </a:r>
                      <a:r>
                        <a:rPr lang="ru-RU" sz="1200" dirty="0">
                          <a:effectLst/>
                        </a:rPr>
                        <a:t>̆ деятельности) медицинских осмотров;</a:t>
                      </a:r>
                    </a:p>
                    <a:p>
                      <a:pPr marL="742950" lvl="1" indent="-285750">
                        <a:lnSpc>
                          <a:spcPct val="115000"/>
                        </a:lnSpc>
                        <a:spcAft>
                          <a:spcPts val="1000"/>
                        </a:spcAft>
                        <a:buSzPts val="1000"/>
                        <a:buFont typeface="Courier New"/>
                        <a:buChar char="o"/>
                        <a:tabLst>
                          <a:tab pos="914400" algn="l"/>
                        </a:tabLst>
                      </a:pPr>
                      <a:r>
                        <a:rPr lang="ru-RU" sz="1200" dirty="0">
                          <a:effectLst/>
                        </a:rPr>
                        <a:t>обязательных психиатрических освидетельствований или при наличии медицинских противопоказаний;</a:t>
                      </a:r>
                      <a:endParaRPr lang="ru-RU" sz="1200" dirty="0">
                        <a:effectLst/>
                        <a:latin typeface="Calibri"/>
                        <a:ea typeface="Calibri"/>
                        <a:cs typeface="Times New Roman"/>
                      </a:endParaRPr>
                    </a:p>
                  </a:txBody>
                  <a:tcPr marL="35249" marR="35249" marT="35249" marB="35249"/>
                </a:tc>
                <a:tc>
                  <a:txBody>
                    <a:bodyPr/>
                    <a:lstStyle/>
                    <a:p>
                      <a:pPr marL="342900" lvl="0" indent="-342900">
                        <a:lnSpc>
                          <a:spcPct val="115000"/>
                        </a:lnSpc>
                        <a:spcAft>
                          <a:spcPts val="1000"/>
                        </a:spcAft>
                        <a:buSzPts val="1000"/>
                        <a:buFont typeface="Symbol"/>
                        <a:buChar char=""/>
                        <a:tabLst>
                          <a:tab pos="457200" algn="l"/>
                        </a:tabLst>
                      </a:pPr>
                      <a:r>
                        <a:rPr lang="ru-RU" sz="1100" dirty="0">
                          <a:effectLst/>
                        </a:rPr>
                        <a:t>от 15 000 до 25 000</a:t>
                      </a:r>
                      <a:endParaRPr lang="ru-RU" sz="1000" dirty="0">
                        <a:effectLst/>
                        <a:latin typeface="Calibri"/>
                        <a:ea typeface="Calibri"/>
                        <a:cs typeface="Times New Roman"/>
                      </a:endParaRPr>
                    </a:p>
                  </a:txBody>
                  <a:tcPr marL="35249" marR="35249" marT="35249" marB="35249"/>
                </a:tc>
                <a:tc>
                  <a:txBody>
                    <a:bodyPr/>
                    <a:lstStyle/>
                    <a:p>
                      <a:pPr marL="342900" lvl="0" indent="-342900">
                        <a:lnSpc>
                          <a:spcPct val="115000"/>
                        </a:lnSpc>
                        <a:spcAft>
                          <a:spcPts val="1000"/>
                        </a:spcAft>
                        <a:buSzPts val="1000"/>
                        <a:buFont typeface="Symbol"/>
                        <a:buChar char=""/>
                        <a:tabLst>
                          <a:tab pos="457200" algn="l"/>
                        </a:tabLst>
                      </a:pPr>
                      <a:r>
                        <a:rPr lang="ru-RU" sz="1100" dirty="0">
                          <a:effectLst/>
                        </a:rPr>
                        <a:t>от 110 000 до 130 000</a:t>
                      </a:r>
                      <a:endParaRPr lang="ru-RU" sz="1000" dirty="0">
                        <a:effectLst/>
                        <a:latin typeface="Calibri"/>
                        <a:ea typeface="Calibri"/>
                        <a:cs typeface="Times New Roman"/>
                      </a:endParaRPr>
                    </a:p>
                  </a:txBody>
                  <a:tcPr marL="35249" marR="35249" marT="35249" marB="35249"/>
                </a:tc>
              </a:tr>
            </a:tbl>
          </a:graphicData>
        </a:graphic>
      </p:graphicFrame>
    </p:spTree>
    <p:extLst>
      <p:ext uri="{BB962C8B-B14F-4D97-AF65-F5344CB8AC3E}">
        <p14:creationId xmlns="" xmlns:p14="http://schemas.microsoft.com/office/powerpoint/2010/main" val="31230729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3"/>
          <p:cNvSpPr>
            <a:spLocks noGrp="1" noChangeArrowheads="1"/>
          </p:cNvSpPr>
          <p:nvPr>
            <p:ph idx="1"/>
          </p:nvPr>
        </p:nvSpPr>
        <p:spPr>
          <a:xfrm>
            <a:off x="611560" y="260648"/>
            <a:ext cx="7159625" cy="5600700"/>
          </a:xfrm>
        </p:spPr>
        <p:txBody>
          <a:bodyPr/>
          <a:lstStyle/>
          <a:p>
            <a:pPr algn="ctr" eaLnBrk="1" hangingPunct="1">
              <a:lnSpc>
                <a:spcPct val="80000"/>
              </a:lnSpc>
              <a:buNone/>
            </a:pPr>
            <a:r>
              <a:rPr lang="ru-RU" sz="1600" b="1" dirty="0">
                <a:solidFill>
                  <a:srgbClr val="002060"/>
                </a:solidFill>
                <a:latin typeface="Arial" charset="0"/>
                <a:cs typeface="Arial" charset="0"/>
              </a:rPr>
              <a:t>Административная ответственность</a:t>
            </a:r>
            <a:br>
              <a:rPr lang="ru-RU" sz="1600" b="1" dirty="0">
                <a:solidFill>
                  <a:srgbClr val="002060"/>
                </a:solidFill>
                <a:latin typeface="Arial" charset="0"/>
                <a:cs typeface="Arial" charset="0"/>
              </a:rPr>
            </a:br>
            <a:r>
              <a:rPr lang="ru-RU" sz="1600" b="1" dirty="0">
                <a:solidFill>
                  <a:srgbClr val="002060"/>
                </a:solidFill>
                <a:latin typeface="Arial" charset="0"/>
                <a:cs typeface="Arial" charset="0"/>
              </a:rPr>
              <a:t>Кодекс Российской Федерации об административных правонарушениях (195-ФЗ от 30.12.2001)</a:t>
            </a:r>
            <a:endParaRPr lang="ru-RU" sz="1600" dirty="0">
              <a:latin typeface="Times New Roman" pitchFamily="18" charset="0"/>
            </a:endParaRPr>
          </a:p>
          <a:p>
            <a:pPr eaLnBrk="1" hangingPunct="1">
              <a:lnSpc>
                <a:spcPct val="80000"/>
              </a:lnSpc>
              <a:buFont typeface="Wingdings" pitchFamily="2" charset="2"/>
              <a:buNone/>
            </a:pPr>
            <a:endParaRPr lang="ru-RU" sz="2400" dirty="0" smtClean="0">
              <a:latin typeface="Times New Roman" pitchFamily="18" charset="0"/>
            </a:endParaRPr>
          </a:p>
        </p:txBody>
      </p:sp>
      <p:pic>
        <p:nvPicPr>
          <p:cNvPr id="113667" name="Picture 2"/>
          <p:cNvPicPr>
            <a:picLocks noChangeAspect="1" noChangeArrowheads="1"/>
          </p:cNvPicPr>
          <p:nvPr/>
        </p:nvPicPr>
        <p:blipFill>
          <a:blip r:embed="rId3"/>
          <a:srcRect/>
          <a:stretch>
            <a:fillRect/>
          </a:stretch>
        </p:blipFill>
        <p:spPr bwMode="auto">
          <a:xfrm>
            <a:off x="0" y="1500174"/>
            <a:ext cx="1785918" cy="2525713"/>
          </a:xfrm>
          <a:prstGeom prst="rect">
            <a:avLst/>
          </a:prstGeom>
          <a:noFill/>
          <a:ln w="9525">
            <a:noFill/>
            <a:miter lim="800000"/>
            <a:headEnd/>
            <a:tailEnd/>
          </a:ln>
        </p:spPr>
      </p:pic>
      <p:graphicFrame>
        <p:nvGraphicFramePr>
          <p:cNvPr id="3" name="Таблица 2"/>
          <p:cNvGraphicFramePr>
            <a:graphicFrameLocks noGrp="1"/>
          </p:cNvGraphicFramePr>
          <p:nvPr>
            <p:extLst>
              <p:ext uri="{D42A27DB-BD31-4B8C-83A1-F6EECF244321}">
                <p14:modId xmlns="" xmlns:p14="http://schemas.microsoft.com/office/powerpoint/2010/main" val="1337640348"/>
              </p:ext>
            </p:extLst>
          </p:nvPr>
        </p:nvGraphicFramePr>
        <p:xfrm>
          <a:off x="1857356" y="2214554"/>
          <a:ext cx="6751320" cy="3901722"/>
        </p:xfrm>
        <a:graphic>
          <a:graphicData uri="http://schemas.openxmlformats.org/drawingml/2006/table">
            <a:tbl>
              <a:tblPr firstRow="1" firstCol="1" bandRow="1">
                <a:tableStyleId>{5C22544A-7EE6-4342-B048-85BDC9FD1C3A}</a:tableStyleId>
              </a:tblPr>
              <a:tblGrid>
                <a:gridCol w="3241040"/>
                <a:gridCol w="1710055"/>
                <a:gridCol w="1800225"/>
              </a:tblGrid>
              <a:tr h="483535">
                <a:tc>
                  <a:txBody>
                    <a:bodyPr/>
                    <a:lstStyle/>
                    <a:p>
                      <a:pPr marL="342900" lvl="0" indent="-342900">
                        <a:lnSpc>
                          <a:spcPct val="115000"/>
                        </a:lnSpc>
                        <a:spcAft>
                          <a:spcPts val="1000"/>
                        </a:spcAft>
                        <a:buSzPts val="1000"/>
                        <a:buFont typeface="Symbol"/>
                        <a:buChar char=""/>
                        <a:tabLst>
                          <a:tab pos="457200" algn="l"/>
                        </a:tabLst>
                      </a:pPr>
                      <a:r>
                        <a:rPr lang="ru-RU" sz="1200" dirty="0">
                          <a:effectLst/>
                        </a:rPr>
                        <a:t>Необеспечение работников средствами индивидуальной̆ защиты;</a:t>
                      </a:r>
                      <a:endParaRPr lang="ru-RU" sz="1100" dirty="0">
                        <a:effectLst/>
                        <a:latin typeface="Calibri"/>
                        <a:ea typeface="Calibri"/>
                        <a:cs typeface="Times New Roman"/>
                      </a:endParaRPr>
                    </a:p>
                  </a:txBody>
                  <a:tcPr marL="38100" marR="38100" marT="38100" marB="38100"/>
                </a:tc>
                <a:tc>
                  <a:txBody>
                    <a:bodyPr/>
                    <a:lstStyle/>
                    <a:p>
                      <a:pPr marL="342900" lvl="0" indent="-342900">
                        <a:lnSpc>
                          <a:spcPct val="115000"/>
                        </a:lnSpc>
                        <a:spcAft>
                          <a:spcPts val="1000"/>
                        </a:spcAft>
                        <a:buSzPts val="1000"/>
                        <a:buFont typeface="Symbol"/>
                        <a:buChar char=""/>
                        <a:tabLst>
                          <a:tab pos="457200" algn="l"/>
                        </a:tabLst>
                      </a:pPr>
                      <a:r>
                        <a:rPr lang="ru-RU" sz="1200">
                          <a:effectLst/>
                        </a:rPr>
                        <a:t>от 20 000 до 30 000</a:t>
                      </a:r>
                      <a:endParaRPr lang="ru-RU" sz="1100">
                        <a:effectLst/>
                        <a:latin typeface="Calibri"/>
                        <a:ea typeface="Calibri"/>
                        <a:cs typeface="Times New Roman"/>
                      </a:endParaRPr>
                    </a:p>
                  </a:txBody>
                  <a:tcPr marL="38100" marR="38100" marT="38100" marB="38100"/>
                </a:tc>
                <a:tc>
                  <a:txBody>
                    <a:bodyPr/>
                    <a:lstStyle/>
                    <a:p>
                      <a:pPr marL="342900" lvl="0" indent="-342900">
                        <a:lnSpc>
                          <a:spcPct val="115000"/>
                        </a:lnSpc>
                        <a:spcAft>
                          <a:spcPts val="1000"/>
                        </a:spcAft>
                        <a:buSzPts val="1000"/>
                        <a:buFont typeface="Symbol"/>
                        <a:buChar char=""/>
                        <a:tabLst>
                          <a:tab pos="457200" algn="l"/>
                        </a:tabLst>
                      </a:pPr>
                      <a:r>
                        <a:rPr lang="ru-RU" sz="1200">
                          <a:effectLst/>
                        </a:rPr>
                        <a:t>от 130 000 до 150 000</a:t>
                      </a:r>
                      <a:endParaRPr lang="ru-RU" sz="1100">
                        <a:effectLst/>
                        <a:latin typeface="Calibri"/>
                        <a:ea typeface="Calibri"/>
                        <a:cs typeface="Times New Roman"/>
                      </a:endParaRPr>
                    </a:p>
                  </a:txBody>
                  <a:tcPr marL="38100" marR="38100" marT="38100" marB="38100"/>
                </a:tc>
              </a:tr>
              <a:tr h="1702449">
                <a:tc>
                  <a:txBody>
                    <a:bodyPr/>
                    <a:lstStyle/>
                    <a:p>
                      <a:pPr marL="342900" lvl="0" indent="-342900">
                        <a:lnSpc>
                          <a:spcPct val="115000"/>
                        </a:lnSpc>
                        <a:spcAft>
                          <a:spcPts val="1000"/>
                        </a:spcAft>
                        <a:buSzPts val="1000"/>
                        <a:buFont typeface="Symbol"/>
                        <a:buChar char=""/>
                        <a:tabLst>
                          <a:tab pos="457200" algn="l"/>
                        </a:tabLst>
                      </a:pPr>
                      <a:r>
                        <a:rPr lang="ru-RU" sz="1200" dirty="0">
                          <a:effectLst/>
                        </a:rPr>
                        <a:t>Нарушение прочих государственных нормативных требований охраны труда;</a:t>
                      </a:r>
                      <a:endParaRPr lang="ru-RU" sz="1100" dirty="0">
                        <a:effectLst/>
                        <a:latin typeface="Calibri"/>
                        <a:ea typeface="Calibri"/>
                        <a:cs typeface="Times New Roman"/>
                      </a:endParaRPr>
                    </a:p>
                  </a:txBody>
                  <a:tcPr marL="38100" marR="38100" marT="38100" marB="38100"/>
                </a:tc>
                <a:tc>
                  <a:txBody>
                    <a:bodyPr/>
                    <a:lstStyle/>
                    <a:p>
                      <a:pPr marL="342900" lvl="0" indent="-342900">
                        <a:lnSpc>
                          <a:spcPct val="115000"/>
                        </a:lnSpc>
                        <a:spcAft>
                          <a:spcPts val="1000"/>
                        </a:spcAft>
                        <a:buSzPts val="1000"/>
                        <a:buFont typeface="Symbol"/>
                        <a:buChar char=""/>
                        <a:tabLst>
                          <a:tab pos="457200" algn="l"/>
                        </a:tabLst>
                      </a:pPr>
                      <a:r>
                        <a:rPr lang="ru-RU" sz="1200" dirty="0">
                          <a:effectLst/>
                        </a:rPr>
                        <a:t>от 2 000 до 5 000</a:t>
                      </a:r>
                      <a:endParaRPr lang="ru-RU" sz="1100" dirty="0">
                        <a:effectLst/>
                        <a:latin typeface="Calibri"/>
                        <a:ea typeface="Calibri"/>
                        <a:cs typeface="Times New Roman"/>
                      </a:endParaRPr>
                    </a:p>
                  </a:txBody>
                  <a:tcPr marL="38100" marR="38100" marT="38100" marB="38100"/>
                </a:tc>
                <a:tc>
                  <a:txBody>
                    <a:bodyPr/>
                    <a:lstStyle/>
                    <a:p>
                      <a:pPr marL="342900" lvl="0" indent="-342900">
                        <a:lnSpc>
                          <a:spcPct val="115000"/>
                        </a:lnSpc>
                        <a:spcAft>
                          <a:spcPts val="1000"/>
                        </a:spcAft>
                        <a:buSzPts val="1000"/>
                        <a:buFont typeface="Symbol"/>
                        <a:buChar char=""/>
                        <a:tabLst>
                          <a:tab pos="457200" algn="l"/>
                        </a:tabLst>
                      </a:pPr>
                      <a:r>
                        <a:rPr lang="ru-RU" sz="1200">
                          <a:effectLst/>
                        </a:rPr>
                        <a:t>от 50 000 до 80 000</a:t>
                      </a:r>
                      <a:endParaRPr lang="ru-RU" sz="1100">
                        <a:effectLst/>
                        <a:latin typeface="Calibri"/>
                        <a:ea typeface="Calibri"/>
                        <a:cs typeface="Times New Roman"/>
                      </a:endParaRPr>
                    </a:p>
                  </a:txBody>
                  <a:tcPr marL="38100" marR="38100" marT="38100" marB="38100"/>
                </a:tc>
              </a:tr>
              <a:tr h="1702449">
                <a:tc>
                  <a:txBody>
                    <a:bodyPr/>
                    <a:lstStyle/>
                    <a:p>
                      <a:pPr marL="342900" lvl="0" indent="-342900">
                        <a:lnSpc>
                          <a:spcPct val="115000"/>
                        </a:lnSpc>
                        <a:spcAft>
                          <a:spcPts val="1000"/>
                        </a:spcAft>
                        <a:buSzPts val="1000"/>
                        <a:buFont typeface="Symbol"/>
                        <a:buChar char=""/>
                        <a:tabLst>
                          <a:tab pos="457200" algn="l"/>
                        </a:tabLst>
                      </a:pPr>
                      <a:r>
                        <a:rPr lang="ru-RU" sz="1200" dirty="0">
                          <a:effectLst/>
                        </a:rPr>
                        <a:t>Повторное нарушение требований, указанных выше;</a:t>
                      </a:r>
                      <a:endParaRPr lang="ru-RU" sz="1100" dirty="0">
                        <a:effectLst/>
                        <a:latin typeface="Calibri"/>
                        <a:ea typeface="Calibri"/>
                        <a:cs typeface="Times New Roman"/>
                      </a:endParaRPr>
                    </a:p>
                  </a:txBody>
                  <a:tcPr marL="38100" marR="38100" marT="38100" marB="38100"/>
                </a:tc>
                <a:tc>
                  <a:txBody>
                    <a:bodyPr/>
                    <a:lstStyle/>
                    <a:p>
                      <a:pPr marL="342900" lvl="0" indent="-342900">
                        <a:lnSpc>
                          <a:spcPct val="115000"/>
                        </a:lnSpc>
                        <a:spcAft>
                          <a:spcPts val="1000"/>
                        </a:spcAft>
                        <a:buSzPts val="1000"/>
                        <a:buFont typeface="Symbol"/>
                        <a:buChar char=""/>
                        <a:tabLst>
                          <a:tab pos="457200" algn="l"/>
                        </a:tabLst>
                      </a:pPr>
                      <a:r>
                        <a:rPr lang="ru-RU" sz="1200" dirty="0">
                          <a:effectLst/>
                        </a:rPr>
                        <a:t>от 30 000 до 40 000</a:t>
                      </a:r>
                      <a:endParaRPr lang="ru-RU" sz="1100" dirty="0">
                        <a:effectLst/>
                        <a:latin typeface="Calibri"/>
                        <a:ea typeface="Calibri"/>
                        <a:cs typeface="Times New Roman"/>
                      </a:endParaRPr>
                    </a:p>
                  </a:txBody>
                  <a:tcPr marL="38100" marR="38100" marT="38100" marB="38100"/>
                </a:tc>
                <a:tc>
                  <a:txBody>
                    <a:bodyPr/>
                    <a:lstStyle/>
                    <a:p>
                      <a:pPr marL="342900" lvl="0" indent="-342900">
                        <a:lnSpc>
                          <a:spcPct val="115000"/>
                        </a:lnSpc>
                        <a:spcAft>
                          <a:spcPts val="1000"/>
                        </a:spcAft>
                        <a:buSzPts val="1000"/>
                        <a:buFont typeface="Symbol"/>
                        <a:buChar char=""/>
                        <a:tabLst>
                          <a:tab pos="457200" algn="l"/>
                        </a:tabLst>
                      </a:pPr>
                      <a:r>
                        <a:rPr lang="ru-RU" sz="1200" dirty="0">
                          <a:effectLst/>
                        </a:rPr>
                        <a:t>от 100 000 до 200 000</a:t>
                      </a:r>
                      <a:endParaRPr lang="ru-RU" sz="1100" dirty="0">
                        <a:effectLst/>
                        <a:latin typeface="Calibri"/>
                        <a:ea typeface="Calibri"/>
                        <a:cs typeface="Times New Roman"/>
                      </a:endParaRPr>
                    </a:p>
                  </a:txBody>
                  <a:tcPr marL="38100" marR="38100" marT="38100" marB="38100"/>
                </a:tc>
              </a:tr>
            </a:tbl>
          </a:graphicData>
        </a:graphic>
      </p:graphicFrame>
      <p:graphicFrame>
        <p:nvGraphicFramePr>
          <p:cNvPr id="4" name="Таблица 3"/>
          <p:cNvGraphicFramePr>
            <a:graphicFrameLocks noGrp="1"/>
          </p:cNvGraphicFramePr>
          <p:nvPr>
            <p:extLst>
              <p:ext uri="{D42A27DB-BD31-4B8C-83A1-F6EECF244321}">
                <p14:modId xmlns="" xmlns:p14="http://schemas.microsoft.com/office/powerpoint/2010/main" val="2278234896"/>
              </p:ext>
            </p:extLst>
          </p:nvPr>
        </p:nvGraphicFramePr>
        <p:xfrm>
          <a:off x="1857356" y="1643050"/>
          <a:ext cx="6751319" cy="573024"/>
        </p:xfrm>
        <a:graphic>
          <a:graphicData uri="http://schemas.openxmlformats.org/drawingml/2006/table">
            <a:tbl>
              <a:tblPr firstRow="1" firstCol="1" bandRow="1">
                <a:tableStyleId>{5C22544A-7EE6-4342-B048-85BDC9FD1C3A}</a:tableStyleId>
              </a:tblPr>
              <a:tblGrid>
                <a:gridCol w="3198323"/>
                <a:gridCol w="1776498"/>
                <a:gridCol w="1776498"/>
              </a:tblGrid>
              <a:tr h="123825">
                <a:tc rowSpan="2">
                  <a:txBody>
                    <a:bodyPr/>
                    <a:lstStyle/>
                    <a:p>
                      <a:pPr algn="ctr">
                        <a:lnSpc>
                          <a:spcPct val="115000"/>
                        </a:lnSpc>
                        <a:spcAft>
                          <a:spcPts val="1000"/>
                        </a:spcAft>
                      </a:pPr>
                      <a:r>
                        <a:rPr lang="ru-RU" sz="1200" dirty="0">
                          <a:effectLst/>
                        </a:rPr>
                        <a:t>Вид нарушения</a:t>
                      </a:r>
                      <a:endParaRPr lang="ru-RU" sz="1100" dirty="0">
                        <a:effectLst/>
                        <a:latin typeface="Calibri"/>
                        <a:ea typeface="Calibri"/>
                        <a:cs typeface="Times New Roman"/>
                      </a:endParaRPr>
                    </a:p>
                  </a:txBody>
                  <a:tcPr marL="38100" marR="38100" marT="38100" marB="38100"/>
                </a:tc>
                <a:tc gridSpan="2">
                  <a:txBody>
                    <a:bodyPr/>
                    <a:lstStyle/>
                    <a:p>
                      <a:pPr algn="ctr">
                        <a:lnSpc>
                          <a:spcPct val="115000"/>
                        </a:lnSpc>
                        <a:spcAft>
                          <a:spcPts val="1000"/>
                        </a:spcAft>
                      </a:pPr>
                      <a:r>
                        <a:rPr lang="ru-RU" sz="1200">
                          <a:effectLst/>
                        </a:rPr>
                        <a:t>Размер штрафа, руб.</a:t>
                      </a:r>
                      <a:endParaRPr lang="ru-RU" sz="1100">
                        <a:effectLst/>
                        <a:latin typeface="Calibri"/>
                        <a:ea typeface="Calibri"/>
                        <a:cs typeface="Times New Roman"/>
                      </a:endParaRPr>
                    </a:p>
                  </a:txBody>
                  <a:tcPr marL="38100" marR="38100" marT="38100" marB="38100"/>
                </a:tc>
                <a:tc hMerge="1">
                  <a:txBody>
                    <a:bodyPr/>
                    <a:lstStyle/>
                    <a:p>
                      <a:endParaRPr lang="ru-RU"/>
                    </a:p>
                  </a:txBody>
                  <a:tcPr/>
                </a:tc>
              </a:tr>
              <a:tr h="123825">
                <a:tc vMerge="1">
                  <a:txBody>
                    <a:bodyPr/>
                    <a:lstStyle/>
                    <a:p>
                      <a:endParaRPr lang="ru-RU"/>
                    </a:p>
                  </a:txBody>
                  <a:tcPr/>
                </a:tc>
                <a:tc>
                  <a:txBody>
                    <a:bodyPr/>
                    <a:lstStyle/>
                    <a:p>
                      <a:pPr algn="ctr">
                        <a:lnSpc>
                          <a:spcPct val="115000"/>
                        </a:lnSpc>
                        <a:spcAft>
                          <a:spcPts val="1000"/>
                        </a:spcAft>
                      </a:pPr>
                      <a:r>
                        <a:rPr lang="ru-RU" sz="1200">
                          <a:effectLst/>
                        </a:rPr>
                        <a:t>На должностное лицо</a:t>
                      </a:r>
                      <a:endParaRPr lang="ru-RU" sz="1100">
                        <a:effectLst/>
                        <a:latin typeface="Calibri"/>
                        <a:ea typeface="Calibri"/>
                        <a:cs typeface="Times New Roman"/>
                      </a:endParaRPr>
                    </a:p>
                  </a:txBody>
                  <a:tcPr marL="38100" marR="38100" marT="38100" marB="38100"/>
                </a:tc>
                <a:tc>
                  <a:txBody>
                    <a:bodyPr/>
                    <a:lstStyle/>
                    <a:p>
                      <a:pPr algn="ctr">
                        <a:lnSpc>
                          <a:spcPct val="115000"/>
                        </a:lnSpc>
                        <a:spcAft>
                          <a:spcPts val="1000"/>
                        </a:spcAft>
                      </a:pPr>
                      <a:r>
                        <a:rPr lang="ru-RU" sz="1200" dirty="0">
                          <a:effectLst/>
                        </a:rPr>
                        <a:t>На организацию</a:t>
                      </a:r>
                      <a:endParaRPr lang="ru-RU" sz="1100" dirty="0">
                        <a:effectLst/>
                        <a:latin typeface="Calibri"/>
                        <a:ea typeface="Calibri"/>
                        <a:cs typeface="Times New Roman"/>
                      </a:endParaRPr>
                    </a:p>
                  </a:txBody>
                  <a:tcPr marL="38100" marR="38100" marT="38100" marB="38100"/>
                </a:tc>
              </a:tr>
            </a:tbl>
          </a:graphicData>
        </a:graphic>
      </p:graphicFrame>
    </p:spTree>
    <p:extLst>
      <p:ext uri="{BB962C8B-B14F-4D97-AF65-F5344CB8AC3E}">
        <p14:creationId xmlns="" xmlns:p14="http://schemas.microsoft.com/office/powerpoint/2010/main" val="7608306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0"/>
            <a:ext cx="8229600" cy="785794"/>
          </a:xfrm>
        </p:spPr>
        <p:txBody>
          <a:bodyPr>
            <a:normAutofit fontScale="90000"/>
          </a:bodyPr>
          <a:lstStyle/>
          <a:p>
            <a:r>
              <a:rPr lang="ru-RU" sz="1600" dirty="0" smtClean="0">
                <a:solidFill>
                  <a:srgbClr val="4F81BD">
                    <a:lumMod val="50000"/>
                  </a:srgb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ru-RU" sz="1600" dirty="0" smtClean="0">
                <a:solidFill>
                  <a:srgbClr val="4F81BD">
                    <a:lumMod val="50000"/>
                  </a:srgb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ru-RU" sz="1600" dirty="0">
                <a:solidFill>
                  <a:srgbClr val="4F81BD">
                    <a:lumMod val="50000"/>
                  </a:srgb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ru-RU" sz="1600" dirty="0">
                <a:solidFill>
                  <a:srgbClr val="4F81BD">
                    <a:lumMod val="50000"/>
                  </a:srgb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ru-RU" sz="1600" dirty="0" smtClean="0">
                <a:solidFill>
                  <a:srgbClr val="4F81BD">
                    <a:lumMod val="50000"/>
                  </a:srgb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Федеральный </a:t>
            </a:r>
            <a:r>
              <a:rPr lang="ru-RU" sz="1600" dirty="0">
                <a:solidFill>
                  <a:srgbClr val="4F81BD">
                    <a:lumMod val="50000"/>
                  </a:srgb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закон РФ N 294-ФЗ от 26 декабря 2008 года «О защите прав юридических лиц индивидуальных предпринимателей при осуществлении </a:t>
            </a:r>
            <a:r>
              <a:rPr lang="ru-RU" sz="1600" dirty="0" err="1">
                <a:solidFill>
                  <a:srgbClr val="4F81BD">
                    <a:lumMod val="50000"/>
                  </a:srgb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госуда</a:t>
            </a:r>
            <a:r>
              <a:rPr lang="ru-RU" sz="1600" dirty="0">
                <a:solidFill>
                  <a:srgbClr val="4F81BD">
                    <a:lumMod val="50000"/>
                  </a:srgb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ru-RU" sz="1600" dirty="0" err="1">
                <a:solidFill>
                  <a:srgbClr val="4F81BD">
                    <a:lumMod val="50000"/>
                  </a:srgb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рственного</a:t>
            </a:r>
            <a:r>
              <a:rPr lang="ru-RU" sz="1600" dirty="0">
                <a:solidFill>
                  <a:srgbClr val="4F81BD">
                    <a:lumMod val="50000"/>
                  </a:srgb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контроля (надзора) и муниципального контроля»</a:t>
            </a:r>
            <a:br>
              <a:rPr lang="ru-RU" sz="1600" dirty="0">
                <a:solidFill>
                  <a:srgbClr val="4F81BD">
                    <a:lumMod val="50000"/>
                  </a:srgb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endParaRPr lang="ru-RU" dirty="0"/>
          </a:p>
        </p:txBody>
      </p:sp>
      <p:graphicFrame>
        <p:nvGraphicFramePr>
          <p:cNvPr id="4" name="Содержимое 3"/>
          <p:cNvGraphicFramePr>
            <a:graphicFrameLocks noGrp="1"/>
          </p:cNvGraphicFramePr>
          <p:nvPr>
            <p:ph idx="1"/>
          </p:nvPr>
        </p:nvGraphicFramePr>
        <p:xfrm>
          <a:off x="428596" y="785794"/>
          <a:ext cx="8229600" cy="43577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Овал 4"/>
          <p:cNvSpPr/>
          <p:nvPr/>
        </p:nvSpPr>
        <p:spPr>
          <a:xfrm>
            <a:off x="8572496" y="1071546"/>
            <a:ext cx="571504" cy="85725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rgbClr val="FF0000"/>
                </a:solidFill>
              </a:rPr>
              <a:t>!</a:t>
            </a:r>
            <a:endParaRPr lang="ru-RU" sz="2000" b="1" dirty="0">
              <a:solidFill>
                <a:srgbClr val="FF0000"/>
              </a:solidFill>
            </a:endParaRPr>
          </a:p>
        </p:txBody>
      </p:sp>
      <p:sp>
        <p:nvSpPr>
          <p:cNvPr id="6" name="TextBox 5"/>
          <p:cNvSpPr txBox="1"/>
          <p:nvPr/>
        </p:nvSpPr>
        <p:spPr>
          <a:xfrm>
            <a:off x="142844" y="4929198"/>
            <a:ext cx="9001156" cy="1815882"/>
          </a:xfrm>
          <a:prstGeom prst="rect">
            <a:avLst/>
          </a:prstGeom>
          <a:solidFill>
            <a:schemeClr val="accent1">
              <a:lumMod val="20000"/>
              <a:lumOff val="80000"/>
            </a:schemeClr>
          </a:solidFill>
        </p:spPr>
        <p:txBody>
          <a:bodyPr wrap="square" rtlCol="0">
            <a:spAutoFit/>
          </a:bodyPr>
          <a:lstStyle/>
          <a:p>
            <a:r>
              <a:rPr lang="ru-RU" sz="1600" dirty="0" smtClean="0">
                <a:solidFill>
                  <a:srgbClr val="FF0000"/>
                </a:solidFill>
              </a:rPr>
              <a:t>(*)</a:t>
            </a:r>
            <a:r>
              <a:rPr lang="ru-RU" sz="1200" dirty="0" smtClean="0">
                <a:solidFill>
                  <a:srgbClr val="FF0000"/>
                </a:solidFill>
              </a:rPr>
              <a:t> </a:t>
            </a:r>
            <a:r>
              <a:rPr lang="ru-RU" sz="1200" dirty="0" smtClean="0"/>
              <a:t>9. В отношении юридических лиц, индивидуальных предпринимателей, осуществляющих виды деятельности в сфере здравоохранения, сфере образования, в социальной сфере, в сфере теплоснабжения, в сфере электроэнергетики, </a:t>
            </a:r>
          </a:p>
          <a:p>
            <a:r>
              <a:rPr lang="ru-RU" sz="1200" dirty="0" smtClean="0"/>
              <a:t>в сфере энергосбережения и повышения энергетической эффективности, </a:t>
            </a:r>
            <a:r>
              <a:rPr lang="ru-RU" sz="1200" dirty="0" smtClean="0">
                <a:solidFill>
                  <a:srgbClr val="FF0000"/>
                </a:solidFill>
              </a:rPr>
              <a:t>плановые проверки могут проводиться </a:t>
            </a:r>
            <a:r>
              <a:rPr lang="ru-RU" sz="1200" dirty="0" smtClean="0"/>
              <a:t>два и более раза в три года. </a:t>
            </a:r>
            <a:r>
              <a:rPr lang="ru-RU" sz="1200" dirty="0" smtClean="0">
                <a:hlinkClick r:id="rId6"/>
              </a:rPr>
              <a:t>Перечень</a:t>
            </a:r>
            <a:r>
              <a:rPr lang="ru-RU" sz="1200" dirty="0" smtClean="0"/>
              <a:t> таких видов деятельности и периодичность их плановых проверок устанавливаются Правительством РФ. </a:t>
            </a:r>
          </a:p>
          <a:p>
            <a:r>
              <a:rPr lang="ru-RU" sz="1200" dirty="0" smtClean="0"/>
              <a:t>9.3. Правительством РФ может быть установлена иная периодичность проведения плановых проверок при осуществлении видов государственного контроля (надзора), определяемых в соответствии с </a:t>
            </a:r>
            <a:r>
              <a:rPr lang="ru-RU" sz="1200" dirty="0" smtClean="0">
                <a:hlinkClick r:id="" action="ppaction://hlinkfile"/>
              </a:rPr>
              <a:t>частями 1</a:t>
            </a:r>
            <a:r>
              <a:rPr lang="ru-RU" sz="1200" dirty="0" smtClean="0"/>
              <a:t> и </a:t>
            </a:r>
            <a:r>
              <a:rPr lang="ru-RU" sz="1200" dirty="0" smtClean="0">
                <a:hlinkClick r:id="" action="ppaction://hlinkfile"/>
              </a:rPr>
              <a:t>2 статьи 8.1</a:t>
            </a:r>
            <a:r>
              <a:rPr lang="ru-RU" sz="1200" dirty="0" smtClean="0"/>
              <a:t> , в зависимости от отнесения деятельности юридического лица, индивидуального предпринимателя и (или) используемых ими производственных объектов к определенной категории риска, определенному классу (категории) опасности.</a:t>
            </a:r>
            <a:endParaRPr lang="ru-RU" sz="1200" dirty="0">
              <a:solidFill>
                <a:srgbClr val="FF0000"/>
              </a:solidFill>
            </a:endParaRPr>
          </a:p>
        </p:txBody>
      </p:sp>
    </p:spTree>
    <p:extLst>
      <p:ext uri="{BB962C8B-B14F-4D97-AF65-F5344CB8AC3E}">
        <p14:creationId xmlns="" xmlns:p14="http://schemas.microsoft.com/office/powerpoint/2010/main" val="9347406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1763688" y="171450"/>
            <a:ext cx="7128792" cy="809625"/>
          </a:xfrm>
        </p:spPr>
        <p:txBody>
          <a:bodyPr rtlCol="0">
            <a:normAutofit fontScale="90000"/>
          </a:bodyPr>
          <a:lstStyle/>
          <a:p>
            <a:pPr eaLnBrk="1" fontAlgn="auto" hangingPunct="1">
              <a:spcAft>
                <a:spcPts val="0"/>
              </a:spcAft>
              <a:defRPr/>
            </a:pPr>
            <a:r>
              <a:rPr lang="ru-RU" sz="2900" b="1" dirty="0" smtClean="0">
                <a:solidFill>
                  <a:srgbClr val="002060"/>
                </a:solidFill>
                <a:latin typeface="Arial" pitchFamily="34" charset="0"/>
                <a:cs typeface="Arial" pitchFamily="34" charset="0"/>
              </a:rPr>
              <a:t>"</a:t>
            </a:r>
            <a:r>
              <a:rPr lang="ru-RU" sz="2200" b="1" dirty="0" smtClean="0">
                <a:solidFill>
                  <a:srgbClr val="002060"/>
                </a:solidFill>
                <a:latin typeface="Arial" pitchFamily="34" charset="0"/>
                <a:cs typeface="Arial" pitchFamily="34" charset="0"/>
              </a:rPr>
              <a:t>Уголовный кодекс Российской Федерации"</a:t>
            </a:r>
          </a:p>
        </p:txBody>
      </p:sp>
      <p:sp>
        <p:nvSpPr>
          <p:cNvPr id="119810" name="Rectangle 3"/>
          <p:cNvSpPr>
            <a:spLocks noGrp="1" noChangeArrowheads="1"/>
          </p:cNvSpPr>
          <p:nvPr>
            <p:ph idx="1"/>
          </p:nvPr>
        </p:nvSpPr>
        <p:spPr>
          <a:xfrm>
            <a:off x="468313" y="1341438"/>
            <a:ext cx="8435975" cy="5257800"/>
          </a:xfrm>
        </p:spPr>
        <p:txBody>
          <a:bodyPr/>
          <a:lstStyle/>
          <a:p>
            <a:pPr eaLnBrk="1" hangingPunct="1">
              <a:lnSpc>
                <a:spcPct val="120000"/>
              </a:lnSpc>
              <a:buFont typeface="Wingdings" pitchFamily="2" charset="2"/>
              <a:buNone/>
            </a:pPr>
            <a:r>
              <a:rPr lang="ru-RU" sz="2000" dirty="0" smtClean="0">
                <a:latin typeface="Arial" charset="0"/>
                <a:cs typeface="Arial" charset="0"/>
              </a:rPr>
              <a:t>	</a:t>
            </a:r>
            <a:r>
              <a:rPr lang="ru-RU" sz="2000" b="1" i="1" dirty="0" smtClean="0">
                <a:latin typeface="Arial" charset="0"/>
                <a:cs typeface="Arial" charset="0"/>
              </a:rPr>
              <a:t>Статья 143</a:t>
            </a:r>
          </a:p>
          <a:p>
            <a:pPr eaLnBrk="1" hangingPunct="1">
              <a:lnSpc>
                <a:spcPct val="120000"/>
              </a:lnSpc>
              <a:buFont typeface="Wingdings" pitchFamily="2" charset="2"/>
              <a:buNone/>
            </a:pPr>
            <a:endParaRPr lang="ru-RU" sz="1800" dirty="0">
              <a:ea typeface="Calibri"/>
              <a:cs typeface="Times New Roman"/>
            </a:endParaRPr>
          </a:p>
          <a:p>
            <a:pPr marL="0" indent="0">
              <a:buNone/>
            </a:pPr>
            <a:r>
              <a:rPr lang="ru-RU" sz="1800" dirty="0" smtClean="0">
                <a:latin typeface="Arial" charset="0"/>
                <a:cs typeface="Arial" charset="0"/>
              </a:rPr>
              <a:t>	</a:t>
            </a:r>
          </a:p>
        </p:txBody>
      </p:sp>
      <p:pic>
        <p:nvPicPr>
          <p:cNvPr id="119811" name="Picture 4"/>
          <p:cNvPicPr>
            <a:picLocks noChangeAspect="1" noChangeArrowheads="1"/>
          </p:cNvPicPr>
          <p:nvPr/>
        </p:nvPicPr>
        <p:blipFill>
          <a:blip r:embed="rId2"/>
          <a:srcRect/>
          <a:stretch>
            <a:fillRect/>
          </a:stretch>
        </p:blipFill>
        <p:spPr bwMode="auto">
          <a:xfrm>
            <a:off x="0" y="0"/>
            <a:ext cx="1701695" cy="1224136"/>
          </a:xfrm>
          <a:prstGeom prst="rect">
            <a:avLst/>
          </a:prstGeom>
          <a:noFill/>
          <a:ln w="9525">
            <a:noFill/>
            <a:miter lim="800000"/>
            <a:headEnd/>
            <a:tailEnd/>
          </a:ln>
        </p:spPr>
      </p:pic>
      <p:sp>
        <p:nvSpPr>
          <p:cNvPr id="5" name="Скругленный прямоугольник 4"/>
          <p:cNvSpPr/>
          <p:nvPr/>
        </p:nvSpPr>
        <p:spPr>
          <a:xfrm>
            <a:off x="500034" y="1928802"/>
            <a:ext cx="8429684" cy="4643470"/>
          </a:xfrm>
          <a:prstGeom prst="round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eaLnBrk="1" hangingPunct="1">
              <a:lnSpc>
                <a:spcPct val="120000"/>
              </a:lnSpc>
              <a:buFont typeface="Wingdings" pitchFamily="2" charset="2"/>
              <a:buNone/>
            </a:pPr>
            <a:r>
              <a:rPr lang="ru-RU" dirty="0" smtClean="0">
                <a:solidFill>
                  <a:schemeClr val="tx2"/>
                </a:solidFill>
                <a:ea typeface="Calibri"/>
                <a:cs typeface="Calibri"/>
              </a:rPr>
              <a:t>1. Нарушение требований охраны труда, совершенное лицом, на которое возложены обязанности по их соблюдению, если это повлекло по неосторожности причинение тяжкого вреда здоровью человека, -наказывается штрафом в размере </a:t>
            </a:r>
            <a:r>
              <a:rPr lang="ru-RU" u="sng" dirty="0" smtClean="0">
                <a:solidFill>
                  <a:schemeClr val="tx2"/>
                </a:solidFill>
                <a:ea typeface="Calibri"/>
                <a:cs typeface="Calibri"/>
              </a:rPr>
              <a:t>до четырехсот тысяч руб</a:t>
            </a:r>
            <a:r>
              <a:rPr lang="ru-RU" dirty="0" smtClean="0">
                <a:solidFill>
                  <a:schemeClr val="tx2"/>
                </a:solidFill>
                <a:ea typeface="Calibri"/>
                <a:cs typeface="Calibri"/>
              </a:rPr>
              <a:t>лей или </a:t>
            </a:r>
            <a:r>
              <a:rPr lang="ru-RU" u="sng" dirty="0" smtClean="0">
                <a:solidFill>
                  <a:schemeClr val="tx2"/>
                </a:solidFill>
                <a:ea typeface="Calibri"/>
                <a:cs typeface="Calibri"/>
              </a:rPr>
              <a:t>в размере заработной платы</a:t>
            </a:r>
            <a:r>
              <a:rPr lang="ru-RU" dirty="0" smtClean="0">
                <a:solidFill>
                  <a:schemeClr val="tx2"/>
                </a:solidFill>
                <a:ea typeface="Calibri"/>
                <a:cs typeface="Calibri"/>
              </a:rPr>
              <a:t> или иного дохода осужденного </a:t>
            </a:r>
            <a:r>
              <a:rPr lang="ru-RU" u="sng" dirty="0" smtClean="0">
                <a:solidFill>
                  <a:schemeClr val="tx2"/>
                </a:solidFill>
                <a:ea typeface="Calibri"/>
                <a:cs typeface="Calibri"/>
              </a:rPr>
              <a:t>за период до восемнадцати месяцев</a:t>
            </a:r>
            <a:r>
              <a:rPr lang="ru-RU" dirty="0" smtClean="0">
                <a:solidFill>
                  <a:schemeClr val="tx2"/>
                </a:solidFill>
                <a:ea typeface="Calibri"/>
                <a:cs typeface="Calibri"/>
              </a:rPr>
              <a:t>, либо обязательными работами на срок </a:t>
            </a:r>
            <a:r>
              <a:rPr lang="ru-RU" u="sng" dirty="0" smtClean="0">
                <a:solidFill>
                  <a:schemeClr val="tx2"/>
                </a:solidFill>
                <a:ea typeface="Calibri"/>
                <a:cs typeface="Calibri"/>
              </a:rPr>
              <a:t>от ста восьмидесяти до двухсот сорока часов, либо исправительными работами на срок до двух лет, </a:t>
            </a:r>
            <a:r>
              <a:rPr lang="ru-RU" dirty="0" smtClean="0">
                <a:solidFill>
                  <a:schemeClr val="tx2"/>
                </a:solidFill>
                <a:ea typeface="Calibri"/>
                <a:cs typeface="Calibri"/>
              </a:rPr>
              <a:t>либо </a:t>
            </a:r>
            <a:r>
              <a:rPr lang="ru-RU" u="sng" dirty="0" smtClean="0">
                <a:solidFill>
                  <a:schemeClr val="tx2"/>
                </a:solidFill>
                <a:ea typeface="Calibri"/>
                <a:cs typeface="Calibri"/>
              </a:rPr>
              <a:t>принудительными работами на срок до одного года, </a:t>
            </a:r>
            <a:r>
              <a:rPr lang="ru-RU" dirty="0" smtClean="0">
                <a:solidFill>
                  <a:schemeClr val="tx2"/>
                </a:solidFill>
                <a:ea typeface="Calibri"/>
                <a:cs typeface="Calibri"/>
              </a:rPr>
              <a:t>либо лишением свободы на тот же срок с лишением права занимать определенные должности или заниматься определенной деятельностью </a:t>
            </a:r>
            <a:r>
              <a:rPr lang="ru-RU" u="sng" dirty="0" smtClean="0">
                <a:solidFill>
                  <a:schemeClr val="tx2"/>
                </a:solidFill>
                <a:ea typeface="Calibri"/>
                <a:cs typeface="Calibri"/>
              </a:rPr>
              <a:t>на срок до одного года </a:t>
            </a:r>
            <a:r>
              <a:rPr lang="ru-RU" dirty="0" smtClean="0">
                <a:solidFill>
                  <a:schemeClr val="tx2"/>
                </a:solidFill>
                <a:ea typeface="Calibri"/>
                <a:cs typeface="Calibri"/>
              </a:rPr>
              <a:t>или без такового.</a:t>
            </a:r>
          </a:p>
          <a:p>
            <a:pPr algn="just"/>
            <a:endParaRPr lang="ru-RU"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1763688" y="171450"/>
            <a:ext cx="7128792" cy="809625"/>
          </a:xfrm>
          <a:solidFill>
            <a:schemeClr val="accent1">
              <a:lumMod val="20000"/>
              <a:lumOff val="80000"/>
            </a:schemeClr>
          </a:solidFill>
        </p:spPr>
        <p:txBody>
          <a:bodyPr rtlCol="0">
            <a:normAutofit fontScale="90000"/>
          </a:bodyPr>
          <a:lstStyle/>
          <a:p>
            <a:pPr eaLnBrk="1" fontAlgn="auto" hangingPunct="1">
              <a:spcAft>
                <a:spcPts val="0"/>
              </a:spcAft>
              <a:defRPr/>
            </a:pPr>
            <a:r>
              <a:rPr lang="ru-RU" sz="2900" b="1" dirty="0" smtClean="0">
                <a:solidFill>
                  <a:srgbClr val="002060"/>
                </a:solidFill>
                <a:latin typeface="Arial" pitchFamily="34" charset="0"/>
                <a:cs typeface="Arial" pitchFamily="34" charset="0"/>
              </a:rPr>
              <a:t>"</a:t>
            </a:r>
            <a:r>
              <a:rPr lang="ru-RU" sz="2200" b="1" dirty="0" smtClean="0">
                <a:solidFill>
                  <a:srgbClr val="002060"/>
                </a:solidFill>
                <a:latin typeface="Arial" pitchFamily="34" charset="0"/>
                <a:cs typeface="Arial" pitchFamily="34" charset="0"/>
              </a:rPr>
              <a:t>Уголовный кодекс Российской Федерации"</a:t>
            </a:r>
          </a:p>
        </p:txBody>
      </p:sp>
      <p:sp>
        <p:nvSpPr>
          <p:cNvPr id="119810" name="Rectangle 3"/>
          <p:cNvSpPr>
            <a:spLocks noGrp="1" noChangeArrowheads="1"/>
          </p:cNvSpPr>
          <p:nvPr>
            <p:ph idx="1"/>
          </p:nvPr>
        </p:nvSpPr>
        <p:spPr>
          <a:xfrm>
            <a:off x="468313" y="1341438"/>
            <a:ext cx="8435975" cy="5257800"/>
          </a:xfrm>
        </p:spPr>
        <p:txBody>
          <a:bodyPr/>
          <a:lstStyle/>
          <a:p>
            <a:pPr eaLnBrk="1" hangingPunct="1">
              <a:lnSpc>
                <a:spcPct val="120000"/>
              </a:lnSpc>
              <a:buFont typeface="Wingdings" pitchFamily="2" charset="2"/>
              <a:buNone/>
            </a:pPr>
            <a:r>
              <a:rPr lang="ru-RU" sz="2000" dirty="0" smtClean="0">
                <a:latin typeface="Arial" charset="0"/>
                <a:cs typeface="Arial" charset="0"/>
              </a:rPr>
              <a:t>	</a:t>
            </a:r>
            <a:r>
              <a:rPr lang="ru-RU" sz="2000" b="1" i="1" dirty="0" smtClean="0">
                <a:latin typeface="Arial" charset="0"/>
                <a:cs typeface="Arial" charset="0"/>
              </a:rPr>
              <a:t>Статья 143</a:t>
            </a:r>
          </a:p>
          <a:p>
            <a:pPr eaLnBrk="1" hangingPunct="1">
              <a:lnSpc>
                <a:spcPct val="120000"/>
              </a:lnSpc>
              <a:buFont typeface="Wingdings" pitchFamily="2" charset="2"/>
              <a:buNone/>
            </a:pPr>
            <a:endParaRPr lang="ru-RU" sz="1800" dirty="0">
              <a:ea typeface="Calibri"/>
              <a:cs typeface="Times New Roman"/>
            </a:endParaRPr>
          </a:p>
          <a:p>
            <a:pPr marL="0" indent="0">
              <a:buNone/>
            </a:pPr>
            <a:r>
              <a:rPr lang="ru-RU" sz="1800" dirty="0" smtClean="0">
                <a:latin typeface="Arial" charset="0"/>
                <a:cs typeface="Arial" charset="0"/>
              </a:rPr>
              <a:t>	</a:t>
            </a:r>
          </a:p>
        </p:txBody>
      </p:sp>
      <p:pic>
        <p:nvPicPr>
          <p:cNvPr id="119811" name="Picture 4"/>
          <p:cNvPicPr>
            <a:picLocks noChangeAspect="1" noChangeArrowheads="1"/>
          </p:cNvPicPr>
          <p:nvPr/>
        </p:nvPicPr>
        <p:blipFill>
          <a:blip r:embed="rId2"/>
          <a:srcRect/>
          <a:stretch>
            <a:fillRect/>
          </a:stretch>
        </p:blipFill>
        <p:spPr bwMode="auto">
          <a:xfrm>
            <a:off x="0" y="0"/>
            <a:ext cx="1701695" cy="1224136"/>
          </a:xfrm>
          <a:prstGeom prst="rect">
            <a:avLst/>
          </a:prstGeom>
          <a:noFill/>
          <a:ln w="9525">
            <a:noFill/>
            <a:miter lim="800000"/>
            <a:headEnd/>
            <a:tailEnd/>
          </a:ln>
        </p:spPr>
      </p:pic>
      <p:sp>
        <p:nvSpPr>
          <p:cNvPr id="5" name="Скругленный прямоугольник 4"/>
          <p:cNvSpPr/>
          <p:nvPr/>
        </p:nvSpPr>
        <p:spPr>
          <a:xfrm>
            <a:off x="500034" y="1928802"/>
            <a:ext cx="8429684" cy="4643470"/>
          </a:xfrm>
          <a:prstGeom prst="round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ru-RU" dirty="0" smtClean="0">
                <a:solidFill>
                  <a:schemeClr val="tx2"/>
                </a:solidFill>
              </a:rPr>
              <a:t>2. Деяние, предусмотренное частью первой настоящей статьи, повлекшее по неосторожности смерть человека,</a:t>
            </a:r>
          </a:p>
          <a:p>
            <a:pPr marL="0" indent="0">
              <a:buNone/>
            </a:pPr>
            <a:r>
              <a:rPr lang="ru-RU" dirty="0" smtClean="0">
                <a:solidFill>
                  <a:schemeClr val="tx2"/>
                </a:solidFill>
              </a:rPr>
              <a:t> - наказывается принудительными работами на срок до четырех лет либо лишением свободы на тот же срок с лишением права занимать определенные должности или </a:t>
            </a:r>
            <a:r>
              <a:rPr lang="ru-RU" u="sng" dirty="0" smtClean="0">
                <a:solidFill>
                  <a:schemeClr val="tx2"/>
                </a:solidFill>
              </a:rPr>
              <a:t>заниматься определенной деятельностью на срок до трех лет или без такового.</a:t>
            </a:r>
          </a:p>
          <a:p>
            <a:pPr marL="0" indent="0">
              <a:buNone/>
            </a:pPr>
            <a:r>
              <a:rPr lang="ru-RU" dirty="0" smtClean="0">
                <a:solidFill>
                  <a:schemeClr val="tx2"/>
                </a:solidFill>
              </a:rPr>
              <a:t>3. Деяние, предусмотренное </a:t>
            </a:r>
            <a:r>
              <a:rPr lang="ru-RU" dirty="0" smtClean="0">
                <a:solidFill>
                  <a:schemeClr val="tx2"/>
                </a:solidFill>
                <a:hlinkClick r:id="" action="ppaction://hlinkfile"/>
              </a:rPr>
              <a:t>частью первой</a:t>
            </a:r>
            <a:r>
              <a:rPr lang="ru-RU" dirty="0" smtClean="0">
                <a:solidFill>
                  <a:schemeClr val="tx2"/>
                </a:solidFill>
              </a:rPr>
              <a:t> настоящей статьи, повлекшее по неосторожности смерть двух или более лиц, </a:t>
            </a:r>
          </a:p>
          <a:p>
            <a:pPr marL="0" indent="0">
              <a:buNone/>
            </a:pPr>
            <a:r>
              <a:rPr lang="ru-RU" dirty="0" smtClean="0"/>
              <a:t>- </a:t>
            </a:r>
            <a:r>
              <a:rPr lang="ru-RU" dirty="0" smtClean="0">
                <a:solidFill>
                  <a:schemeClr val="tx1"/>
                </a:solidFill>
              </a:rPr>
              <a:t>наказывается принудительными работами на срок </a:t>
            </a:r>
            <a:r>
              <a:rPr lang="ru-RU" u="sng" dirty="0" smtClean="0">
                <a:solidFill>
                  <a:schemeClr val="tx1"/>
                </a:solidFill>
              </a:rPr>
              <a:t>до пяти лет либо лишением свободы на тот же срок с лишением права занимать определенные должности или заниматься определенной деятельностью на срок до трех лет или без такового</a:t>
            </a:r>
            <a:r>
              <a:rPr lang="ru-RU" dirty="0" smtClean="0">
                <a:solidFill>
                  <a:schemeClr val="tx1"/>
                </a:solidFill>
              </a:rPr>
              <a:t>.</a:t>
            </a:r>
            <a:endParaRPr lang="ru-RU" dirty="0">
              <a:solidFill>
                <a:schemeClr val="tx1"/>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Заголовок 1"/>
          <p:cNvSpPr>
            <a:spLocks noGrp="1"/>
          </p:cNvSpPr>
          <p:nvPr>
            <p:ph type="ctrTitle"/>
          </p:nvPr>
        </p:nvSpPr>
        <p:spPr>
          <a:xfrm>
            <a:off x="323528" y="188640"/>
            <a:ext cx="8534752" cy="1152128"/>
          </a:xfrm>
          <a:solidFill>
            <a:schemeClr val="accent3">
              <a:lumMod val="20000"/>
              <a:lumOff val="80000"/>
            </a:schemeClr>
          </a:solidFill>
          <a:ln>
            <a:solidFill>
              <a:schemeClr val="accent6">
                <a:lumMod val="50000"/>
              </a:schemeClr>
            </a:solidFill>
          </a:ln>
        </p:spPr>
        <p:txBody>
          <a:bodyPr>
            <a:normAutofit fontScale="90000"/>
          </a:bodyPr>
          <a:lstStyle/>
          <a:p>
            <a:pPr eaLnBrk="1" hangingPunct="1"/>
            <a:r>
              <a:rPr lang="ru-RU" sz="2000" dirty="0" smtClean="0">
                <a:solidFill>
                  <a:srgbClr val="7030A0"/>
                </a:solidFill>
                <a:latin typeface="Arial" charset="0"/>
                <a:cs typeface="Arial" charset="0"/>
              </a:rPr>
              <a:t/>
            </a:r>
            <a:br>
              <a:rPr lang="ru-RU" sz="2000" dirty="0" smtClean="0">
                <a:solidFill>
                  <a:srgbClr val="7030A0"/>
                </a:solidFill>
                <a:latin typeface="Arial" charset="0"/>
                <a:cs typeface="Arial" charset="0"/>
              </a:rPr>
            </a:br>
            <a:r>
              <a:rPr lang="ru-RU" sz="2000" b="1" dirty="0" smtClean="0">
                <a:solidFill>
                  <a:srgbClr val="7030A0"/>
                </a:solidFill>
                <a:latin typeface="Arial" charset="0"/>
                <a:cs typeface="Arial" charset="0"/>
              </a:rPr>
              <a:t>Государственное надзор, взаимодействие с инспекторами</a:t>
            </a:r>
            <a:r>
              <a:rPr lang="ru-RU" sz="2000" dirty="0" smtClean="0">
                <a:solidFill>
                  <a:srgbClr val="7030A0"/>
                </a:solidFill>
                <a:latin typeface="Arial" charset="0"/>
                <a:cs typeface="Arial" charset="0"/>
              </a:rPr>
              <a:t/>
            </a:r>
            <a:br>
              <a:rPr lang="ru-RU" sz="2000" dirty="0" smtClean="0">
                <a:solidFill>
                  <a:srgbClr val="7030A0"/>
                </a:solidFill>
                <a:latin typeface="Arial" charset="0"/>
                <a:cs typeface="Arial" charset="0"/>
              </a:rPr>
            </a:br>
            <a:r>
              <a:rPr lang="ru-RU" sz="2000" dirty="0">
                <a:solidFill>
                  <a:srgbClr val="7030A0"/>
                </a:solidFill>
                <a:latin typeface="Arial" charset="0"/>
                <a:cs typeface="Arial" charset="0"/>
              </a:rPr>
              <a:t/>
            </a:r>
            <a:br>
              <a:rPr lang="ru-RU" sz="2000" dirty="0">
                <a:solidFill>
                  <a:srgbClr val="7030A0"/>
                </a:solidFill>
                <a:latin typeface="Arial" charset="0"/>
                <a:cs typeface="Arial" charset="0"/>
              </a:rPr>
            </a:br>
            <a:endParaRPr lang="ru-RU" dirty="0" smtClean="0">
              <a:solidFill>
                <a:srgbClr val="7030A0"/>
              </a:solidFill>
              <a:latin typeface="Arial" charset="0"/>
              <a:cs typeface="Arial" charset="0"/>
            </a:endParaRPr>
          </a:p>
        </p:txBody>
      </p:sp>
      <p:pic>
        <p:nvPicPr>
          <p:cNvPr id="14338" name="Picture 2"/>
          <p:cNvPicPr>
            <a:picLocks noChangeAspect="1" noChangeArrowheads="1"/>
          </p:cNvPicPr>
          <p:nvPr/>
        </p:nvPicPr>
        <p:blipFill>
          <a:blip r:embed="rId2"/>
          <a:srcRect/>
          <a:stretch>
            <a:fillRect/>
          </a:stretch>
        </p:blipFill>
        <p:spPr bwMode="auto">
          <a:xfrm>
            <a:off x="142844" y="1643050"/>
            <a:ext cx="2000264" cy="2964422"/>
          </a:xfrm>
          <a:prstGeom prst="rect">
            <a:avLst/>
          </a:prstGeom>
          <a:noFill/>
          <a:ln w="9525">
            <a:noFill/>
            <a:miter lim="800000"/>
            <a:headEnd/>
            <a:tailEnd/>
          </a:ln>
        </p:spPr>
      </p:pic>
      <p:sp>
        <p:nvSpPr>
          <p:cNvPr id="2" name="Прямоугольник 1"/>
          <p:cNvSpPr/>
          <p:nvPr/>
        </p:nvSpPr>
        <p:spPr>
          <a:xfrm>
            <a:off x="2214546" y="2786058"/>
            <a:ext cx="6552728" cy="769441"/>
          </a:xfrm>
          <a:prstGeom prst="rect">
            <a:avLst/>
          </a:prstGeom>
          <a:solidFill>
            <a:schemeClr val="accent4">
              <a:lumMod val="20000"/>
              <a:lumOff val="80000"/>
            </a:schemeClr>
          </a:solidFill>
          <a:scene3d>
            <a:camera prst="isometricOffAxis1Right"/>
            <a:lightRig rig="threePt" dir="t"/>
          </a:scene3d>
          <a:sp3d>
            <a:bevelT w="114300" prst="hardEdge"/>
          </a:sp3d>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lvl="0" algn="ctr"/>
            <a:r>
              <a:rPr lang="ru-RU" sz="4400" b="1" dirty="0">
                <a:ln w="18000">
                  <a:solidFill>
                    <a:srgbClr val="C00000"/>
                  </a:solidFill>
                  <a:prstDash val="solid"/>
                  <a:miter lim="800000"/>
                </a:ln>
                <a:noFill/>
                <a:effectLst>
                  <a:outerShdw blurRad="25500" dist="23000" dir="7020000" algn="tl">
                    <a:srgbClr val="000000">
                      <a:alpha val="50000"/>
                    </a:srgbClr>
                  </a:outerShdw>
                </a:effectLst>
                <a:ea typeface="+mj-ea"/>
              </a:rPr>
              <a:t>СПАСИБО ЗА ВНИМАНИЕ!</a:t>
            </a:r>
          </a:p>
        </p:txBody>
      </p:sp>
    </p:spTree>
    <p:extLst>
      <p:ext uri="{BB962C8B-B14F-4D97-AF65-F5344CB8AC3E}">
        <p14:creationId xmlns="" xmlns:p14="http://schemas.microsoft.com/office/powerpoint/2010/main" val="40690418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0"/>
            <a:ext cx="8229600" cy="980728"/>
          </a:xfrm>
        </p:spPr>
        <p:txBody>
          <a:bodyPr>
            <a:normAutofit fontScale="90000"/>
          </a:bodyPr>
          <a:lstStyle/>
          <a:p>
            <a:r>
              <a:rPr lang="ru-RU" sz="1600" dirty="0" smtClean="0">
                <a:solidFill>
                  <a:srgbClr val="4F81BD">
                    <a:lumMod val="50000"/>
                  </a:srgb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ru-RU" sz="1600" dirty="0" smtClean="0">
                <a:solidFill>
                  <a:srgbClr val="4F81BD">
                    <a:lumMod val="50000"/>
                  </a:srgb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ru-RU" sz="1600" dirty="0">
                <a:solidFill>
                  <a:srgbClr val="4F81BD">
                    <a:lumMod val="50000"/>
                  </a:srgb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ru-RU" sz="1600" dirty="0">
                <a:solidFill>
                  <a:srgbClr val="4F81BD">
                    <a:lumMod val="50000"/>
                  </a:srgb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ru-RU" sz="1600" dirty="0" smtClean="0">
                <a:solidFill>
                  <a:srgbClr val="4F81BD">
                    <a:lumMod val="50000"/>
                  </a:srgb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Федеральный </a:t>
            </a:r>
            <a:r>
              <a:rPr lang="ru-RU" sz="1600" dirty="0">
                <a:solidFill>
                  <a:srgbClr val="4F81BD">
                    <a:lumMod val="50000"/>
                  </a:srgb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закон РФ N 294-ФЗ от 26 декабря 2008 года «О защите прав юридических лиц индивидуальных предпринимателей при осуществлении </a:t>
            </a:r>
            <a:r>
              <a:rPr lang="ru-RU" sz="1600" dirty="0" err="1">
                <a:solidFill>
                  <a:srgbClr val="4F81BD">
                    <a:lumMod val="50000"/>
                  </a:srgb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госуда</a:t>
            </a:r>
            <a:r>
              <a:rPr lang="ru-RU" sz="1600" dirty="0">
                <a:solidFill>
                  <a:srgbClr val="4F81BD">
                    <a:lumMod val="50000"/>
                  </a:srgb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ru-RU" sz="1600" dirty="0" err="1">
                <a:solidFill>
                  <a:srgbClr val="4F81BD">
                    <a:lumMod val="50000"/>
                  </a:srgb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рственного</a:t>
            </a:r>
            <a:r>
              <a:rPr lang="ru-RU" sz="1600" dirty="0">
                <a:solidFill>
                  <a:srgbClr val="4F81BD">
                    <a:lumMod val="50000"/>
                  </a:srgb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контроля (надзора) и муниципального контроля»</a:t>
            </a:r>
            <a:br>
              <a:rPr lang="ru-RU" sz="1600" dirty="0">
                <a:solidFill>
                  <a:srgbClr val="4F81BD">
                    <a:lumMod val="50000"/>
                  </a:srgb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endParaRPr lang="ru-RU" dirty="0"/>
          </a:p>
        </p:txBody>
      </p:sp>
      <p:graphicFrame>
        <p:nvGraphicFramePr>
          <p:cNvPr id="4" name="Содержимое 3"/>
          <p:cNvGraphicFramePr>
            <a:graphicFrameLocks noGrp="1"/>
          </p:cNvGraphicFramePr>
          <p:nvPr>
            <p:ph idx="1"/>
          </p:nvPr>
        </p:nvGraphicFramePr>
        <p:xfrm>
          <a:off x="571472" y="1071546"/>
          <a:ext cx="8229600" cy="63332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9347406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8229600" cy="1008112"/>
          </a:xfrm>
        </p:spPr>
        <p:txBody>
          <a:bodyPr>
            <a:normAutofit fontScale="90000"/>
          </a:bodyPr>
          <a:lstStyle/>
          <a:p>
            <a:r>
              <a:rPr lang="ru-RU" sz="1600" dirty="0" smtClean="0">
                <a:solidFill>
                  <a:srgbClr val="4F81BD">
                    <a:lumMod val="50000"/>
                  </a:srgb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ru-RU" sz="1600" dirty="0" smtClean="0">
                <a:solidFill>
                  <a:srgbClr val="4F81BD">
                    <a:lumMod val="50000"/>
                  </a:srgb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ru-RU" sz="1600" dirty="0" smtClean="0">
                <a:solidFill>
                  <a:srgbClr val="4F81BD">
                    <a:lumMod val="50000"/>
                  </a:srgb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ru-RU" sz="1600" dirty="0" smtClean="0">
                <a:solidFill>
                  <a:srgbClr val="4F81BD">
                    <a:lumMod val="50000"/>
                  </a:srgb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ru-RU" sz="1600" dirty="0" smtClean="0">
                <a:solidFill>
                  <a:srgbClr val="4F81BD">
                    <a:lumMod val="50000"/>
                  </a:srgb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Федеральный </a:t>
            </a:r>
            <a:r>
              <a:rPr lang="ru-RU" sz="1600" dirty="0">
                <a:solidFill>
                  <a:srgbClr val="4F81BD">
                    <a:lumMod val="50000"/>
                  </a:srgb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закон РФ N 294-ФЗ от 26 декабря 2008 года «О защите прав юридических лиц индивидуальных предпринимателей при осуществлении </a:t>
            </a:r>
            <a:r>
              <a:rPr lang="ru-RU" sz="1600" dirty="0" err="1">
                <a:solidFill>
                  <a:srgbClr val="4F81BD">
                    <a:lumMod val="50000"/>
                  </a:srgb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госуда</a:t>
            </a:r>
            <a:r>
              <a:rPr lang="ru-RU" sz="1600" dirty="0">
                <a:solidFill>
                  <a:srgbClr val="4F81BD">
                    <a:lumMod val="50000"/>
                  </a:srgb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ru-RU" sz="1600" dirty="0" err="1">
                <a:solidFill>
                  <a:srgbClr val="4F81BD">
                    <a:lumMod val="50000"/>
                  </a:srgb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рственного</a:t>
            </a:r>
            <a:r>
              <a:rPr lang="ru-RU" sz="1600" dirty="0">
                <a:solidFill>
                  <a:srgbClr val="4F81BD">
                    <a:lumMod val="50000"/>
                  </a:srgb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контроля (надзора) и муниципального контроля»</a:t>
            </a:r>
            <a:br>
              <a:rPr lang="ru-RU" sz="1600" dirty="0">
                <a:solidFill>
                  <a:srgbClr val="4F81BD">
                    <a:lumMod val="50000"/>
                  </a:srgb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endParaRPr lang="ru-RU" dirty="0"/>
          </a:p>
        </p:txBody>
      </p:sp>
      <p:graphicFrame>
        <p:nvGraphicFramePr>
          <p:cNvPr id="4" name="Содержимое 3"/>
          <p:cNvGraphicFramePr>
            <a:graphicFrameLocks noGrp="1"/>
          </p:cNvGraphicFramePr>
          <p:nvPr>
            <p:ph idx="1"/>
          </p:nvPr>
        </p:nvGraphicFramePr>
        <p:xfrm>
          <a:off x="467544" y="1052736"/>
          <a:ext cx="8229600" cy="55446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12341002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1600" dirty="0">
                <a:solidFill>
                  <a:srgbClr val="4F81BD">
                    <a:lumMod val="50000"/>
                  </a:srgb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Федеральный закон РФ N 294-ФЗ от 26 декабря 2008 года «О защите прав юридических лиц индивидуальных предпринимателей при осуществлении </a:t>
            </a:r>
            <a:r>
              <a:rPr lang="ru-RU" sz="1600" dirty="0" smtClean="0">
                <a:solidFill>
                  <a:srgbClr val="4F81BD">
                    <a:lumMod val="50000"/>
                  </a:srgb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государственного </a:t>
            </a:r>
            <a:r>
              <a:rPr lang="ru-RU" sz="1600" dirty="0">
                <a:solidFill>
                  <a:srgbClr val="4F81BD">
                    <a:lumMod val="50000"/>
                  </a:srgb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контроля (надзора) и муниципального контроля»</a:t>
            </a:r>
            <a:br>
              <a:rPr lang="ru-RU" sz="1600" dirty="0">
                <a:solidFill>
                  <a:srgbClr val="4F81BD">
                    <a:lumMod val="50000"/>
                  </a:srgb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endParaRPr lang="ru-RU" dirty="0"/>
          </a:p>
        </p:txBody>
      </p:sp>
      <p:sp>
        <p:nvSpPr>
          <p:cNvPr id="5" name="Горизонтальный свиток 4"/>
          <p:cNvSpPr/>
          <p:nvPr/>
        </p:nvSpPr>
        <p:spPr>
          <a:xfrm>
            <a:off x="214282" y="928670"/>
            <a:ext cx="8572560" cy="5929330"/>
          </a:xfrm>
          <a:prstGeom prst="horizontalScroll">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endParaRPr lang="ru-RU" sz="1400" dirty="0" smtClean="0">
              <a:solidFill>
                <a:schemeClr val="tx1"/>
              </a:solidFill>
            </a:endParaRPr>
          </a:p>
          <a:p>
            <a:pPr>
              <a:lnSpc>
                <a:spcPct val="120000"/>
              </a:lnSpc>
            </a:pPr>
            <a:r>
              <a:rPr lang="ru-RU" sz="1400" dirty="0" smtClean="0">
                <a:solidFill>
                  <a:schemeClr val="tx1"/>
                </a:solidFill>
              </a:rPr>
              <a:t>	</a:t>
            </a:r>
            <a:r>
              <a:rPr lang="ru-RU" sz="1600" dirty="0" smtClean="0">
                <a:solidFill>
                  <a:schemeClr val="tx1"/>
                </a:solidFill>
              </a:rPr>
              <a:t>Основанием для включения плановой проверки в ежегодный план проведения плановых проверок является </a:t>
            </a:r>
            <a:r>
              <a:rPr lang="ru-RU" sz="1600" b="1" u="sng" dirty="0" smtClean="0">
                <a:solidFill>
                  <a:srgbClr val="FF0000"/>
                </a:solidFill>
              </a:rPr>
              <a:t>истечение трех лет </a:t>
            </a:r>
            <a:r>
              <a:rPr lang="ru-RU" sz="1600" dirty="0" smtClean="0">
                <a:solidFill>
                  <a:schemeClr val="tx1"/>
                </a:solidFill>
              </a:rPr>
              <a:t>со дня:</a:t>
            </a:r>
            <a:r>
              <a:rPr lang="ru-RU" sz="1600" dirty="0" smtClean="0"/>
              <a:t>- </a:t>
            </a:r>
          </a:p>
          <a:p>
            <a:pPr>
              <a:lnSpc>
                <a:spcPct val="120000"/>
              </a:lnSpc>
              <a:buFont typeface="Wingdings" pitchFamily="2" charset="2"/>
              <a:buChar char="Ø"/>
            </a:pPr>
            <a:r>
              <a:rPr lang="ru-RU" sz="1600" dirty="0" smtClean="0">
                <a:solidFill>
                  <a:schemeClr val="tx1"/>
                </a:solidFill>
              </a:rPr>
              <a:t> государственной регистрации юридического лица, индивидуального предпринимателя;</a:t>
            </a:r>
          </a:p>
          <a:p>
            <a:pPr>
              <a:lnSpc>
                <a:spcPct val="120000"/>
              </a:lnSpc>
              <a:buFont typeface="Wingdings" pitchFamily="2" charset="2"/>
              <a:buChar char="Ø"/>
            </a:pPr>
            <a:r>
              <a:rPr lang="ru-RU" sz="1600" dirty="0" smtClean="0">
                <a:solidFill>
                  <a:schemeClr val="tx1"/>
                </a:solidFill>
              </a:rPr>
              <a:t> окончания проведения последней плановой проверки юридического лица, индивидуального предпринимателя;</a:t>
            </a:r>
          </a:p>
          <a:p>
            <a:pPr>
              <a:lnSpc>
                <a:spcPct val="120000"/>
              </a:lnSpc>
              <a:buFont typeface="Wingdings" pitchFamily="2" charset="2"/>
              <a:buChar char="Ø"/>
            </a:pPr>
            <a:r>
              <a:rPr lang="ru-RU" sz="1600" dirty="0" smtClean="0">
                <a:solidFill>
                  <a:schemeClr val="tx1"/>
                </a:solidFill>
              </a:rPr>
              <a:t> начала осуществления юридическим лицом, индивидуальным предпринимателем предпринимательской деятельности в соответствии с представленным в уполномоченный Правительством Российской Федерации в соответствующей сфере федеральный орган исполнительной власти уведомлением о начале осуществления отдельных видов предпринимательской деятельности в случае выполнения.</a:t>
            </a:r>
            <a:endParaRPr lang="ru-RU" sz="1400" strike="sngStrike" dirty="0" smtClean="0">
              <a:solidFill>
                <a:schemeClr val="tx1"/>
              </a:solidFill>
            </a:endParaRPr>
          </a:p>
          <a:p>
            <a:pPr algn="ctr"/>
            <a:endParaRPr lang="ru-RU" sz="1400" dirty="0" smtClean="0">
              <a:solidFill>
                <a:schemeClr val="tx1"/>
              </a:solidFill>
            </a:endParaRPr>
          </a:p>
          <a:p>
            <a:pPr algn="ctr"/>
            <a:endParaRPr lang="ru-RU" sz="1400" dirty="0">
              <a:solidFill>
                <a:schemeClr val="tx1"/>
              </a:solidFill>
            </a:endParaRPr>
          </a:p>
        </p:txBody>
      </p:sp>
    </p:spTree>
    <p:extLst>
      <p:ext uri="{BB962C8B-B14F-4D97-AF65-F5344CB8AC3E}">
        <p14:creationId xmlns="" xmlns:p14="http://schemas.microsoft.com/office/powerpoint/2010/main" val="7423872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142852"/>
            <a:ext cx="8686800" cy="471470"/>
          </a:xfrm>
        </p:spPr>
        <p:txBody>
          <a:bodyPr>
            <a:normAutofit fontScale="90000"/>
          </a:bodyPr>
          <a:lstStyle/>
          <a:p>
            <a:r>
              <a:rPr lang="ru-RU" sz="1600" dirty="0" smtClean="0">
                <a:solidFill>
                  <a:srgbClr val="4F81BD">
                    <a:lumMod val="50000"/>
                  </a:srgb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ru-RU" sz="1600" dirty="0" smtClean="0">
                <a:solidFill>
                  <a:srgbClr val="4F81BD">
                    <a:lumMod val="50000"/>
                  </a:srgb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ru-RU" sz="1600" dirty="0" smtClean="0">
                <a:solidFill>
                  <a:srgbClr val="4F81BD">
                    <a:lumMod val="50000"/>
                  </a:srgb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ru-RU" sz="1600" dirty="0" smtClean="0">
                <a:solidFill>
                  <a:srgbClr val="4F81BD">
                    <a:lumMod val="50000"/>
                  </a:srgb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ru-RU" sz="1600" dirty="0" smtClean="0">
                <a:solidFill>
                  <a:srgbClr val="4F81BD">
                    <a:lumMod val="50000"/>
                  </a:srgb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Федеральный </a:t>
            </a:r>
            <a:r>
              <a:rPr lang="ru-RU" sz="1600" dirty="0">
                <a:solidFill>
                  <a:srgbClr val="4F81BD">
                    <a:lumMod val="50000"/>
                  </a:srgb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закон РФ N 294-ФЗ от 26 декабря 2008 года «О защите прав юридических лиц индивидуальных предпринимателей при осуществлении </a:t>
            </a:r>
            <a:r>
              <a:rPr lang="ru-RU" sz="1600" dirty="0" err="1" smtClean="0">
                <a:solidFill>
                  <a:srgbClr val="4F81BD">
                    <a:lumMod val="50000"/>
                  </a:srgb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госуда</a:t>
            </a:r>
            <a:r>
              <a:rPr lang="ru-RU" sz="1600" dirty="0" smtClean="0">
                <a:solidFill>
                  <a:srgbClr val="4F81BD">
                    <a:lumMod val="50000"/>
                  </a:srgb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ru-RU" sz="1600" dirty="0" err="1">
                <a:solidFill>
                  <a:srgbClr val="4F81BD">
                    <a:lumMod val="50000"/>
                  </a:srgb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рственного</a:t>
            </a:r>
            <a:r>
              <a:rPr lang="ru-RU" sz="1600" dirty="0">
                <a:solidFill>
                  <a:srgbClr val="4F81BD">
                    <a:lumMod val="50000"/>
                  </a:srgb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контроля (надзора) и муниципального контроля»</a:t>
            </a:r>
            <a:br>
              <a:rPr lang="ru-RU" sz="1600" dirty="0">
                <a:solidFill>
                  <a:srgbClr val="4F81BD">
                    <a:lumMod val="50000"/>
                  </a:srgb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endParaRPr lang="ru-RU" dirty="0"/>
          </a:p>
        </p:txBody>
      </p:sp>
      <p:graphicFrame>
        <p:nvGraphicFramePr>
          <p:cNvPr id="4" name="Содержимое 3"/>
          <p:cNvGraphicFramePr>
            <a:graphicFrameLocks noGrp="1"/>
          </p:cNvGraphicFramePr>
          <p:nvPr>
            <p:ph idx="1"/>
          </p:nvPr>
        </p:nvGraphicFramePr>
        <p:xfrm>
          <a:off x="428596" y="785794"/>
          <a:ext cx="8572560" cy="60722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3393117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16632"/>
            <a:ext cx="8686800" cy="838200"/>
          </a:xfrm>
        </p:spPr>
        <p:txBody>
          <a:bodyPr>
            <a:normAutofit fontScale="90000"/>
          </a:bodyPr>
          <a:lstStyle/>
          <a:p>
            <a:r>
              <a:rPr lang="ru-RU" sz="1600" dirty="0">
                <a:solidFill>
                  <a:srgbClr val="4F81BD">
                    <a:lumMod val="50000"/>
                  </a:srgb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Федеральный закон РФ N 294-ФЗ от 26 декабря 2008 года «О защите прав юридических лиц индивидуальных предпринимателей при осуществлении </a:t>
            </a:r>
            <a:r>
              <a:rPr lang="ru-RU" sz="1600" dirty="0" smtClean="0">
                <a:solidFill>
                  <a:srgbClr val="4F81BD">
                    <a:lumMod val="50000"/>
                  </a:srgb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государственного </a:t>
            </a:r>
            <a:r>
              <a:rPr lang="ru-RU" sz="1600" dirty="0">
                <a:solidFill>
                  <a:srgbClr val="4F81BD">
                    <a:lumMod val="50000"/>
                  </a:srgb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контроля (надзора) и муниципального контроля»</a:t>
            </a:r>
            <a:endParaRPr lang="ru-RU" dirty="0"/>
          </a:p>
        </p:txBody>
      </p:sp>
      <p:graphicFrame>
        <p:nvGraphicFramePr>
          <p:cNvPr id="4" name="Содержимое 3"/>
          <p:cNvGraphicFramePr>
            <a:graphicFrameLocks noGrp="1"/>
          </p:cNvGraphicFramePr>
          <p:nvPr>
            <p:ph idx="1"/>
          </p:nvPr>
        </p:nvGraphicFramePr>
        <p:xfrm>
          <a:off x="428596" y="1142984"/>
          <a:ext cx="8501122" cy="5357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261193454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2920</TotalTime>
  <Words>4719</Words>
  <Application>Microsoft Office PowerPoint</Application>
  <PresentationFormat>Экран (4:3)</PresentationFormat>
  <Paragraphs>312</Paragraphs>
  <Slides>42</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42</vt:i4>
      </vt:variant>
    </vt:vector>
  </HeadingPairs>
  <TitlesOfParts>
    <vt:vector size="43" baseType="lpstr">
      <vt:lpstr>Трек</vt:lpstr>
      <vt:lpstr>Государственное надзор, взаимодействие с инспекторами</vt:lpstr>
      <vt:lpstr> Нормативные правовые акты, регулирующие порядок осуществления государственного контроля </vt:lpstr>
      <vt:lpstr>Федеральный закон РФ N 294-ФЗ от 26 декабря 2008 года «О защите прав юридических лиц индивидуальных предпринимателей при осуществлении государственного контроля (надзора) и муниципального контроля» </vt:lpstr>
      <vt:lpstr>  Федеральный закон РФ N 294-ФЗ от 26 декабря 2008 года «О защите прав юридических лиц индивидуальных предпринимателей при осуществлении госуда- рственного контроля (надзора) и муниципального контроля» </vt:lpstr>
      <vt:lpstr>  Федеральный закон РФ N 294-ФЗ от 26 декабря 2008 года «О защите прав юридических лиц индивидуальных предпринимателей при осуществлении госуда- рственного контроля (надзора) и муниципального контроля» </vt:lpstr>
      <vt:lpstr>  Федеральный закон РФ N 294-ФЗ от 26 декабря 2008 года «О защите прав юридических лиц индивидуальных предпринимателей при осуществлении госуда- рственного контроля (надзора) и муниципального контроля» </vt:lpstr>
      <vt:lpstr>Федеральный закон РФ N 294-ФЗ от 26 декабря 2008 года «О защите прав юридических лиц индивидуальных предпринимателей при осуществлении государственного контроля (надзора) и муниципального контроля» </vt:lpstr>
      <vt:lpstr>  Федеральный закон РФ N 294-ФЗ от 26 декабря 2008 года «О защите прав юридических лиц индивидуальных предпринимателей при осуществлении госуда рственного контроля (надзора) и муниципального контроля» </vt:lpstr>
      <vt:lpstr>Федеральный закон РФ N 294-ФЗ от 26 декабря 2008 года «О защите прав юридических лиц индивидуальных предпринимателей при осуществлении государственного контроля (надзора) и муниципального контроля»</vt:lpstr>
      <vt:lpstr>Федеральный закон РФ N 294-ФЗ от 26 декабря 2008 года «О защите прав юридических лиц индивидуальных предпринимателей при осуществлении государственного контроля (надзора) и муниципального контроля»</vt:lpstr>
      <vt:lpstr>Постановление Правительства РФ от 17 августа 2016 г. № 806 « О применении риск-ориентированного подхода при организации отдельных видов государственного контроля (надзора) и внесении изменений в некоторые акты Правительства РФ». </vt:lpstr>
      <vt:lpstr>Постановление Правительства РФ от 17 августа 2016 г. № 806 « О применении риск-ориентированного подхода при организации отдельных видов государственного контроля (надзора) и внесении изменений в некоторые акты Правительства РФ». </vt:lpstr>
      <vt:lpstr>Постановление Правительства РФ от 17 августа 2016 г. № 806 « О применении риск-ориентированного подхода при организации отдельных видов государственного контроля (надзора) и внесении изменений в некоторые акты Правительства РФ». </vt:lpstr>
      <vt:lpstr>Постановление Правительства РФ от 17 августа 2016 г. № 806 « О применении риск-ориентированного подхода при организации отдельных видов государственного контроля (надзора) и внесении изменений в некоторые акты Правительства РФ». </vt:lpstr>
      <vt:lpstr>Постановление Правительства РФ от 17 августа 2016 г. № 806 « О применении риск-ориентированного подхода при организации отдельных видов государственного контроля (надзора) и внесении изменений в некоторые акты Правительства РФ». </vt:lpstr>
      <vt:lpstr>Постановление Правительства РФ от 17 августа 2016 г. № 806 « О применении риск-ориентированного подхода при организации отдельных видов государственного контроля (надзора) и внесении изменений в некоторые акты Правительства РФ». </vt:lpstr>
      <vt:lpstr>Постановление Правительства РФ от 17 августа 2016 г. № 806 « О применении риск-ориентированного подхода при организации отдельных видов государственного контроля (надзора) и внесении изменений в некоторые акты Правительства РФ». </vt:lpstr>
      <vt:lpstr>Постановление Правительства РФ от 17 августа 2016 г. № 806 « О применении риск-ориентированного подхода при организации отдельных видов государственного контроля (надзора) и внесении изменений в некоторые акты Правительства РФ». </vt:lpstr>
      <vt:lpstr>Слайд 19</vt:lpstr>
      <vt:lpstr>Постановление Правительства РФ от 17 августа 2016 г. № 806 « О применении риск-ориентированного подхода при организации отдельных видов государственного контроля (надзора) и внесении изменений в некоторые акты Правительства РФ». </vt:lpstr>
      <vt:lpstr>Постановление Правительства РФ от 17 августа 2016 г. № 806 « О применении риск-ориентированного подхода при организации отдельных видов государственного контроля (надзора) и внесении изменений в некоторые акты Правительства РФ». </vt:lpstr>
      <vt:lpstr>Постановление Правительства РФ от 17 августа 2016 г. № 806 « О применении риск-ориентированного подхода при организации отдельных видов государственного контроля (надзора) и внесении изменений в некоторые акты Правительства РФ». </vt:lpstr>
      <vt:lpstr>Постановление Правительства РФ от 17 августа 2016 г. № 806 « О применении риск-ориентированного подхода при организации отдельных видов государственного контроля (надзора) и внесении изменений в некоторые акты Правительства РФ». </vt:lpstr>
      <vt:lpstr>Слайд 24</vt:lpstr>
      <vt:lpstr>Слайд 25</vt:lpstr>
      <vt:lpstr>Слайд 26</vt:lpstr>
      <vt:lpstr>Слайд 27</vt:lpstr>
      <vt:lpstr>Слайд 28</vt:lpstr>
      <vt:lpstr>Слайд 29</vt:lpstr>
      <vt:lpstr>Слайд 30</vt:lpstr>
      <vt:lpstr>Слайд 31</vt:lpstr>
      <vt:lpstr>Ответственность за нарушение законодательства по охране труда</vt:lpstr>
      <vt:lpstr>Слайд 33</vt:lpstr>
      <vt:lpstr>Дисциплинарная ответственность</vt:lpstr>
      <vt:lpstr>Кодекс РФ об административных правонарушениях (КоАП РФ) от 30.12.2001 N 195-ФЗ</vt:lpstr>
      <vt:lpstr>Кодекс РФ об административных правонарушениях (КоАП РФ) от 30.12.2001 N 195-ФЗ</vt:lpstr>
      <vt:lpstr>Слайд 37</vt:lpstr>
      <vt:lpstr>Слайд 38</vt:lpstr>
      <vt:lpstr>Слайд 39</vt:lpstr>
      <vt:lpstr>"Уголовный кодекс Российской Федерации"</vt:lpstr>
      <vt:lpstr>"Уголовный кодекс Российской Федерации"</vt:lpstr>
      <vt:lpstr> Государственное надзор, взаимодействие с инспекторами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Государственное управление охраной труда</dc:title>
  <dc:creator>Admin</dc:creator>
  <cp:lastModifiedBy>oothodyrev428</cp:lastModifiedBy>
  <cp:revision>284</cp:revision>
  <dcterms:created xsi:type="dcterms:W3CDTF">2012-03-15T07:43:32Z</dcterms:created>
  <dcterms:modified xsi:type="dcterms:W3CDTF">2017-04-07T02:32:56Z</dcterms:modified>
</cp:coreProperties>
</file>