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89" r:id="rId2"/>
    <p:sldId id="258" r:id="rId3"/>
    <p:sldId id="291" r:id="rId4"/>
    <p:sldId id="292" r:id="rId5"/>
    <p:sldId id="306" r:id="rId6"/>
    <p:sldId id="270" r:id="rId7"/>
    <p:sldId id="273" r:id="rId8"/>
    <p:sldId id="278" r:id="rId9"/>
    <p:sldId id="279" r:id="rId10"/>
    <p:sldId id="281" r:id="rId11"/>
    <p:sldId id="286" r:id="rId12"/>
    <p:sldId id="283" r:id="rId13"/>
    <p:sldId id="303" r:id="rId14"/>
    <p:sldId id="307" r:id="rId15"/>
    <p:sldId id="299" r:id="rId16"/>
    <p:sldId id="300" r:id="rId17"/>
    <p:sldId id="302" r:id="rId18"/>
    <p:sldId id="301" r:id="rId19"/>
    <p:sldId id="284" r:id="rId20"/>
    <p:sldId id="294" r:id="rId21"/>
    <p:sldId id="29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41" autoAdjust="0"/>
    <p:restoredTop sz="99310" autoAdjust="0"/>
  </p:normalViewPr>
  <p:slideViewPr>
    <p:cSldViewPr>
      <p:cViewPr>
        <p:scale>
          <a:sx n="148" d="100"/>
          <a:sy n="148" d="100"/>
        </p:scale>
        <p:origin x="-564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515DE-FCCD-4751-805E-53A3A40881B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4BAAAD-6003-4008-85B1-B4746CFC9B10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bg2">
              <a:lumMod val="10000"/>
            </a:schemeClr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b="1" i="1" u="sng" dirty="0" smtClean="0">
              <a:solidFill>
                <a:schemeClr val="accent6">
                  <a:lumMod val="50000"/>
                </a:schemeClr>
              </a:solidFill>
            </a:rPr>
            <a:t>на медицинскую организацию  </a:t>
          </a:r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- за качество проведения предварительных и периодических осмотров работников;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236A97E5-832B-4D55-9BDD-3CCCABB3097F}" type="parTrans" cxnId="{3FA5E768-8445-4A76-B17B-1E9E2DEE7B82}">
      <dgm:prSet/>
      <dgm:spPr/>
      <dgm:t>
        <a:bodyPr/>
        <a:lstStyle/>
        <a:p>
          <a:endParaRPr lang="ru-RU"/>
        </a:p>
      </dgm:t>
    </dgm:pt>
    <dgm:pt modelId="{D218F6A2-9925-40C5-BF98-681A61034F40}" type="sibTrans" cxnId="{3FA5E768-8445-4A76-B17B-1E9E2DEE7B82}">
      <dgm:prSet/>
      <dgm:spPr/>
      <dgm:t>
        <a:bodyPr/>
        <a:lstStyle/>
        <a:p>
          <a:endParaRPr lang="ru-RU"/>
        </a:p>
      </dgm:t>
    </dgm:pt>
    <dgm:pt modelId="{97BB90DD-0A13-4D07-A2BD-FB13A018C4B3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bg2">
              <a:lumMod val="10000"/>
            </a:schemeClr>
          </a:solidFill>
        </a:ln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dgm:spPr>
      <dgm:t>
        <a:bodyPr/>
        <a:lstStyle/>
        <a:p>
          <a:pPr rtl="0"/>
          <a:r>
            <a:rPr lang="ru-RU" b="1" i="1" u="sng" dirty="0" smtClean="0">
              <a:solidFill>
                <a:schemeClr val="accent6">
                  <a:lumMod val="50000"/>
                </a:schemeClr>
              </a:solidFill>
            </a:rPr>
            <a:t>на работодателя </a:t>
          </a:r>
          <a:r>
            <a:rPr lang="ru-RU" i="1" dirty="0" smtClean="0">
              <a:solidFill>
                <a:schemeClr val="accent6">
                  <a:lumMod val="50000"/>
                </a:schemeClr>
              </a:solidFill>
            </a:rPr>
            <a:t>– за </a:t>
          </a:r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организацию проведения предварительных и периодических осмотров работников  и обеспечение своевременного их прохождения работниками.</a:t>
          </a:r>
          <a:endParaRPr lang="ru-RU" i="1" dirty="0">
            <a:solidFill>
              <a:schemeClr val="accent6">
                <a:lumMod val="50000"/>
              </a:schemeClr>
            </a:solidFill>
          </a:endParaRPr>
        </a:p>
      </dgm:t>
    </dgm:pt>
    <dgm:pt modelId="{5C238D46-87E1-4687-A7D6-A06341EF16A8}" type="parTrans" cxnId="{17BD5B45-C7CB-4C4D-9361-96A949968B3B}">
      <dgm:prSet/>
      <dgm:spPr/>
      <dgm:t>
        <a:bodyPr/>
        <a:lstStyle/>
        <a:p>
          <a:endParaRPr lang="ru-RU"/>
        </a:p>
      </dgm:t>
    </dgm:pt>
    <dgm:pt modelId="{0204DD95-E261-490D-8DB6-EDF580BDAFD1}" type="sibTrans" cxnId="{17BD5B45-C7CB-4C4D-9361-96A949968B3B}">
      <dgm:prSet/>
      <dgm:spPr/>
      <dgm:t>
        <a:bodyPr/>
        <a:lstStyle/>
        <a:p>
          <a:endParaRPr lang="ru-RU"/>
        </a:p>
      </dgm:t>
    </dgm:pt>
    <dgm:pt modelId="{B85FFA71-5262-47AB-8134-93EC4DA8B6DE}" type="pres">
      <dgm:prSet presAssocID="{FD3515DE-FCCD-4751-805E-53A3A40881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00E355-F3EA-4172-94B3-5E743259DFF6}" type="pres">
      <dgm:prSet presAssocID="{844BAAAD-6003-4008-85B1-B4746CFC9B10}" presName="parentText" presStyleLbl="node1" presStyleIdx="0" presStyleCnt="2" custLinFactY="-39526" custLinFactNeighborX="-44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BC3AD-D33E-4E97-983A-F7D985C3265E}" type="pres">
      <dgm:prSet presAssocID="{D218F6A2-9925-40C5-BF98-681A61034F40}" presName="spacer" presStyleCnt="0"/>
      <dgm:spPr/>
    </dgm:pt>
    <dgm:pt modelId="{9A2E553E-9C3A-4127-8619-C76C53C11A1E}" type="pres">
      <dgm:prSet presAssocID="{97BB90DD-0A13-4D07-A2BD-FB13A018C4B3}" presName="parentText" presStyleLbl="node1" presStyleIdx="1" presStyleCnt="2" custLinFactY="-7638" custLinFactNeighborX="39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A5E768-8445-4A76-B17B-1E9E2DEE7B82}" srcId="{FD3515DE-FCCD-4751-805E-53A3A40881B4}" destId="{844BAAAD-6003-4008-85B1-B4746CFC9B10}" srcOrd="0" destOrd="0" parTransId="{236A97E5-832B-4D55-9BDD-3CCCABB3097F}" sibTransId="{D218F6A2-9925-40C5-BF98-681A61034F40}"/>
    <dgm:cxn modelId="{17BD5B45-C7CB-4C4D-9361-96A949968B3B}" srcId="{FD3515DE-FCCD-4751-805E-53A3A40881B4}" destId="{97BB90DD-0A13-4D07-A2BD-FB13A018C4B3}" srcOrd="1" destOrd="0" parTransId="{5C238D46-87E1-4687-A7D6-A06341EF16A8}" sibTransId="{0204DD95-E261-490D-8DB6-EDF580BDAFD1}"/>
    <dgm:cxn modelId="{15979D56-4E29-4C90-9691-88FEF1B4F358}" type="presOf" srcId="{FD3515DE-FCCD-4751-805E-53A3A40881B4}" destId="{B85FFA71-5262-47AB-8134-93EC4DA8B6DE}" srcOrd="0" destOrd="0" presId="urn:microsoft.com/office/officeart/2005/8/layout/vList2"/>
    <dgm:cxn modelId="{91074F8F-6A8A-4832-B1E2-18CDC3CA2BE6}" type="presOf" srcId="{97BB90DD-0A13-4D07-A2BD-FB13A018C4B3}" destId="{9A2E553E-9C3A-4127-8619-C76C53C11A1E}" srcOrd="0" destOrd="0" presId="urn:microsoft.com/office/officeart/2005/8/layout/vList2"/>
    <dgm:cxn modelId="{731D6EA0-C145-42B2-80C6-04184A2EA4AB}" type="presOf" srcId="{844BAAAD-6003-4008-85B1-B4746CFC9B10}" destId="{B300E355-F3EA-4172-94B3-5E743259DFF6}" srcOrd="0" destOrd="0" presId="urn:microsoft.com/office/officeart/2005/8/layout/vList2"/>
    <dgm:cxn modelId="{1354480D-C749-4F1F-8543-5D38E1E23455}" type="presParOf" srcId="{B85FFA71-5262-47AB-8134-93EC4DA8B6DE}" destId="{B300E355-F3EA-4172-94B3-5E743259DFF6}" srcOrd="0" destOrd="0" presId="urn:microsoft.com/office/officeart/2005/8/layout/vList2"/>
    <dgm:cxn modelId="{7D302D6F-06FA-4C0C-8331-A159AD7441CE}" type="presParOf" srcId="{B85FFA71-5262-47AB-8134-93EC4DA8B6DE}" destId="{520BC3AD-D33E-4E97-983A-F7D985C3265E}" srcOrd="1" destOrd="0" presId="urn:microsoft.com/office/officeart/2005/8/layout/vList2"/>
    <dgm:cxn modelId="{69940F9F-AC5F-4287-9510-CB225ACB1FEC}" type="presParOf" srcId="{B85FFA71-5262-47AB-8134-93EC4DA8B6DE}" destId="{9A2E553E-9C3A-4127-8619-C76C53C11A1E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01F642-7049-49CD-92FF-50906A6F5E6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14F9F6-CEA2-4C51-A1E0-1AC0135D8DF0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/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dgm:spPr>
      <dgm:t>
        <a:bodyPr/>
        <a:lstStyle/>
        <a:p>
          <a:pPr algn="ctr" rtl="0"/>
          <a:r>
            <a:rPr lang="ru-RU" sz="2400" dirty="0" smtClean="0">
              <a:solidFill>
                <a:schemeClr val="accent6">
                  <a:lumMod val="50000"/>
                </a:schemeClr>
              </a:solidFill>
            </a:rPr>
            <a:t>Составить </a:t>
          </a:r>
        </a:p>
        <a:p>
          <a:pPr algn="l" rtl="0"/>
          <a:r>
            <a:rPr lang="ru-RU" sz="2000" u="sng" dirty="0" smtClean="0">
              <a:solidFill>
                <a:schemeClr val="accent6">
                  <a:lumMod val="50000"/>
                </a:schemeClr>
              </a:solidFill>
            </a:rPr>
            <a:t>Список контингентов</a:t>
          </a:r>
          <a:r>
            <a:rPr lang="ru-RU" sz="2000" dirty="0" smtClean="0">
              <a:solidFill>
                <a:schemeClr val="accent6">
                  <a:lumMod val="50000"/>
                </a:schemeClr>
              </a:solidFill>
            </a:rPr>
            <a:t>, где указывается</a:t>
          </a:r>
          <a:r>
            <a:rPr lang="ru-RU" sz="3100" dirty="0" smtClean="0">
              <a:solidFill>
                <a:schemeClr val="accent6">
                  <a:lumMod val="50000"/>
                </a:schemeClr>
              </a:solidFill>
            </a:rPr>
            <a:t>:</a:t>
          </a:r>
          <a:endParaRPr lang="ru-RU" sz="3100" dirty="0">
            <a:solidFill>
              <a:schemeClr val="accent6">
                <a:lumMod val="50000"/>
              </a:schemeClr>
            </a:solidFill>
          </a:endParaRPr>
        </a:p>
      </dgm:t>
    </dgm:pt>
    <dgm:pt modelId="{044E0739-FAC6-4B05-9F37-9981AF5E1273}" type="parTrans" cxnId="{866B4C43-1DC7-4DCB-B58C-0709E8AE090E}">
      <dgm:prSet/>
      <dgm:spPr/>
      <dgm:t>
        <a:bodyPr/>
        <a:lstStyle/>
        <a:p>
          <a:endParaRPr lang="ru-RU"/>
        </a:p>
      </dgm:t>
    </dgm:pt>
    <dgm:pt modelId="{167BC9C5-D143-4FE0-8426-7A0DA89AB9FF}" type="sibTrans" cxnId="{866B4C43-1DC7-4DCB-B58C-0709E8AE090E}">
      <dgm:prSet/>
      <dgm:spPr/>
      <dgm:t>
        <a:bodyPr/>
        <a:lstStyle/>
        <a:p>
          <a:endParaRPr lang="ru-RU"/>
        </a:p>
      </dgm:t>
    </dgm:pt>
    <dgm:pt modelId="{F6A9EA2C-0DE4-45DA-841F-4639F356D46F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наименование подразделения;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63034723-E415-407D-B793-34D9F47E5C23}" type="parTrans" cxnId="{C05E686A-89E6-4713-8B7B-CE5E81DAEBDF}">
      <dgm:prSet/>
      <dgm:spPr/>
      <dgm:t>
        <a:bodyPr/>
        <a:lstStyle/>
        <a:p>
          <a:endParaRPr lang="ru-RU"/>
        </a:p>
      </dgm:t>
    </dgm:pt>
    <dgm:pt modelId="{979A6904-0BD4-4114-AB81-B7EE3793D9AD}" type="sibTrans" cxnId="{C05E686A-89E6-4713-8B7B-CE5E81DAEBDF}">
      <dgm:prSet/>
      <dgm:spPr/>
      <dgm:t>
        <a:bodyPr/>
        <a:lstStyle/>
        <a:p>
          <a:endParaRPr lang="ru-RU"/>
        </a:p>
      </dgm:t>
    </dgm:pt>
    <dgm:pt modelId="{05BDCD76-E645-418C-8285-A01A179CAFC6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наименование профессии (должности) работника согласно штатному расписанию (для идентификации желательно указать номер РМ по перечню РМ для целей СОУТ  или, в крайнем случае, ФИО. </a:t>
          </a:r>
          <a:r>
            <a:rPr lang="ru-RU" b="1" u="sng" dirty="0" smtClean="0">
              <a:solidFill>
                <a:schemeClr val="accent6">
                  <a:lumMod val="50000"/>
                </a:schemeClr>
              </a:solidFill>
            </a:rPr>
            <a:t>Перечень РМ </a:t>
          </a:r>
          <a:r>
            <a:rPr lang="ru-RU" u="sng" dirty="0" smtClean="0">
              <a:solidFill>
                <a:schemeClr val="accent6">
                  <a:lumMod val="50000"/>
                </a:schemeClr>
              </a:solidFill>
            </a:rPr>
            <a:t>становится основой для всевозможных списков</a:t>
          </a:r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);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79541A82-9547-4613-B236-3C82826BDBEF}" type="parTrans" cxnId="{0AB62BE5-A630-4D47-8839-633CF8D9232D}">
      <dgm:prSet/>
      <dgm:spPr/>
      <dgm:t>
        <a:bodyPr/>
        <a:lstStyle/>
        <a:p>
          <a:endParaRPr lang="ru-RU"/>
        </a:p>
      </dgm:t>
    </dgm:pt>
    <dgm:pt modelId="{DC31A9FE-CE35-489B-9BDA-746B5685BDDF}" type="sibTrans" cxnId="{0AB62BE5-A630-4D47-8839-633CF8D9232D}">
      <dgm:prSet/>
      <dgm:spPr/>
      <dgm:t>
        <a:bodyPr/>
        <a:lstStyle/>
        <a:p>
          <a:endParaRPr lang="ru-RU"/>
        </a:p>
      </dgm:t>
    </dgm:pt>
    <dgm:pt modelId="{7F01E0EC-E502-48FF-BA81-64697E7C87FF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наименование производственных факторов, присутствующих на рабочем месте, согласно Перечню (приложение 1 к Порядку) с указанием пунктов (следует учитывать примечание 2 к приложению 1 "В Перечне вредных факторов перечислены факторы, которые по уровню своего воздействия отнесены к вредным и (или) опасным классам, в соответствии с действующими нормативными правовыми актами");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76752561-EB82-4F62-A6E5-20C6A85E3AF1}" type="parTrans" cxnId="{C5FB6863-7A93-491F-AE0B-706835A421B4}">
      <dgm:prSet/>
      <dgm:spPr/>
      <dgm:t>
        <a:bodyPr/>
        <a:lstStyle/>
        <a:p>
          <a:endParaRPr lang="ru-RU"/>
        </a:p>
      </dgm:t>
    </dgm:pt>
    <dgm:pt modelId="{3EA1AC31-DA3F-498C-A5A9-4ED0EBA968A4}" type="sibTrans" cxnId="{C5FB6863-7A93-491F-AE0B-706835A421B4}">
      <dgm:prSet/>
      <dgm:spPr/>
      <dgm:t>
        <a:bodyPr/>
        <a:lstStyle/>
        <a:p>
          <a:endParaRPr lang="ru-RU"/>
        </a:p>
      </dgm:t>
    </dgm:pt>
    <dgm:pt modelId="{C563F8F9-99F5-4943-97A0-8618FED1A2D2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наименование работ (приложение 2 к Порядку) с указанием пунктов;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7FF44CA5-8EE5-4722-97DA-DC56EB22E837}" type="parTrans" cxnId="{2583F65E-ADBD-425B-90F9-77D7FB1DB8F8}">
      <dgm:prSet/>
      <dgm:spPr/>
      <dgm:t>
        <a:bodyPr/>
        <a:lstStyle/>
        <a:p>
          <a:endParaRPr lang="ru-RU"/>
        </a:p>
      </dgm:t>
    </dgm:pt>
    <dgm:pt modelId="{F5D4629F-7E01-456E-BD5C-7CA8CB5D0962}" type="sibTrans" cxnId="{2583F65E-ADBD-425B-90F9-77D7FB1DB8F8}">
      <dgm:prSet/>
      <dgm:spPr/>
      <dgm:t>
        <a:bodyPr/>
        <a:lstStyle/>
        <a:p>
          <a:endParaRPr lang="ru-RU"/>
        </a:p>
      </dgm:t>
    </dgm:pt>
    <dgm:pt modelId="{B1E4071F-EDDD-4A9E-847F-97A5BD01E3F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95000"/>
          </a:schemeClr>
        </a:solidFill>
        <a:ln/>
      </dgm:spPr>
      <dgm:t>
        <a:bodyPr/>
        <a:lstStyle/>
        <a:p>
          <a:pPr rtl="0"/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периодичность осмотров.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DF3CBBEA-7886-483A-A928-0E07C99A49C5}" type="parTrans" cxnId="{71CD046F-79A2-49DB-9944-BEA3E3BEDC54}">
      <dgm:prSet/>
      <dgm:spPr/>
      <dgm:t>
        <a:bodyPr/>
        <a:lstStyle/>
        <a:p>
          <a:endParaRPr lang="ru-RU"/>
        </a:p>
      </dgm:t>
    </dgm:pt>
    <dgm:pt modelId="{F41022FA-5715-4CB8-8D6F-E1585E479E20}" type="sibTrans" cxnId="{71CD046F-79A2-49DB-9944-BEA3E3BEDC54}">
      <dgm:prSet/>
      <dgm:spPr/>
      <dgm:t>
        <a:bodyPr/>
        <a:lstStyle/>
        <a:p>
          <a:endParaRPr lang="ru-RU"/>
        </a:p>
      </dgm:t>
    </dgm:pt>
    <dgm:pt modelId="{5AB737A0-471E-49C8-B1BD-31F138BC993B}" type="pres">
      <dgm:prSet presAssocID="{1B01F642-7049-49CD-92FF-50906A6F5E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5878EF-C6C7-42EE-925F-6EB067FE745B}" type="pres">
      <dgm:prSet presAssocID="{7A14F9F6-CEA2-4C51-A1E0-1AC0135D8DF0}" presName="linNode" presStyleCnt="0"/>
      <dgm:spPr/>
    </dgm:pt>
    <dgm:pt modelId="{410912C1-69A3-419C-9A90-9E6B3DC83384}" type="pres">
      <dgm:prSet presAssocID="{7A14F9F6-CEA2-4C51-A1E0-1AC0135D8DF0}" presName="parentText" presStyleLbl="node1" presStyleIdx="0" presStyleCnt="1" custScaleX="9780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AA228-541F-4F42-AFE5-C445CA0028B6}" type="pres">
      <dgm:prSet presAssocID="{7A14F9F6-CEA2-4C51-A1E0-1AC0135D8DF0}" presName="descendantText" presStyleLbl="alignAccFollowNode1" presStyleIdx="0" presStyleCnt="1" custScaleY="124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6B4C43-1DC7-4DCB-B58C-0709E8AE090E}" srcId="{1B01F642-7049-49CD-92FF-50906A6F5E6F}" destId="{7A14F9F6-CEA2-4C51-A1E0-1AC0135D8DF0}" srcOrd="0" destOrd="0" parTransId="{044E0739-FAC6-4B05-9F37-9981AF5E1273}" sibTransId="{167BC9C5-D143-4FE0-8426-7A0DA89AB9FF}"/>
    <dgm:cxn modelId="{795CD929-53AD-4707-B29F-675E68796471}" type="presOf" srcId="{F6A9EA2C-0DE4-45DA-841F-4639F356D46F}" destId="{A77AA228-541F-4F42-AFE5-C445CA0028B6}" srcOrd="0" destOrd="0" presId="urn:microsoft.com/office/officeart/2005/8/layout/vList5"/>
    <dgm:cxn modelId="{D6510D3A-EF38-4936-AE31-8BE7FA05B9A2}" type="presOf" srcId="{C563F8F9-99F5-4943-97A0-8618FED1A2D2}" destId="{A77AA228-541F-4F42-AFE5-C445CA0028B6}" srcOrd="0" destOrd="3" presId="urn:microsoft.com/office/officeart/2005/8/layout/vList5"/>
    <dgm:cxn modelId="{EB7A799C-B9B6-4199-9A25-3D48E882352B}" type="presOf" srcId="{7F01E0EC-E502-48FF-BA81-64697E7C87FF}" destId="{A77AA228-541F-4F42-AFE5-C445CA0028B6}" srcOrd="0" destOrd="2" presId="urn:microsoft.com/office/officeart/2005/8/layout/vList5"/>
    <dgm:cxn modelId="{71CD046F-79A2-49DB-9944-BEA3E3BEDC54}" srcId="{7A14F9F6-CEA2-4C51-A1E0-1AC0135D8DF0}" destId="{B1E4071F-EDDD-4A9E-847F-97A5BD01E3F3}" srcOrd="4" destOrd="0" parTransId="{DF3CBBEA-7886-483A-A928-0E07C99A49C5}" sibTransId="{F41022FA-5715-4CB8-8D6F-E1585E479E20}"/>
    <dgm:cxn modelId="{C5FB6863-7A93-491F-AE0B-706835A421B4}" srcId="{7A14F9F6-CEA2-4C51-A1E0-1AC0135D8DF0}" destId="{7F01E0EC-E502-48FF-BA81-64697E7C87FF}" srcOrd="2" destOrd="0" parTransId="{76752561-EB82-4F62-A6E5-20C6A85E3AF1}" sibTransId="{3EA1AC31-DA3F-498C-A5A9-4ED0EBA968A4}"/>
    <dgm:cxn modelId="{C05E686A-89E6-4713-8B7B-CE5E81DAEBDF}" srcId="{7A14F9F6-CEA2-4C51-A1E0-1AC0135D8DF0}" destId="{F6A9EA2C-0DE4-45DA-841F-4639F356D46F}" srcOrd="0" destOrd="0" parTransId="{63034723-E415-407D-B793-34D9F47E5C23}" sibTransId="{979A6904-0BD4-4114-AB81-B7EE3793D9AD}"/>
    <dgm:cxn modelId="{BF6839A4-ED32-440A-B6D7-B14C28F9AF15}" type="presOf" srcId="{1B01F642-7049-49CD-92FF-50906A6F5E6F}" destId="{5AB737A0-471E-49C8-B1BD-31F138BC993B}" srcOrd="0" destOrd="0" presId="urn:microsoft.com/office/officeart/2005/8/layout/vList5"/>
    <dgm:cxn modelId="{0AB62BE5-A630-4D47-8839-633CF8D9232D}" srcId="{7A14F9F6-CEA2-4C51-A1E0-1AC0135D8DF0}" destId="{05BDCD76-E645-418C-8285-A01A179CAFC6}" srcOrd="1" destOrd="0" parTransId="{79541A82-9547-4613-B236-3C82826BDBEF}" sibTransId="{DC31A9FE-CE35-489B-9BDA-746B5685BDDF}"/>
    <dgm:cxn modelId="{20A40B37-297F-4E29-B641-1D8A727E3710}" type="presOf" srcId="{7A14F9F6-CEA2-4C51-A1E0-1AC0135D8DF0}" destId="{410912C1-69A3-419C-9A90-9E6B3DC83384}" srcOrd="0" destOrd="0" presId="urn:microsoft.com/office/officeart/2005/8/layout/vList5"/>
    <dgm:cxn modelId="{B37F01F5-C5CF-4F92-AD21-D76D0B065B37}" type="presOf" srcId="{B1E4071F-EDDD-4A9E-847F-97A5BD01E3F3}" destId="{A77AA228-541F-4F42-AFE5-C445CA0028B6}" srcOrd="0" destOrd="4" presId="urn:microsoft.com/office/officeart/2005/8/layout/vList5"/>
    <dgm:cxn modelId="{2583F65E-ADBD-425B-90F9-77D7FB1DB8F8}" srcId="{7A14F9F6-CEA2-4C51-A1E0-1AC0135D8DF0}" destId="{C563F8F9-99F5-4943-97A0-8618FED1A2D2}" srcOrd="3" destOrd="0" parTransId="{7FF44CA5-8EE5-4722-97DA-DC56EB22E837}" sibTransId="{F5D4629F-7E01-456E-BD5C-7CA8CB5D0962}"/>
    <dgm:cxn modelId="{246BD643-63B5-4827-90E5-4F6EA2E4D3A6}" type="presOf" srcId="{05BDCD76-E645-418C-8285-A01A179CAFC6}" destId="{A77AA228-541F-4F42-AFE5-C445CA0028B6}" srcOrd="0" destOrd="1" presId="urn:microsoft.com/office/officeart/2005/8/layout/vList5"/>
    <dgm:cxn modelId="{67E6390E-DD5D-479B-9464-795E83655FCF}" type="presParOf" srcId="{5AB737A0-471E-49C8-B1BD-31F138BC993B}" destId="{AE5878EF-C6C7-42EE-925F-6EB067FE745B}" srcOrd="0" destOrd="0" presId="urn:microsoft.com/office/officeart/2005/8/layout/vList5"/>
    <dgm:cxn modelId="{A461C51D-F515-4E50-9D66-396300E81D42}" type="presParOf" srcId="{AE5878EF-C6C7-42EE-925F-6EB067FE745B}" destId="{410912C1-69A3-419C-9A90-9E6B3DC83384}" srcOrd="0" destOrd="0" presId="urn:microsoft.com/office/officeart/2005/8/layout/vList5"/>
    <dgm:cxn modelId="{47AB476C-3E5B-4957-BA3A-9EAA7734B20D}" type="presParOf" srcId="{AE5878EF-C6C7-42EE-925F-6EB067FE745B}" destId="{A77AA228-541F-4F42-AFE5-C445CA0028B6}" srcOrd="1" destOrd="0" presId="urn:microsoft.com/office/officeart/2005/8/layout/vList5"/>
  </dgm:cxnLst>
  <dgm:bg>
    <a:solidFill>
      <a:schemeClr val="bg1">
        <a:lumMod val="95000"/>
      </a:schemeClr>
    </a:solidFill>
    <a:effectLst>
      <a:innerShdw blurRad="63500" dist="50800" dir="2700000">
        <a:prstClr val="black">
          <a:alpha val="50000"/>
        </a:prstClr>
      </a:innerShdw>
    </a:effectLst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892DE-133D-48B2-9629-7CD91B2A6421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1D6CDD-E483-42A2-B9FD-8A447DA3EE93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just" rtl="0"/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В десятидневный срок со дня утверждения (п.21 Порядка) Список контингентов направляется в территориальный орган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Роспотребнадзора</a:t>
          </a:r>
          <a:r>
            <a:rPr lang="ru-RU" sz="1200" dirty="0" smtClean="0">
              <a:solidFill>
                <a:schemeClr val="accent6">
                  <a:lumMod val="50000"/>
                </a:schemeClr>
              </a:solidFill>
            </a:rPr>
            <a:t>. </a:t>
          </a:r>
          <a:endParaRPr lang="ru-RU" sz="1200" dirty="0">
            <a:solidFill>
              <a:schemeClr val="accent6">
                <a:lumMod val="50000"/>
              </a:schemeClr>
            </a:solidFill>
          </a:endParaRPr>
        </a:p>
      </dgm:t>
    </dgm:pt>
    <dgm:pt modelId="{A03C1FDD-02DF-4632-A970-5FF6A3624F09}" type="parTrans" cxnId="{A465206A-FFF4-417F-BC7D-A0BBBCF0CFC1}">
      <dgm:prSet/>
      <dgm:spPr/>
      <dgm:t>
        <a:bodyPr/>
        <a:lstStyle/>
        <a:p>
          <a:endParaRPr lang="ru-RU"/>
        </a:p>
      </dgm:t>
    </dgm:pt>
    <dgm:pt modelId="{099903D5-4676-4231-9ED7-2478C7A93F43}" type="sibTrans" cxnId="{A465206A-FFF4-417F-BC7D-A0BBBCF0CFC1}">
      <dgm:prSet/>
      <dgm:spPr/>
      <dgm:t>
        <a:bodyPr/>
        <a:lstStyle/>
        <a:p>
          <a:endParaRPr lang="ru-RU"/>
        </a:p>
      </dgm:t>
    </dgm:pt>
    <dgm:pt modelId="{360FF50A-375D-4A2D-98C9-A944352476A6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just" rtl="0"/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Выбирается медучреждение, где работники будут проходить медосмотры, и заключается с ним договор. Медучреждение должно иметь право на проведение предварительных и периодических осмотров, а также </a:t>
          </a:r>
          <a:r>
            <a:rPr lang="ru-RU" sz="1200" b="1" dirty="0" smtClean="0">
              <a:solidFill>
                <a:srgbClr val="FF0000"/>
              </a:solidFill>
            </a:rPr>
            <a:t>на экспертизу профессиональной пригодности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(п. 4. Порядка). </a:t>
          </a:r>
          <a:r>
            <a:rPr lang="ru-RU" sz="1200" b="1" u="sng" dirty="0" smtClean="0">
              <a:solidFill>
                <a:schemeClr val="accent6">
                  <a:lumMod val="50000"/>
                </a:schemeClr>
              </a:solidFill>
            </a:rPr>
            <a:t>Периодические и предварительные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медицинские осмотры проводятся в одном медучреждении, с которым заключен договор.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2DB1B61-279F-44A6-8FB2-C837DC6A91E4}" type="parTrans" cxnId="{AB5C7559-EC86-444B-A84F-4534A8EB77BC}">
      <dgm:prSet/>
      <dgm:spPr/>
      <dgm:t>
        <a:bodyPr/>
        <a:lstStyle/>
        <a:p>
          <a:endParaRPr lang="ru-RU"/>
        </a:p>
      </dgm:t>
    </dgm:pt>
    <dgm:pt modelId="{147B509B-A24E-484E-AC30-84DAC0D73F95}" type="sibTrans" cxnId="{AB5C7559-EC86-444B-A84F-4534A8EB77BC}">
      <dgm:prSet/>
      <dgm:spPr/>
      <dgm:t>
        <a:bodyPr/>
        <a:lstStyle/>
        <a:p>
          <a:endParaRPr lang="ru-RU"/>
        </a:p>
      </dgm:t>
    </dgm:pt>
    <dgm:pt modelId="{92CA16D7-0DB4-4CBD-A4A8-AEC31FCE1075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just" rtl="0"/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Составление поименного списка работников, направляемых на периодический медосмотр в текущем году.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54CEFDA7-FD75-49FA-AF60-8B6BBB6A6C19}" type="parTrans" cxnId="{4F552BDE-09BC-4828-B080-D6C3DABDD19A}">
      <dgm:prSet/>
      <dgm:spPr/>
      <dgm:t>
        <a:bodyPr/>
        <a:lstStyle/>
        <a:p>
          <a:endParaRPr lang="ru-RU"/>
        </a:p>
      </dgm:t>
    </dgm:pt>
    <dgm:pt modelId="{6145BBAF-1587-4419-AB58-E6AD2568F629}" type="sibTrans" cxnId="{4F552BDE-09BC-4828-B080-D6C3DABDD19A}">
      <dgm:prSet/>
      <dgm:spPr/>
      <dgm:t>
        <a:bodyPr/>
        <a:lstStyle/>
        <a:p>
          <a:endParaRPr lang="ru-RU"/>
        </a:p>
      </dgm:t>
    </dgm:pt>
    <dgm:pt modelId="{59D832D9-1FDB-4ECF-92B5-0263E73E1BA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just" rtl="0"/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Список утверждает работодатель и не позднее, чем </a:t>
          </a:r>
          <a:r>
            <a:rPr lang="ru-RU" sz="1200" b="1" u="sng" dirty="0" smtClean="0">
              <a:solidFill>
                <a:schemeClr val="accent6">
                  <a:lumMod val="50000"/>
                </a:schemeClr>
              </a:solidFill>
            </a:rPr>
            <a:t>за два месяца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до даты прохождения периодического медосмотра, список передается в медучреждение. Нужно получить подтверждение в получении медучреждением поименных списков (роспись на вашем экземпляре с указанием даты вручения).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EF573EC3-F833-4E20-BC42-6E0D0CBE40BD}" type="parTrans" cxnId="{7479AC43-3774-4EC6-9F66-F74BEBB67C75}">
      <dgm:prSet/>
      <dgm:spPr/>
      <dgm:t>
        <a:bodyPr/>
        <a:lstStyle/>
        <a:p>
          <a:endParaRPr lang="ru-RU"/>
        </a:p>
      </dgm:t>
    </dgm:pt>
    <dgm:pt modelId="{882ACBA1-FFB5-4E0E-A593-86DDED0BB86A}" type="sibTrans" cxnId="{7479AC43-3774-4EC6-9F66-F74BEBB67C75}">
      <dgm:prSet/>
      <dgm:spPr/>
      <dgm:t>
        <a:bodyPr/>
        <a:lstStyle/>
        <a:p>
          <a:endParaRPr lang="ru-RU"/>
        </a:p>
      </dgm:t>
    </dgm:pt>
    <dgm:pt modelId="{8E2B7174-0D5C-46A5-9090-A63264740350}" type="pres">
      <dgm:prSet presAssocID="{9D4892DE-133D-48B2-9629-7CD91B2A642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34D3CBE-208B-41F5-BF3D-3502ABC27010}" type="pres">
      <dgm:prSet presAssocID="{9D4892DE-133D-48B2-9629-7CD91B2A6421}" presName="pyramid" presStyleLbl="node1" presStyleIdx="0" presStyleCnt="1" custLinFactNeighborX="1085" custLinFactNeighborY="-1323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bg2">
              <a:lumMod val="10000"/>
            </a:schemeClr>
          </a:solidFill>
        </a:ln>
      </dgm:spPr>
      <dgm:t>
        <a:bodyPr/>
        <a:lstStyle/>
        <a:p>
          <a:endParaRPr lang="ru-RU"/>
        </a:p>
      </dgm:t>
    </dgm:pt>
    <dgm:pt modelId="{36777493-2B83-448A-A391-105E62F9E820}" type="pres">
      <dgm:prSet presAssocID="{9D4892DE-133D-48B2-9629-7CD91B2A6421}" presName="theList" presStyleCnt="0"/>
      <dgm:spPr/>
    </dgm:pt>
    <dgm:pt modelId="{408E4B4A-E338-4AED-8A5D-683311BB1513}" type="pres">
      <dgm:prSet presAssocID="{241D6CDD-E483-42A2-B9FD-8A447DA3EE93}" presName="aNode" presStyleLbl="fgAcc1" presStyleIdx="0" presStyleCnt="4" custScaleX="153627" custScaleY="49513" custLinFactY="-5438" custLinFactNeighborX="239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B7C47-45AE-41A4-BDFE-0303AF8DC144}" type="pres">
      <dgm:prSet presAssocID="{241D6CDD-E483-42A2-B9FD-8A447DA3EE93}" presName="aSpace" presStyleCnt="0"/>
      <dgm:spPr/>
    </dgm:pt>
    <dgm:pt modelId="{59407600-CE57-4A1B-B3FD-609C29A52F9B}" type="pres">
      <dgm:prSet presAssocID="{360FF50A-375D-4A2D-98C9-A944352476A6}" presName="aNode" presStyleLbl="fgAcc1" presStyleIdx="1" presStyleCnt="4" custScaleX="154913" custScaleY="74445" custLinFactY="-12489" custLinFactNeighborX="407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E15C10-8AB2-4C7E-AEB2-F959D67EAED6}" type="pres">
      <dgm:prSet presAssocID="{360FF50A-375D-4A2D-98C9-A944352476A6}" presName="aSpace" presStyleCnt="0"/>
      <dgm:spPr/>
    </dgm:pt>
    <dgm:pt modelId="{890F8259-8261-4104-A0A0-F971DFD4AC51}" type="pres">
      <dgm:prSet presAssocID="{92CA16D7-0DB4-4CBD-A4A8-AEC31FCE1075}" presName="aNode" presStyleLbl="fgAcc1" presStyleIdx="2" presStyleCnt="4" custScaleX="155699" custScaleY="24357" custLinFactY="-22569" custLinFactNeighborX="649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14458-F5DC-4497-B921-DE4F0B894035}" type="pres">
      <dgm:prSet presAssocID="{92CA16D7-0DB4-4CBD-A4A8-AEC31FCE1075}" presName="aSpace" presStyleCnt="0"/>
      <dgm:spPr/>
    </dgm:pt>
    <dgm:pt modelId="{04AE4AC9-6AB3-485E-94FD-92891F2DB4FD}" type="pres">
      <dgm:prSet presAssocID="{59D832D9-1FDB-4ECF-92B5-0263E73E1BAF}" presName="aNode" presStyleLbl="fgAcc1" presStyleIdx="3" presStyleCnt="4" custScaleX="159842" custScaleY="59798" custLinFactY="-30491" custLinFactNeighborX="45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753E9-3180-4846-8734-F251628A14B0}" type="pres">
      <dgm:prSet presAssocID="{59D832D9-1FDB-4ECF-92B5-0263E73E1BAF}" presName="aSpace" presStyleCnt="0"/>
      <dgm:spPr/>
    </dgm:pt>
  </dgm:ptLst>
  <dgm:cxnLst>
    <dgm:cxn modelId="{9C8BA00E-63A2-46C5-BCE4-926386C9204C}" type="presOf" srcId="{360FF50A-375D-4A2D-98C9-A944352476A6}" destId="{59407600-CE57-4A1B-B3FD-609C29A52F9B}" srcOrd="0" destOrd="0" presId="urn:microsoft.com/office/officeart/2005/8/layout/pyramid2"/>
    <dgm:cxn modelId="{5298A1BF-B51D-4CF9-8C26-62690FC8B117}" type="presOf" srcId="{9D4892DE-133D-48B2-9629-7CD91B2A6421}" destId="{8E2B7174-0D5C-46A5-9090-A63264740350}" srcOrd="0" destOrd="0" presId="urn:microsoft.com/office/officeart/2005/8/layout/pyramid2"/>
    <dgm:cxn modelId="{85DCF42F-389B-41E1-BF41-C6C56CDD1317}" type="presOf" srcId="{59D832D9-1FDB-4ECF-92B5-0263E73E1BAF}" destId="{04AE4AC9-6AB3-485E-94FD-92891F2DB4FD}" srcOrd="0" destOrd="0" presId="urn:microsoft.com/office/officeart/2005/8/layout/pyramid2"/>
    <dgm:cxn modelId="{C5772875-5923-4C4B-BA2C-5A3738B71BE1}" type="presOf" srcId="{241D6CDD-E483-42A2-B9FD-8A447DA3EE93}" destId="{408E4B4A-E338-4AED-8A5D-683311BB1513}" srcOrd="0" destOrd="0" presId="urn:microsoft.com/office/officeart/2005/8/layout/pyramid2"/>
    <dgm:cxn modelId="{4F552BDE-09BC-4828-B080-D6C3DABDD19A}" srcId="{9D4892DE-133D-48B2-9629-7CD91B2A6421}" destId="{92CA16D7-0DB4-4CBD-A4A8-AEC31FCE1075}" srcOrd="2" destOrd="0" parTransId="{54CEFDA7-FD75-49FA-AF60-8B6BBB6A6C19}" sibTransId="{6145BBAF-1587-4419-AB58-E6AD2568F629}"/>
    <dgm:cxn modelId="{A465206A-FFF4-417F-BC7D-A0BBBCF0CFC1}" srcId="{9D4892DE-133D-48B2-9629-7CD91B2A6421}" destId="{241D6CDD-E483-42A2-B9FD-8A447DA3EE93}" srcOrd="0" destOrd="0" parTransId="{A03C1FDD-02DF-4632-A970-5FF6A3624F09}" sibTransId="{099903D5-4676-4231-9ED7-2478C7A93F43}"/>
    <dgm:cxn modelId="{7479AC43-3774-4EC6-9F66-F74BEBB67C75}" srcId="{9D4892DE-133D-48B2-9629-7CD91B2A6421}" destId="{59D832D9-1FDB-4ECF-92B5-0263E73E1BAF}" srcOrd="3" destOrd="0" parTransId="{EF573EC3-F833-4E20-BC42-6E0D0CBE40BD}" sibTransId="{882ACBA1-FFB5-4E0E-A593-86DDED0BB86A}"/>
    <dgm:cxn modelId="{AB5C7559-EC86-444B-A84F-4534A8EB77BC}" srcId="{9D4892DE-133D-48B2-9629-7CD91B2A6421}" destId="{360FF50A-375D-4A2D-98C9-A944352476A6}" srcOrd="1" destOrd="0" parTransId="{72DB1B61-279F-44A6-8FB2-C837DC6A91E4}" sibTransId="{147B509B-A24E-484E-AC30-84DAC0D73F95}"/>
    <dgm:cxn modelId="{67726ADD-B609-4758-A1F4-E57E9FCB24E3}" type="presOf" srcId="{92CA16D7-0DB4-4CBD-A4A8-AEC31FCE1075}" destId="{890F8259-8261-4104-A0A0-F971DFD4AC51}" srcOrd="0" destOrd="0" presId="urn:microsoft.com/office/officeart/2005/8/layout/pyramid2"/>
    <dgm:cxn modelId="{D41AE4D9-9A79-4337-B20F-88E5AA7A1F50}" type="presParOf" srcId="{8E2B7174-0D5C-46A5-9090-A63264740350}" destId="{F34D3CBE-208B-41F5-BF3D-3502ABC27010}" srcOrd="0" destOrd="0" presId="urn:microsoft.com/office/officeart/2005/8/layout/pyramid2"/>
    <dgm:cxn modelId="{70E04BE6-0394-4A2B-AC13-DCCDF411CD5B}" type="presParOf" srcId="{8E2B7174-0D5C-46A5-9090-A63264740350}" destId="{36777493-2B83-448A-A391-105E62F9E820}" srcOrd="1" destOrd="0" presId="urn:microsoft.com/office/officeart/2005/8/layout/pyramid2"/>
    <dgm:cxn modelId="{74B38BE4-0FD8-4E74-84E5-2923746DE272}" type="presParOf" srcId="{36777493-2B83-448A-A391-105E62F9E820}" destId="{408E4B4A-E338-4AED-8A5D-683311BB1513}" srcOrd="0" destOrd="0" presId="urn:microsoft.com/office/officeart/2005/8/layout/pyramid2"/>
    <dgm:cxn modelId="{AA2B226C-15FC-42E7-8D95-9C881642C3E4}" type="presParOf" srcId="{36777493-2B83-448A-A391-105E62F9E820}" destId="{A3EB7C47-45AE-41A4-BDFE-0303AF8DC144}" srcOrd="1" destOrd="0" presId="urn:microsoft.com/office/officeart/2005/8/layout/pyramid2"/>
    <dgm:cxn modelId="{52BDD33E-EEA3-4005-B4C6-9F393546B5F8}" type="presParOf" srcId="{36777493-2B83-448A-A391-105E62F9E820}" destId="{59407600-CE57-4A1B-B3FD-609C29A52F9B}" srcOrd="2" destOrd="0" presId="urn:microsoft.com/office/officeart/2005/8/layout/pyramid2"/>
    <dgm:cxn modelId="{9B820695-90A7-41A4-A9A8-FAF35A54CC64}" type="presParOf" srcId="{36777493-2B83-448A-A391-105E62F9E820}" destId="{13E15C10-8AB2-4C7E-AEB2-F959D67EAED6}" srcOrd="3" destOrd="0" presId="urn:microsoft.com/office/officeart/2005/8/layout/pyramid2"/>
    <dgm:cxn modelId="{D125441D-EA64-42AB-8DD8-3744009F8EA8}" type="presParOf" srcId="{36777493-2B83-448A-A391-105E62F9E820}" destId="{890F8259-8261-4104-A0A0-F971DFD4AC51}" srcOrd="4" destOrd="0" presId="urn:microsoft.com/office/officeart/2005/8/layout/pyramid2"/>
    <dgm:cxn modelId="{F375556A-44A4-43F7-B867-BCC748FBB0FF}" type="presParOf" srcId="{36777493-2B83-448A-A391-105E62F9E820}" destId="{93514458-F5DC-4497-B921-DE4F0B894035}" srcOrd="5" destOrd="0" presId="urn:microsoft.com/office/officeart/2005/8/layout/pyramid2"/>
    <dgm:cxn modelId="{9A8AA31E-4E5A-4049-A4E8-46A41129E85D}" type="presParOf" srcId="{36777493-2B83-448A-A391-105E62F9E820}" destId="{04AE4AC9-6AB3-485E-94FD-92891F2DB4FD}" srcOrd="6" destOrd="0" presId="urn:microsoft.com/office/officeart/2005/8/layout/pyramid2"/>
    <dgm:cxn modelId="{2E6A6A39-2ACA-4674-81D7-4CC61A994BF5}" type="presParOf" srcId="{36777493-2B83-448A-A391-105E62F9E820}" destId="{BA3753E9-3180-4846-8734-F251628A14B0}" srcOrd="7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D5101-AC14-4D67-A6E5-31CEF1976E41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B7AE8-049F-4BD0-B3C5-79323F5AAB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156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8362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836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EC14B-8661-4F4E-A405-E856287AD99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836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64B3-7705-44C5-B436-A586F2492388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28A2-9D96-4F96-82B5-466BB4DE6869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5C843-B9DD-4ABE-850E-0A84B5E7323A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828F-0FDC-4E41-87D5-70C08CAF4241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4091-AA8F-4B0D-950F-3533AEFACDC2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56C8-9C74-4ABF-8B66-4E5D7EEFB8F5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C6CA-25B5-49B1-A395-99A81BEA9B5E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DC93-2528-4987-94CC-E77C9A6B6F4D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26AD3-C452-49F3-BFCE-B7BD9354D437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D31C-E731-441F-AB9A-500867075AB7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6AE4-9C6C-4AA1-B8BF-5D083491276D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BE36BA-6C0D-4003-A845-B02A3A343A16}" type="datetime1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F700A04412860FA5005C3EEA335416CFAEEBFFA6A6220700CDFCA7D9411F9F250CAAEF30C6E07BEPD39C" TargetMode="External"/><Relationship Id="rId2" Type="http://schemas.openxmlformats.org/officeDocument/2006/relationships/hyperlink" Target="consultantplus://offline/ref=0F700A04412860FA5005C3EEA335416CFAEEBFFA6A6220700CDFCA7D9411F9F250CAAEF30C6E05BCPD37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consultantplus://offline/ref=0F700A04412860FA5005C3EEA335416CFAEEB2F86F6220700CDFCA7D9411F9F250CAAEF30C6E05BCPD3FC" TargetMode="External"/><Relationship Id="rId4" Type="http://schemas.openxmlformats.org/officeDocument/2006/relationships/hyperlink" Target="consultantplus://offline/ref=0F700A04412860FA5005C3EEA335416CFAEEBFFA6A6220700CDFCA7D9411F9F250CAAEF30C6E03BCPD37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7099191" cy="121707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Предварительные и периодические медицинские осмотры</a:t>
            </a:r>
            <a:br>
              <a:rPr lang="ru-RU" sz="2800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15616" y="2060848"/>
            <a:ext cx="7488832" cy="3474720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800" b="1" i="1" dirty="0" smtClean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Руководитель </a:t>
            </a:r>
            <a:r>
              <a:rPr lang="ru-RU" sz="1800" b="1" i="1" smtClean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группы Центра </a:t>
            </a:r>
            <a:r>
              <a:rPr lang="ru-RU" sz="1800" b="1" i="1" dirty="0" smtClean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охраны труда</a:t>
            </a:r>
            <a:r>
              <a:rPr lang="ru-RU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радиационной и экологической безопасности СО РАН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Ходырев Александр Борисович</a:t>
            </a:r>
            <a:endParaRPr lang="ru-RU" sz="2400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Тел./факс: </a:t>
            </a:r>
            <a:r>
              <a:rPr lang="ru-RU" sz="2400" b="1" i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330 07 45</a:t>
            </a:r>
            <a:r>
              <a:rPr lang="ru-RU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E-mail</a:t>
            </a:r>
            <a:r>
              <a:rPr lang="ru-RU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800" b="1" i="1" dirty="0" smtClean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a_hodirev@mail.ru</a:t>
            </a:r>
            <a:endParaRPr lang="ru-RU" sz="1800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800" b="1" i="1" dirty="0">
                <a:solidFill>
                  <a:srgbClr val="6076B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ru-RU" sz="1800" b="1" i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http://www.sbras.nsc.ru/cotreb/</a:t>
            </a:r>
            <a:endParaRPr lang="ru-RU" sz="2400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9056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l">
              <a:lnSpc>
                <a:spcPct val="100000"/>
              </a:lnSpc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медицинских осмотров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Выноска со стрелкой вправо 5"/>
          <p:cNvSpPr/>
          <p:nvPr/>
        </p:nvSpPr>
        <p:spPr>
          <a:xfrm>
            <a:off x="142844" y="1571612"/>
            <a:ext cx="2786082" cy="3214710"/>
          </a:xfrm>
          <a:prstGeom prst="rightArrowCallou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Издать </a:t>
            </a:r>
            <a:r>
              <a:rPr lang="ru-RU" sz="1600" b="1" i="1" u="sng" dirty="0" smtClean="0">
                <a:solidFill>
                  <a:schemeClr val="accent6">
                    <a:lumMod val="50000"/>
                  </a:schemeClr>
                </a:solidFill>
              </a:rPr>
              <a:t>приказ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о прохождении периодического медицинского осмотра с приложением Календарного плана и список работников, направляемых на медосмотр, в приказе: 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000894" y="3071810"/>
            <a:ext cx="3856858" cy="7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214678" y="1142984"/>
            <a:ext cx="571504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1.Обязать работников пройти медосмотр в соответствии с утвержденным Календарным планом, а руководителей подразделений обеспечить явку работников; 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928802"/>
            <a:ext cx="5715040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2.Обязать работников пройти обязательное психиатрическое обследование;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571744"/>
            <a:ext cx="564360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3.Определить подразделение (работника), которое выдаст работникам направление на медосмотр; 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3286124"/>
            <a:ext cx="564360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4.Определить ответственность руководителя подразделения за прохождение медосмотра подчиненных работников;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4000504"/>
            <a:ext cx="5643602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5.Бухгалтерию обязать произвести расчет работников за период прохождения медосмотра по среднему заработку (ст.185 ТК РФ), для этого необходимо делать отметку в табеле учета рабочего времени.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5072074"/>
            <a:ext cx="878687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Ознакомить с приказом работников и руководителей подразделений, других лиц, задействованных в организации медосмотра.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42844" y="5715016"/>
            <a:ext cx="8786874" cy="92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Подготовить и подписать направления на медосмотр у уполномоченного на это лица. В организации должен вестись учет выданных направлений. Направления выдаются под роспись. Порядок учета выдачи направлений не регламентирован, однако целесообразно вести специальный журнал учета выдачи направлений на предварительный и периодический медицинские осмотры.</a:t>
            </a:r>
          </a:p>
          <a:p>
            <a:pPr lvl="0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285727"/>
            <a:ext cx="7643866" cy="6286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2398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медицинских осмотров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857232"/>
            <a:ext cx="7545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 указанное в Календарном плане время работник должен прибыть 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 медучреждение для прохождения периодического осмотра.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250927" y="2535231"/>
            <a:ext cx="192882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5720" y="1714488"/>
            <a:ext cx="1643074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При себе нужно иметь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28860" y="1714488"/>
            <a:ext cx="1880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  1. Направление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2000240"/>
            <a:ext cx="5061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 2. Документ удостоверяющий личность (паспорт).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0298" y="2357430"/>
            <a:ext cx="6146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 3.Паспорт здоровья(если нет, то его выдаст медучреждение.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71736" y="2714620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4. Решение врачебной комиссии, проводившей обязательное психиатрическое обследование (в соответствии с </a:t>
            </a:r>
            <a:r>
              <a:rPr lang="ru-RU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ПЕРЕЧНЕМ</a:t>
            </a:r>
            <a:r>
              <a:rPr lang="ru-RU" sz="1600" dirty="0" smtClean="0">
                <a:solidFill>
                  <a:srgbClr val="002060"/>
                </a:solidFill>
              </a:rPr>
              <a:t>).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715142" y="5142718"/>
            <a:ext cx="300039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42844" y="3786190"/>
            <a:ext cx="1785950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После завершения работником медосмотра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1736" y="3643314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Ему выдается медицинское заключение, подписанное председателем медицинской комиссии и заверенное печатью медучреждения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3643306" y="4500570"/>
            <a:ext cx="3571900" cy="500066"/>
          </a:xfrm>
          <a:prstGeom prst="downArrow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285984" y="5072074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</a:rPr>
              <a:t>Данное заключение работник должен передать руководителю подразделения </a:t>
            </a:r>
          </a:p>
          <a:p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</a:rPr>
              <a:t>или лицу, ответственному за медицинские осмотры в организации (после первичного </a:t>
            </a:r>
          </a:p>
          <a:p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</a:rPr>
              <a:t>медосмотра инспектору по кадрам или другому лицу, у которого он получил направление).</a:t>
            </a:r>
            <a:endParaRPr lang="ru-RU" sz="12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7422" y="5786454"/>
            <a:ext cx="6563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. Работнику также возвращается </a:t>
            </a:r>
            <a:r>
              <a:rPr lang="ru-RU" sz="1600" u="sng" dirty="0" smtClean="0">
                <a:solidFill>
                  <a:schemeClr val="bg2">
                    <a:lumMod val="50000"/>
                  </a:schemeClr>
                </a:solidFill>
              </a:rPr>
              <a:t>Паспорт здоровья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с внесенными</a:t>
            </a:r>
          </a:p>
          <a:p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туда результатами обследования.</a:t>
            </a:r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87650" y="6417003"/>
            <a:ext cx="5784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Паспорт здоровья хранится у работника.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2214546" y="1857364"/>
            <a:ext cx="357190" cy="1500198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428860" y="6357958"/>
            <a:ext cx="357190" cy="5000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!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97790"/>
          </a:xfrm>
          <a:solidFill>
            <a:schemeClr val="bg1">
              <a:lumMod val="95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>
              <a:buNone/>
            </a:pPr>
            <a:r>
              <a:rPr lang="ru-RU" sz="1400" dirty="0" smtClean="0"/>
              <a:t>	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Приказ Минздрава России от 5 мая 2016 г. № 282н «Об утверждении порядка проведения экспертизы профессиональной пригодности и формы медицинского заключения о пригодности или непригодности к выполнению отдельных видов работ».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>
            <a:off x="928662" y="1142984"/>
            <a:ext cx="7786718" cy="5214974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500174"/>
            <a:ext cx="8286808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Порядок проведения экспертизы профессиональной пригодности</a:t>
            </a:r>
            <a:r>
              <a:rPr lang="ru-RU" dirty="0" smtClean="0"/>
              <a:t> .</a:t>
            </a:r>
          </a:p>
          <a:p>
            <a:pPr algn="just"/>
            <a:r>
              <a:rPr lang="ru-RU" sz="1400" dirty="0" smtClean="0"/>
              <a:t>	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	1. Экспертиза профессиональной пригодности проводится по результатам предварительных медицинских осмотров и периодических медицинских осмотров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в отношении работников, </a:t>
            </a:r>
            <a:r>
              <a:rPr lang="ru-RU" sz="1400" u="sng" dirty="0" smtClean="0">
                <a:solidFill>
                  <a:schemeClr val="accent6">
                    <a:lumMod val="50000"/>
                  </a:schemeClr>
                </a:solidFill>
              </a:rPr>
              <a:t>у которых при проведении обязательного медицинского осмотра выявлены медицинские противопоказания к осуществлению </a:t>
            </a:r>
            <a:r>
              <a:rPr lang="ru-RU" sz="1400" u="sng" dirty="0" smtClean="0">
                <a:solidFill>
                  <a:srgbClr val="FF0000"/>
                </a:solidFill>
              </a:rPr>
              <a:t>отдельных видов работ</a:t>
            </a:r>
            <a:r>
              <a:rPr lang="ru-RU" sz="1400" u="sng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400" dirty="0" smtClean="0"/>
              <a:t> 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2. Экспертиза профессиональной пригодности проводится в медицинской организации имеющей лицензию на осуществление медицинской деятельности по экспертизе профессиональной пригодности .</a:t>
            </a:r>
            <a:r>
              <a:rPr lang="ru-RU" sz="1400" dirty="0" smtClean="0"/>
              <a:t> 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3. Для проведения экспертизы профессиональной пригодности работник представляет в медицинскую организацию: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документ, удостоверяющий личность;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направление, выданное медицинской организацией, проводившей обязательный медицинский осмотр, в ходе которого выявлены медицинские противопоказания к осуществлению отдельных видов работ;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медицинское заключение по результатам обязательного медицинского осмотра, выданное работнику.</a:t>
            </a:r>
            <a:r>
              <a:rPr lang="ru-RU" sz="1400" dirty="0" smtClean="0"/>
              <a:t>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928662" y="1142984"/>
            <a:ext cx="7786718" cy="521497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00034" y="428604"/>
            <a:ext cx="8215370" cy="78581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Врачебная комиссия медицинской организации на основании результатов обязательного медицинского осмотра выносит одно из следующих решений о признании работника: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28596" y="1571612"/>
            <a:ext cx="2928958" cy="92869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u="sng" dirty="0" smtClean="0">
                <a:solidFill>
                  <a:schemeClr val="accent6">
                    <a:lumMod val="50000"/>
                  </a:schemeClr>
                </a:solidFill>
              </a:rPr>
              <a:t>пригодным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по состоянию здоровья к выполнению отдельных видов работ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500430" y="1571612"/>
            <a:ext cx="2714644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u="sng" dirty="0" smtClean="0">
                <a:solidFill>
                  <a:schemeClr val="accent6">
                    <a:lumMod val="50000"/>
                  </a:schemeClr>
                </a:solidFill>
              </a:rPr>
              <a:t>временно непригодным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по состоянию здоровья к выполнению отдельных видов работ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286512" y="1571612"/>
            <a:ext cx="2786082" cy="10001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u="sng" dirty="0" smtClean="0">
                <a:solidFill>
                  <a:schemeClr val="accent6">
                    <a:lumMod val="50000"/>
                  </a:schemeClr>
                </a:solidFill>
              </a:rPr>
              <a:t>постоянно непригодным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по состоянию здоровья к выполнению отдельных видов работ.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1"/>
            <a:ext cx="800424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000066"/>
                </a:solidFill>
              </a:rPr>
              <a:t>Порядок проведения экспертизы профессиональной пригодности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Левая фигурная скобка 12"/>
          <p:cNvSpPr/>
          <p:nvPr/>
        </p:nvSpPr>
        <p:spPr bwMode="auto">
          <a:xfrm rot="5400000">
            <a:off x="4607687" y="-2964701"/>
            <a:ext cx="357190" cy="8715436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3357554" y="2714620"/>
            <a:ext cx="3000396" cy="30003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indent="36000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Указывается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обоснова-ние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данного решения и сроки временной непригодности с рекомендациями о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проведе-нии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 дополнительных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иссле-дований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(лабораторных, инструментальных исследований) и (или) соответствующего лечения.</a:t>
            </a:r>
          </a:p>
          <a:p>
            <a:pPr indent="36000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Окончательное решение выносится комиссией после представления результатов проведенных исследований и (или) лечения.</a:t>
            </a:r>
            <a:r>
              <a:rPr lang="ru-RU" sz="1400" dirty="0" smtClean="0"/>
              <a:t> </a:t>
            </a: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4572000" y="2571744"/>
            <a:ext cx="428628" cy="142876"/>
          </a:xfrm>
          <a:prstGeom prst="downArrow">
            <a:avLst/>
          </a:prstGeom>
          <a:solidFill>
            <a:schemeClr val="tx2">
              <a:lumMod val="75000"/>
              <a:lumOff val="25000"/>
            </a:schemeClr>
          </a:solidFill>
          <a:ln w="12700" cap="sq" cmpd="sng" algn="ctr">
            <a:solidFill>
              <a:schemeClr val="bg2">
                <a:lumMod val="90000"/>
                <a:lumOff val="1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357158" y="2643182"/>
            <a:ext cx="2928958" cy="135732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Медицинский работник оформляет медицинское заключение на основании протокола врачебной комиссии.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6429324" y="2714620"/>
            <a:ext cx="2714676" cy="13573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Медицинский работник оформляет медицинское заключение на основании протокола врачебной комиссии.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1500166" y="2500306"/>
            <a:ext cx="428628" cy="142876"/>
          </a:xfrm>
          <a:prstGeom prst="downArrow">
            <a:avLst/>
          </a:prstGeom>
          <a:solidFill>
            <a:schemeClr val="tx2">
              <a:lumMod val="75000"/>
              <a:lumOff val="25000"/>
            </a:schemeClr>
          </a:solidFill>
          <a:ln w="12700" cap="sq" cmpd="sng" algn="ctr">
            <a:solidFill>
              <a:schemeClr val="bg2">
                <a:lumMod val="90000"/>
                <a:lumOff val="1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трелка вниз 18"/>
          <p:cNvSpPr/>
          <p:nvPr/>
        </p:nvSpPr>
        <p:spPr bwMode="auto">
          <a:xfrm>
            <a:off x="7429520" y="2571744"/>
            <a:ext cx="428628" cy="142876"/>
          </a:xfrm>
          <a:prstGeom prst="downArrow">
            <a:avLst/>
          </a:prstGeom>
          <a:solidFill>
            <a:schemeClr val="tx2">
              <a:lumMod val="75000"/>
              <a:lumOff val="25000"/>
            </a:schemeClr>
          </a:solidFill>
          <a:ln w="12700" cap="sq" cmpd="sng" algn="ctr">
            <a:solidFill>
              <a:schemeClr val="bg2">
                <a:lumMod val="90000"/>
                <a:lumOff val="1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842337"/>
            <a:ext cx="90011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Медицинское заключение оформляется в двух экземплярах, один из которых: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выдается работнику для предъявления работодателю, о чем работник расписывается в журнале регистрации Медицинских заключений;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вклеивается в медицинскую документацию работника, оформленную в медицинской организации, и хранится в течение 50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  <a:solidFill>
            <a:schemeClr val="accent2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освидетельствование</a:t>
            </a:r>
            <a:endParaRPr 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4282" y="1214422"/>
            <a:ext cx="8571264" cy="3592420"/>
          </a:xfr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02920" indent="-457200" algn="just">
              <a:spcBef>
                <a:spcPts val="600"/>
              </a:spcBef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	1. Постановление  Правительства РФ от 28.04.1993 № 377 (в редакции от 23.09.2002) «О реализации закона РФ "О психиатрической помощи и гарантиях прав граждан при ее оказании».</a:t>
            </a:r>
            <a:r>
              <a:rPr lang="ru-RU" sz="1800" dirty="0" smtClean="0"/>
              <a:t> </a:t>
            </a:r>
          </a:p>
          <a:p>
            <a:pPr marL="560070" indent="-514350">
              <a:spcBef>
                <a:spcPts val="600"/>
              </a:spcBef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	2.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Постановление Правительства РФ от 23.09.2002 N 695 (ред. от 25.03.2013).</a:t>
            </a:r>
            <a:b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"О прохождении обязательного психиатрического освидетельствования работниками, осуществляющими отдельные виды деятельности, в том числе деятельность, связанную с источниками повышенной опасности (с влиянием вредных веществ и неблагоприятных производственных факторов), а также работающими в условиях повышенной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опасности».</a:t>
            </a:r>
            <a:endParaRPr lang="ru-RU" sz="1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освидетельствование</a:t>
            </a:r>
            <a:endParaRPr 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7016" y="836712"/>
            <a:ext cx="8856984" cy="5806998"/>
          </a:xfr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В соответствии с постановлением Правительства РФ от 23.09.2002 N 695(ред. от 25.03.2013) "О прохождении обязательного психиатрического освидетельствования работниками, осуществляющими отдельные виды деятельности, в том числе деятельность, связанную с источниками повышенной опасности (с влиянием вредных веществ и неблагоприятных производственных факторов), а также работающими в условиях повышенной опасности«</a:t>
            </a: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88620" indent="-342900"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02920" indent="-457200" algn="just">
              <a:spcBef>
                <a:spcPts val="600"/>
              </a:spcBef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857364"/>
            <a:ext cx="2714644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1.Освидетельствование работника проводится </a:t>
            </a:r>
            <a:r>
              <a:rPr lang="ru-RU" sz="1200" b="1" u="sng" dirty="0" smtClean="0">
                <a:solidFill>
                  <a:srgbClr val="FF0000"/>
                </a:solidFill>
              </a:rPr>
              <a:t>на добровольной основе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с учетом норм, установленных Законом Российской Федерации "О психиатрической помощи и гарантиях прав граждан при ее оказании«.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1857364"/>
            <a:ext cx="278608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2. Освидетельствование работника проводится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 целью определения его пригодности по состоянию </a:t>
            </a:r>
            <a:r>
              <a:rPr lang="ru-RU" sz="1200" b="1" u="sng" dirty="0" smtClean="0">
                <a:solidFill>
                  <a:srgbClr val="FF0000"/>
                </a:solidFill>
                <a:latin typeface="+mj-lt"/>
              </a:rPr>
              <a:t>психического здоровья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*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 осуществлению отдельных видов деятельности, а также к работе в условиях повышенной опасности, предусмотренных </a:t>
            </a:r>
            <a:r>
              <a:rPr lang="ru-RU" sz="1200" dirty="0" smtClean="0">
                <a:solidFill>
                  <a:srgbClr val="FF0000"/>
                </a:solidFill>
                <a:latin typeface="+mj-lt"/>
              </a:rPr>
              <a:t>Перечнем.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1857364"/>
            <a:ext cx="250033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3. Освидетельствование работника проводится </a:t>
            </a:r>
            <a:r>
              <a:rPr lang="ru-RU" sz="1200" dirty="0" err="1" smtClean="0">
                <a:solidFill>
                  <a:schemeClr val="accent6">
                    <a:lumMod val="50000"/>
                  </a:schemeClr>
                </a:solidFill>
              </a:rPr>
              <a:t>врачеб-ной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комиссией,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создаваемой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органом управления </a:t>
            </a:r>
            <a:r>
              <a:rPr lang="ru-RU" sz="1200" dirty="0" err="1" smtClean="0">
                <a:solidFill>
                  <a:schemeClr val="accent6">
                    <a:lumMod val="50000"/>
                  </a:schemeClr>
                </a:solidFill>
              </a:rPr>
              <a:t>здраво-охранением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</a:rPr>
              <a:t>не реже одного раза в 5 лет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1200" dirty="0"/>
          </a:p>
        </p:txBody>
      </p:sp>
      <p:sp>
        <p:nvSpPr>
          <p:cNvPr id="9" name="Левая фигурная скобка 8"/>
          <p:cNvSpPr/>
          <p:nvPr/>
        </p:nvSpPr>
        <p:spPr>
          <a:xfrm rot="5400000">
            <a:off x="1893075" y="1464455"/>
            <a:ext cx="428628" cy="4071966"/>
          </a:xfrm>
          <a:prstGeom prst="leftBrace">
            <a:avLst>
              <a:gd name="adj1" fmla="val 8333"/>
              <a:gd name="adj2" fmla="val 49356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06" y="3714752"/>
            <a:ext cx="4071966" cy="30003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ru-RU" sz="1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Соответственно, если работник отказывается пройти обязательное психиатрическое освидетельствование, работодатель не вправе 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</a:rPr>
              <a:t>заставить его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. Вместе с тем, в силу  ст. 212, ст. 76 ТК РФ, работодатель </a:t>
            </a:r>
            <a:r>
              <a:rPr lang="ru-RU" sz="1200" b="1" u="sng" dirty="0" smtClean="0">
                <a:solidFill>
                  <a:schemeClr val="accent6">
                    <a:lumMod val="50000"/>
                  </a:schemeClr>
                </a:solidFill>
              </a:rPr>
              <a:t>обязан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</a:rPr>
              <a:t>отстранить сотрудника от работы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 до прохождения им такого освидетельствования, работник не может быть допущен к исполнению трудовых обязанностей, если он не прошел обязательное психиатрическое освидетельствование. </a:t>
            </a:r>
            <a:r>
              <a:rPr lang="ru-RU" sz="1200" dirty="0" smtClean="0"/>
              <a:t> </a:t>
            </a:r>
          </a:p>
          <a:p>
            <a:pPr algn="just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Подпункта «в» пункта 35  постановления Пленума Верховного Суда РФ от 17 марта 2004 г. № 2), отказ или уклонение без уважительных причин от освидетельствования является нарушением трудовой дисциплины (которое может служить основанием для расторжения трудового договора.)</a:t>
            </a:r>
          </a:p>
          <a:p>
            <a:pPr algn="just"/>
            <a:endParaRPr lang="ru-RU" sz="1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 rot="5400000">
            <a:off x="5000628" y="2500306"/>
            <a:ext cx="428628" cy="2000264"/>
          </a:xfrm>
          <a:prstGeom prst="leftBrace">
            <a:avLst>
              <a:gd name="adj1" fmla="val 8333"/>
              <a:gd name="adj2" fmla="val 49356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14810" y="3714752"/>
            <a:ext cx="2000264" cy="1785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*В соответствии с Пр. № 302н-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для определения пригодности этих работников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для выполнения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поручае-мой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работы и </a:t>
            </a:r>
            <a:r>
              <a:rPr lang="ru-RU" sz="1200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предупреждения </a:t>
            </a:r>
            <a:r>
              <a:rPr lang="ru-RU" sz="1200" b="1" u="sng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профессиональных заболеваний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.</a:t>
            </a:r>
            <a:endParaRPr lang="ru-RU" sz="12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42852"/>
            <a:ext cx="7734328" cy="500066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освидетельствование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285720" y="571480"/>
            <a:ext cx="8572560" cy="5786478"/>
          </a:xfrm>
        </p:spPr>
        <p:txBody>
          <a:bodyPr>
            <a:normAutofit/>
          </a:bodyPr>
          <a:lstStyle/>
          <a:p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</a:rPr>
              <a:t>В соответствии с Постановлением  Правительства РФ от 28.04.1993 № 377 «О реализации закона РФ"О психиатрической помощи и гарантиях прав граждан при ее оказании». Утвержден </a:t>
            </a:r>
            <a:r>
              <a:rPr lang="ru-RU" sz="1300" u="sng" dirty="0" smtClean="0">
                <a:solidFill>
                  <a:srgbClr val="FF0000"/>
                </a:solidFill>
              </a:rPr>
              <a:t>ПЕРЕЧЕНЬ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</a:rPr>
              <a:t>медицинских психиатрических противопоказаний для осуществления отдельных видов профессиональной деятельности и деятельности, связанной с источником повышенной опасности.                                   			</a:t>
            </a:r>
            <a:r>
              <a:rPr lang="ru-RU" sz="13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Опасные и вредные производственные факторы</a:t>
            </a:r>
          </a:p>
          <a:p>
            <a:pPr>
              <a:buNone/>
            </a:pPr>
            <a:endParaRPr lang="ru-RU" sz="14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3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Проводимые работы, виды профессиональной деятельности и категории должностей </a:t>
            </a:r>
            <a:endParaRPr lang="ru-RU" sz="1300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5400000">
            <a:off x="4321967" y="-1964569"/>
            <a:ext cx="928694" cy="8143932"/>
          </a:xfrm>
          <a:prstGeom prst="leftBrace">
            <a:avLst>
              <a:gd name="adj1" fmla="val 8333"/>
              <a:gd name="adj2" fmla="val 5007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214554"/>
            <a:ext cx="1928826" cy="35719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Химические</a:t>
            </a:r>
            <a:endParaRPr lang="ru-RU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643042" y="2571744"/>
            <a:ext cx="214314" cy="214314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786058"/>
            <a:ext cx="2643206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Азотная кислота, аммиак, бензол и его производные, метанол, мышьяк,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предельные и              </a:t>
            </a:r>
          </a:p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непредельные углеводороды, ртуть, свинец, фенолы и их производные ………..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2214554"/>
            <a:ext cx="2143140" cy="4286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Промышленные аэрозоли</a:t>
            </a:r>
            <a:endParaRPr lang="ru-RU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86248" y="2643182"/>
            <a:ext cx="214314" cy="214314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2857496"/>
            <a:ext cx="2714644" cy="1500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Courier New" pitchFamily="49" charset="0"/>
              </a:rPr>
              <a:t>Абразивные и </a:t>
            </a:r>
            <a:r>
              <a:rPr lang="ru-RU" sz="1200" dirty="0" err="1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Courier New" pitchFamily="49" charset="0"/>
              </a:rPr>
              <a:t>абразив</a:t>
            </a:r>
            <a:r>
              <a:rPr lang="ru-RU" sz="1200" dirty="0" err="1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содержащие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, металлы и их</a:t>
            </a:r>
          </a:p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сплавы</a:t>
            </a:r>
            <a:r>
              <a:rPr lang="ru-RU" dirty="0" smtClean="0">
                <a:solidFill>
                  <a:schemeClr val="tx1"/>
                </a:solidFill>
                <a:ea typeface="Calibri" pitchFamily="34" charset="0"/>
                <a:cs typeface="Courier New" pitchFamily="49" charset="0"/>
              </a:rPr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BrowalliaUPC" pitchFamily="34" charset="-34"/>
              </a:rPr>
              <a:t>с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иликатные и</a:t>
            </a:r>
          </a:p>
          <a:p>
            <a:r>
              <a:rPr lang="ru-RU" sz="1200" dirty="0" err="1" smtClean="0">
                <a:solidFill>
                  <a:schemeClr val="accent6">
                    <a:lumMod val="75000"/>
                  </a:schemeClr>
                </a:solidFill>
              </a:rPr>
              <a:t>силикатсодержащие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, пыль растительного и животного происхождения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, сварочные аэрозоли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Courier New" pitchFamily="49" charset="0"/>
              </a:rPr>
              <a:t>  ……………….      </a:t>
            </a:r>
            <a:endParaRPr lang="ru-RU" sz="12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72198" y="2143116"/>
            <a:ext cx="2428892" cy="4286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Физические</a:t>
            </a:r>
            <a:endParaRPr lang="ru-RU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0760" y="2786058"/>
            <a:ext cx="2786082" cy="1785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ЭМП в радиочастотном диапазоне, постоянные ЭМП, производственная вибрация, шум, пониженная температура, </a:t>
            </a:r>
            <a:r>
              <a:rPr lang="ru-RU" sz="1200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повышенное напряжение зрения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(работы, связанные со слежением за</a:t>
            </a:r>
          </a:p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экраном дисплеев и другими                               средствами отображения информации)………………………….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7286644" y="2571744"/>
            <a:ext cx="214314" cy="214314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5143512"/>
            <a:ext cx="8215370" cy="92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Работы на высоте, персонал обслуживающий действующие </a:t>
            </a:r>
            <a:r>
              <a:rPr lang="ru-RU" sz="1200" dirty="0" err="1" smtClean="0">
                <a:solidFill>
                  <a:schemeClr val="accent6">
                    <a:lumMod val="75000"/>
                  </a:schemeClr>
                </a:solidFill>
              </a:rPr>
              <a:t>эл.установки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, работы в отдаленных районах (в том числе </a:t>
            </a:r>
            <a:r>
              <a:rPr lang="ru-RU" sz="1200" dirty="0" err="1" smtClean="0">
                <a:solidFill>
                  <a:schemeClr val="accent6">
                    <a:lumMod val="75000"/>
                  </a:schemeClr>
                </a:solidFill>
              </a:rPr>
              <a:t>вахтово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-экспедиционным методом), работы на станках токарных, фрезерных и др., работы непосредственно связанные с движением  транспорта, работники водопроводных сооружений, имеющие</a:t>
            </a:r>
          </a:p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непосредственное отношение к подготовке воды, и лица, обслуживающие водопроводные сети……………….</a:t>
            </a:r>
          </a:p>
          <a:p>
            <a:r>
              <a:rPr lang="ru-RU" sz="1200" dirty="0" smtClean="0"/>
              <a:t>сети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357686" y="5000636"/>
            <a:ext cx="214314" cy="214314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освидетельствование</a:t>
            </a:r>
            <a:endParaRPr 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530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7290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5" name="-457968" descr="http://vip.1otruda.ru/system/content/feature/image/-457968/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142984"/>
            <a:ext cx="59150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143372" y="1142984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Приложение N 2</a:t>
            </a:r>
          </a:p>
          <a:p>
            <a:pPr algn="r"/>
            <a:r>
              <a:rPr lang="ru-RU" sz="1200" i="1" dirty="0" smtClean="0"/>
              <a:t> </a:t>
            </a:r>
            <a:r>
              <a:rPr lang="ru-RU" sz="1200" i="1" dirty="0" smtClean="0"/>
              <a:t>Утверждено приказом </a:t>
            </a:r>
            <a:r>
              <a:rPr lang="ru-RU" sz="1200" i="1" dirty="0" smtClean="0"/>
              <a:t>ФМБА России</a:t>
            </a:r>
          </a:p>
          <a:p>
            <a:pPr algn="r"/>
            <a:r>
              <a:rPr lang="ru-RU" sz="1200" i="1" dirty="0" smtClean="0"/>
              <a:t>от 7 сентября 2015 г. N </a:t>
            </a:r>
            <a:r>
              <a:rPr lang="ru-RU" sz="1200" i="1" dirty="0" smtClean="0"/>
              <a:t>170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97790"/>
          </a:xfrm>
        </p:spPr>
        <p:txBody>
          <a:bodyPr/>
          <a:lstStyle/>
          <a:p>
            <a:pPr algn="ctr">
              <a:buNone/>
            </a:pPr>
            <a:r>
              <a:rPr lang="ru-RU" sz="1400" dirty="0" smtClean="0"/>
              <a:t>	</a:t>
            </a:r>
            <a:r>
              <a:rPr lang="ru-RU" sz="1600" dirty="0" smtClean="0"/>
              <a:t>Приложение к приказу Министерства здравоохранения</a:t>
            </a:r>
            <a:br>
              <a:rPr lang="ru-RU" sz="1600" dirty="0" smtClean="0"/>
            </a:br>
            <a:r>
              <a:rPr lang="ru-RU" sz="1600" dirty="0" smtClean="0"/>
              <a:t>Российской Федерации от 15 декабря 2014 г. N 835н Порядок проведения </a:t>
            </a:r>
            <a:r>
              <a:rPr lang="ru-RU" sz="1600" dirty="0" err="1" smtClean="0"/>
              <a:t>предсменных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предрейсовых</a:t>
            </a:r>
            <a:r>
              <a:rPr lang="ru-RU" sz="1600" dirty="0" smtClean="0"/>
              <a:t> и </a:t>
            </a:r>
            <a:r>
              <a:rPr lang="ru-RU" sz="1600" dirty="0" err="1" smtClean="0"/>
              <a:t>послесменных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послерейсовых</a:t>
            </a:r>
            <a:r>
              <a:rPr lang="ru-RU" sz="1600" dirty="0" smtClean="0"/>
              <a:t> медицинских осмотров.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>
            <a:off x="357158" y="1357298"/>
            <a:ext cx="8572560" cy="52149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sz="29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медицинские осмотры проводятся перед началом рабочего дня (смены, рейса) в целях выявления признаков воздействия вредных и (или) опасных производственных факторов, состояний и заболеваний, препятствующих выполнению трудовых обязанностей, в том числе алкогольного, наркотического или иного токсического опьянения и остаточных явлений такого опьянения.</a:t>
            </a:r>
          </a:p>
          <a:p>
            <a:pPr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Организация проведения обязательных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предсменных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предрейсовых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послесменных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послерейсовых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медицинских осмотров возлагается на работодателя.</a:t>
            </a:r>
          </a:p>
          <a:p>
            <a:pPr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Обязательные </a:t>
            </a:r>
            <a:r>
              <a:rPr lang="ru-RU" sz="5600" u="sng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предрейсовые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медицинские осмотры проводятся в течение всего времени работы лица в качестве водителя транспортного средства, за исключением водителей, управляющих транспортными средствами, выезжающими по вызову экстренных оперативных служб.</a:t>
            </a:r>
          </a:p>
          <a:p>
            <a:pPr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Обязательные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послерейсовые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медицинские осмотры проводятся в течение всего времени работы лица в качестве водителя транспортного средства, </a:t>
            </a:r>
            <a:r>
              <a:rPr lang="ru-RU" sz="5600" b="1" u="sng" dirty="0" smtClean="0">
                <a:solidFill>
                  <a:srgbClr val="FF0000"/>
                </a:solidFill>
              </a:rPr>
              <a:t>если такая работа связана с перевозками пассажиров или опасных грузов .</a:t>
            </a:r>
          </a:p>
          <a:p>
            <a:pPr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послерейсовые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 медицинские осмотры проводятся медицинскими работниками, имеющими высшее и (или) среднее профессиональное образование, медицинской организацией или иной организацией, осуществляющей медицинскую деятельность (в том числе медицинским работником, состоящим в штате работодателя  при наличии лицензии на осуществление медицинской деятельности, предусматривающей выполнение работ (услуг) по медицинским осмотрам (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предрейсовым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послерейсовым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), медицинским осмотрам (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предсменным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6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послесменным</a:t>
            </a:r>
            <a:r>
              <a:rPr lang="ru-RU" sz="5600" dirty="0" smtClean="0">
                <a:solidFill>
                  <a:schemeClr val="accent5">
                    <a:lumMod val="50000"/>
                  </a:schemeClr>
                </a:solidFill>
              </a:rPr>
              <a:t>). </a:t>
            </a:r>
          </a:p>
          <a:p>
            <a:pPr algn="just"/>
            <a:endParaRPr lang="ru-RU" sz="1500" dirty="0" smtClean="0"/>
          </a:p>
          <a:p>
            <a:pPr algn="just"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88640"/>
            <a:ext cx="7992888" cy="6192688"/>
          </a:xfrm>
        </p:spPr>
        <p:txBody>
          <a:bodyPr>
            <a:normAutofit/>
          </a:bodyPr>
          <a:lstStyle/>
          <a:p>
            <a:pPr marL="457200" lvl="0" indent="-457200" algn="ctr">
              <a:spcAft>
                <a:spcPts val="3000"/>
              </a:spcAft>
              <a:buNone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правовые акты, регулирующие порядок направления и прохождения медицинских осмотров</a:t>
            </a: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5700" indent="-342900">
              <a:spcAft>
                <a:spcPts val="1800"/>
              </a:spcAft>
              <a:buFont typeface="+mj-lt"/>
              <a:buAutoNum type="arabicPeriod"/>
            </a:pPr>
            <a:endParaRPr lang="ru-RU" sz="17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28596" y="642918"/>
            <a:ext cx="8215370" cy="6500834"/>
          </a:xfrm>
          <a:prstGeom prst="horizontalScroll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AutoNum type="arabicPeriod"/>
            </a:pP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buAutoNum type="arabicPeriod"/>
            </a:pP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AutoNum type="arabicPeriod"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AutoNum type="arabicPeriod"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AutoNum type="arabicPeriod"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Трудовой кодекс РФ (Ст.213).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Приказ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Минздравсоцразвития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РФ от 12.04.2011 № 302н «Об утверждении перечней вредных и (или) опасных производственных факторов и работ, при выполнении которых проводятся предварительные и периодические медицинские осмотры (обследования), и Порядка проведения предварительных и периодических медицинских осмотров (обследований) работников, занятых на тяжелых работах и на работах с вредными и (или) опасными условиями труда».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ea typeface="Times New Roman"/>
              </a:rPr>
              <a:t>Приказ Министерства здравоохранения НСО № 1187 от 26.06.2012 «О    порядке проведения обязательных предварительных при поступлении на работу и периодических медицинских осмотров работников».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Постановление  Правительства РФ от 28.04.1993 № 377 (в редакции от 23.09.2002) «О реализации закона РФ "О психиатрической помощи и гарантиях прав граждан при ее оказании».</a:t>
            </a:r>
            <a:r>
              <a:rPr lang="ru-RU" sz="1400" dirty="0" smtClean="0"/>
              <a:t> 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Приложение к приказу Министерства здравоохранения</a:t>
            </a:r>
            <a:b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Российской Федерации от 15 декабря 2014 г. N 835н « Порядок проведения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предсменных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предрейсовых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и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послесменных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послерейсовых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медицинских осмотров».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6.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Приказ Минздрава России от 5 мая 2016 г. № 282н «Об утверждении порядка проведения экспертизы профессиональной пригодности и формы медицинского заключения о пригодности или непригодности к выполнению отдельных видов работ».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AutoNum type="arabicPeriod"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1400" dirty="0" smtClean="0">
              <a:solidFill>
                <a:schemeClr val="accent6">
                  <a:lumMod val="50000"/>
                </a:schemeClr>
              </a:solidFill>
              <a:ea typeface="Times New Roman"/>
            </a:endParaRP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dirty="0" smtClean="0"/>
              <a:t>66..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02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97790"/>
          </a:xfrm>
        </p:spPr>
        <p:txBody>
          <a:bodyPr/>
          <a:lstStyle/>
          <a:p>
            <a:pPr algn="ctr">
              <a:buNone/>
            </a:pPr>
            <a:r>
              <a:rPr lang="ru-RU" sz="1400" dirty="0" smtClean="0"/>
              <a:t>	</a:t>
            </a:r>
            <a:r>
              <a:rPr lang="ru-RU" sz="1600" dirty="0" smtClean="0"/>
              <a:t>Приложение к приказу Министерства здравоохранения</a:t>
            </a:r>
            <a:br>
              <a:rPr lang="ru-RU" sz="1600" dirty="0" smtClean="0"/>
            </a:br>
            <a:r>
              <a:rPr lang="ru-RU" sz="1600" dirty="0" smtClean="0"/>
              <a:t>Российской Федерации от 15 декабря 2014 г. N 835н Порядок проведения </a:t>
            </a:r>
            <a:r>
              <a:rPr lang="ru-RU" sz="1600" dirty="0" err="1" smtClean="0"/>
              <a:t>предсменных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предрейсовых</a:t>
            </a:r>
            <a:r>
              <a:rPr lang="ru-RU" sz="1600" dirty="0" smtClean="0"/>
              <a:t> и </a:t>
            </a:r>
            <a:r>
              <a:rPr lang="ru-RU" sz="1600" dirty="0" err="1" smtClean="0"/>
              <a:t>послесменных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послерейсовых</a:t>
            </a:r>
            <a:r>
              <a:rPr lang="ru-RU" sz="1600" dirty="0" smtClean="0"/>
              <a:t> медицинских осмотров.</a:t>
            </a:r>
            <a:br>
              <a:rPr lang="ru-RU" sz="1600" dirty="0" smtClean="0"/>
            </a:b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>
            <a:off x="928662" y="1142984"/>
            <a:ext cx="7786718" cy="5214974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214422"/>
            <a:ext cx="8286808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Результаты проведенных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медицинских осмотров вносятся в Журнал регистрации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медицинских осмотров и Журнал регистрации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послесменных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медицинских осмотров соответственно , в которых указывается следующая информация о работнике: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1) дата и время проведения медицинского осмотра;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2) фамилия, имя, отчество работника;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3) пол работника;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4) дата рождения работника;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5) результаты исследований, указанных в пункте 10 настоящего Порядка;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6) заключение о результатах медицинских осмотров;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7) подпись медицинского работника с расшифровкой подписи;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8) подпись работника.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В случае выявления медицинским работником по результатам прохождения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медицинского осмотра, наличии признаков воздействия вредных и (или) опасных производственных факторов, состояний и заболеваний, препятствующих выполнению трудовых обязанностей, в том числе алкогольного, наркотического или иного токсического опьянения и остаточных явлений такого опьянения, работнику выдается справка для предъявления в соответствующую медицинскую организацию.</a:t>
            </a:r>
          </a:p>
          <a:p>
            <a:pPr indent="360000"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В справке указывается порядковый номер, дата (число, месяц, год) и время (часы, минуты) проведения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предрейсового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предсменного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или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послерейсового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</a:rPr>
              <a:t>послесменного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медицинского осмотра, цель направления, предварительный диагноз, объем оказанной медицинской помощи, подпись медицинского работника, выдавшего справку, с расшифровкой подписи.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    Медицинская организация обеспечивает учет всех выданных справок.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87621" y="1296807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142852"/>
            <a:ext cx="8215370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Предварительные и периодические медицинские осмотры</a:t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85926"/>
            <a:ext cx="7163572" cy="257176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190500" cap="sq">
            <a:solidFill>
              <a:srgbClr val="FFFFFF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20810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6408712"/>
          </a:xfrm>
        </p:spPr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213 ТК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0" y="-142900"/>
            <a:ext cx="8929718" cy="6858048"/>
          </a:xfrm>
          <a:prstGeom prst="horizontalScroll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Работники, занятые на работах с вредными и (или) опасными условиями труда (в том числе на подземных работах), а также на работах, связанных с движением транспорта, проходят обязательные предварительные (при поступлении на работу) и периодические (для лиц в возрасте до 21 года - ежегодные) медицинские осмотры </a:t>
            </a:r>
            <a:r>
              <a:rPr lang="ru-RU" sz="1600" b="1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для определения пригодности этих работников для выполнения поручаемой работы и предупреждения профессиональных заболеваний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В соответствии с медицинскими рекомендациями указанные работники проходят внеочередные медицинские осмотры.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Работники организаций пищевой промышленности, общественного питания и торговли, водопроводных сооружений, медицинских организаций и детских учреждений, а также некоторых других работодателей проходят указанные медицинские осмотры </a:t>
            </a:r>
            <a:r>
              <a:rPr lang="ru-RU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целях охраны здоровья населения, предупреждения возникновения и распространения заболеваний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 соответствии с медицинскими рекомендациями указанные работники проходят внеочередные медицинские осмотры.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9178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6408712"/>
          </a:xfrm>
        </p:spPr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213 ТК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0" y="500042"/>
            <a:ext cx="9144000" cy="6072230"/>
          </a:xfrm>
          <a:prstGeom prst="horizontalScroll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just">
              <a:lnSpc>
                <a:spcPct val="115000"/>
              </a:lnSpc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Вредные и (или) опасные производственные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2"/>
              </a:rPr>
              <a:t>факторы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3"/>
              </a:rPr>
              <a:t>работы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выполнении которых проводятся обязательные предварительные и периодические медицинские осмотры,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4"/>
              </a:rPr>
              <a:t>порядок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проведения таких осмотров определяются уполномоченным Правительством Российской Федерации федеральным органом исполнительной власти. </a:t>
            </a:r>
          </a:p>
          <a:p>
            <a:pPr indent="342900" algn="just">
              <a:lnSpc>
                <a:spcPct val="115000"/>
              </a:lnSpc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Работники, осуществляющие отдельные виды деятельности, в том числе связанной с источниками повышенной опасности (с влиянием вредных веществ и неблагоприятных производственных факторов), а также работающие в условиях повышенной опасности, проходят обязательное психиатрическое освидетельствование не реже одного раза в пять лет в 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5"/>
              </a:rPr>
              <a:t>порядке,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устанавливаемом уполномоченным Правительством Российской Федерации федеральным органом исполнительной власти.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indent="342900" algn="just">
              <a:lnSpc>
                <a:spcPct val="115000"/>
              </a:lnSpc>
            </a:pP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	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Предусмотренные настоящей статьей медицинские осмотры и  	психиатрические освидетельствования осуществляются за счет средств 	работодателя.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28662" y="4714884"/>
            <a:ext cx="571504" cy="785818"/>
          </a:xfrm>
          <a:prstGeom prst="ellipse">
            <a:avLst/>
          </a:prstGeom>
          <a:blipFill>
            <a:blip r:embed="rId6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88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20080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медицинских осмотров:</a:t>
            </a:r>
            <a:endParaRPr lang="ru-RU" sz="28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85786" y="1285860"/>
            <a:ext cx="7643866" cy="10001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1. Динамического наблюдения за состоянием здоровья работников, своевременного выявления заболеваний, начальных форм профессиональных заболеваний, ранних признаков воздействия вредных и (или) опасных производственных факторов на состояние здоровья работников;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785786" y="2428868"/>
            <a:ext cx="7643866" cy="114300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2. Выявления заболеваний, состояний, являющихся медицинскими противопоказаниями для продолжения работы, связанной с воздействием вредных и (или) опасных производственных факторов, а так же работ, при выполнении которых обязательно проведение предварительных и периодических медицинских осмотров работников в целях охраны здоровья населения;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85786" y="3714752"/>
            <a:ext cx="7643866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3. Своевременного выявления и предупреждения возникновения и распространения инфекционных и паразитарных заболеваний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143372" y="5786454"/>
            <a:ext cx="45719" cy="71438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85786" y="4500570"/>
            <a:ext cx="7643866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cmpd="sng" algn="ctr">
            <a:solidFill>
              <a:srgbClr val="00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4. Предупреждения несчастных случаев на производстве</a:t>
            </a:r>
            <a:r>
              <a:rPr lang="ru-RU" sz="1400" b="1" dirty="0" smtClean="0"/>
              <a:t>.</a:t>
            </a:r>
            <a:endParaRPr lang="ru-RU" sz="1400" b="1" i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02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/>
          <a:lstStyle/>
          <a:p>
            <a:pPr algn="l">
              <a:lnSpc>
                <a:spcPct val="100000"/>
              </a:lnSpc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323528" y="1916832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512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медицинских осмотров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714356"/>
            <a:ext cx="8429684" cy="857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Разработать локальный нормативный акт, регламентирующий организацию предварительных и периодических медицинских осмотров, который будет одним из элементов СУОТ в организации. </a:t>
            </a:r>
          </a:p>
          <a:p>
            <a:pPr algn="ctr"/>
            <a:endParaRPr lang="ru-RU" dirty="0"/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71406" y="2428868"/>
            <a:ext cx="2143108" cy="1571636"/>
          </a:xfrm>
          <a:prstGeom prst="rightArrowCallou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В данном документе определить</a:t>
            </a:r>
            <a:endParaRPr lang="ru-RU" sz="1600" b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643704" y="3285330"/>
            <a:ext cx="314327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357422" y="1714488"/>
            <a:ext cx="6429420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1. Лиц, ответственных за предварительные и за периодические медосмотры; 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57422" y="2357430"/>
            <a:ext cx="6429420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2.Лиц, ответственных за составление Списка контингентов для медосмотров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57422" y="2928934"/>
            <a:ext cx="650085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3. Лиц, ответственных за составление поименных списков для прохождения периодического осмотра в текущем году;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57422" y="3500438"/>
            <a:ext cx="6429420" cy="714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4. Ответственность руководителя подразделения и работника за полноту и своевременное прохождение медосмотра;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57422" y="4286256"/>
            <a:ext cx="6429420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5. Определить действия руководителей подразделений, других должностных лиц, самих работников в случае не прохождения медосмотра в установленные Календарным планом сроки.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медицинских осмотров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</p:nvPr>
        </p:nvGraphicFramePr>
        <p:xfrm>
          <a:off x="179512" y="1196752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медицинских осмотров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1428728" y="1000108"/>
          <a:ext cx="71438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000364" y="5000636"/>
            <a:ext cx="5572164" cy="7143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В 10-тидневный срок с момента передачи в медицинскую организацию поименных списков, но не позднее, чем за две недели до начала медосмотра, получить от медучреждения Календарный план проведения медосмотра и согласовать его (п. 25 Порядка).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00364" y="5786454"/>
            <a:ext cx="5500726" cy="571504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Не позже чем за 10 дней необходимо ознакомить с Календарным планом работников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25041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2137</TotalTime>
  <Words>2198</Words>
  <Application>Microsoft Office PowerPoint</Application>
  <PresentationFormat>Экран (4:3)</PresentationFormat>
  <Paragraphs>232</Paragraphs>
  <Slides>21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Предварительные и периодические медицинские осмотры </vt:lpstr>
      <vt:lpstr>Слайд 2</vt:lpstr>
      <vt:lpstr>Слайд 3</vt:lpstr>
      <vt:lpstr>Слайд 4</vt:lpstr>
      <vt:lpstr>Цель медицинских осмотров:</vt:lpstr>
      <vt:lpstr>Ответственность:</vt:lpstr>
      <vt:lpstr>Организация медицинских осмотров</vt:lpstr>
      <vt:lpstr>Организация медицинских осмотров </vt:lpstr>
      <vt:lpstr>Организация медицинских осмотров </vt:lpstr>
      <vt:lpstr>Организация медицинских осмотров </vt:lpstr>
      <vt:lpstr>Слайд 11</vt:lpstr>
      <vt:lpstr>Организация медицинских осмотров </vt:lpstr>
      <vt:lpstr> Приказ Минздрава России от 5 мая 2016 г. № 282н «Об утверждении порядка проведения экспертизы профессиональной пригодности и формы медицинского заключения о пригодности или непригодности к выполнению отдельных видов работ».  </vt:lpstr>
      <vt:lpstr>Слайд 14</vt:lpstr>
      <vt:lpstr>Психиатрическое освидетельствование</vt:lpstr>
      <vt:lpstr>Психиатрическое освидетельствование</vt:lpstr>
      <vt:lpstr>Психиатрическое освидетельствование</vt:lpstr>
      <vt:lpstr>Психиатрическое освидетельствование</vt:lpstr>
      <vt:lpstr> Приложение к приказу Министерства здравоохранения Российской Федерации от 15 декабря 2014 г. N 835н Порядок проведения предсменных, предрейсовых и послесменных, послерейсовых медицинских осмотров.  </vt:lpstr>
      <vt:lpstr> Приложение к приказу Министерства здравоохранения Российской Федерации от 15 декабря 2014 г. N 835н Порядок проведения предсменных, предрейсовых и послесменных, послерейсовых медицинских осмотров. </vt:lpstr>
      <vt:lpstr>Слайд 21</vt:lpstr>
    </vt:vector>
  </TitlesOfParts>
  <Company>SBRAS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изменения, внесенные в законодательство федеральным законом от 28.12.2013 № 421‑ФЗ</dc:title>
  <dc:creator>Microsoft</dc:creator>
  <cp:lastModifiedBy>oothodyrev428</cp:lastModifiedBy>
  <cp:revision>196</cp:revision>
  <dcterms:created xsi:type="dcterms:W3CDTF">2014-02-18T03:48:07Z</dcterms:created>
  <dcterms:modified xsi:type="dcterms:W3CDTF">2017-03-13T05:07:30Z</dcterms:modified>
</cp:coreProperties>
</file>