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46"/>
  </p:notesMasterIdLst>
  <p:handoutMasterIdLst>
    <p:handoutMasterId r:id="rId47"/>
  </p:handoutMasterIdLst>
  <p:sldIdLst>
    <p:sldId id="918" r:id="rId4"/>
    <p:sldId id="936" r:id="rId5"/>
    <p:sldId id="911" r:id="rId6"/>
    <p:sldId id="905" r:id="rId7"/>
    <p:sldId id="912" r:id="rId8"/>
    <p:sldId id="779" r:id="rId9"/>
    <p:sldId id="920" r:id="rId10"/>
    <p:sldId id="908" r:id="rId11"/>
    <p:sldId id="935" r:id="rId12"/>
    <p:sldId id="923" r:id="rId13"/>
    <p:sldId id="924" r:id="rId14"/>
    <p:sldId id="925" r:id="rId15"/>
    <p:sldId id="926" r:id="rId16"/>
    <p:sldId id="927" r:id="rId17"/>
    <p:sldId id="928" r:id="rId18"/>
    <p:sldId id="929" r:id="rId19"/>
    <p:sldId id="986" r:id="rId20"/>
    <p:sldId id="987" r:id="rId21"/>
    <p:sldId id="988" r:id="rId22"/>
    <p:sldId id="989" r:id="rId23"/>
    <p:sldId id="990" r:id="rId24"/>
    <p:sldId id="991" r:id="rId25"/>
    <p:sldId id="930" r:id="rId26"/>
    <p:sldId id="931" r:id="rId27"/>
    <p:sldId id="932" r:id="rId28"/>
    <p:sldId id="934" r:id="rId29"/>
    <p:sldId id="993" r:id="rId30"/>
    <p:sldId id="994" r:id="rId31"/>
    <p:sldId id="995" r:id="rId32"/>
    <p:sldId id="996" r:id="rId33"/>
    <p:sldId id="997" r:id="rId34"/>
    <p:sldId id="998" r:id="rId35"/>
    <p:sldId id="999" r:id="rId36"/>
    <p:sldId id="1000" r:id="rId37"/>
    <p:sldId id="1001" r:id="rId38"/>
    <p:sldId id="1002" r:id="rId39"/>
    <p:sldId id="1003" r:id="rId40"/>
    <p:sldId id="1004" r:id="rId41"/>
    <p:sldId id="1005" r:id="rId42"/>
    <p:sldId id="1006" r:id="rId43"/>
    <p:sldId id="1007" r:id="rId44"/>
    <p:sldId id="992" r:id="rId45"/>
  </p:sldIdLst>
  <p:sldSz cx="9144000" cy="6858000" type="screen4x3"/>
  <p:notesSz cx="6669088" cy="9775825"/>
  <p:defaultTextStyle>
    <a:defPPr>
      <a:defRPr lang="ru-R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3605"/>
    <a:srgbClr val="6F3505"/>
    <a:srgbClr val="7C3B06"/>
    <a:srgbClr val="23538D"/>
    <a:srgbClr val="3B1165"/>
    <a:srgbClr val="8D57B5"/>
    <a:srgbClr val="DCC3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26" autoAdjust="0"/>
    <p:restoredTop sz="99223" autoAdjust="0"/>
  </p:normalViewPr>
  <p:slideViewPr>
    <p:cSldViewPr>
      <p:cViewPr>
        <p:scale>
          <a:sx n="100" d="100"/>
          <a:sy n="100" d="100"/>
        </p:scale>
        <p:origin x="-2136" y="-198"/>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90838" cy="488950"/>
          </a:xfrm>
          <a:prstGeom prst="rect">
            <a:avLst/>
          </a:prstGeom>
        </p:spPr>
        <p:txBody>
          <a:bodyPr vert="horz" lIns="89776" tIns="44889" rIns="89776" bIns="44889" rtlCol="0"/>
          <a:lstStyle>
            <a:lvl1pPr algn="l">
              <a:defRPr sz="1200"/>
            </a:lvl1pPr>
          </a:lstStyle>
          <a:p>
            <a:pPr>
              <a:defRPr/>
            </a:pPr>
            <a:endParaRPr lang="ru-RU"/>
          </a:p>
        </p:txBody>
      </p:sp>
      <p:sp>
        <p:nvSpPr>
          <p:cNvPr id="3" name="Дата 2"/>
          <p:cNvSpPr>
            <a:spLocks noGrp="1"/>
          </p:cNvSpPr>
          <p:nvPr>
            <p:ph type="dt" sz="quarter" idx="1"/>
          </p:nvPr>
        </p:nvSpPr>
        <p:spPr>
          <a:xfrm>
            <a:off x="3776663" y="0"/>
            <a:ext cx="2890837" cy="488950"/>
          </a:xfrm>
          <a:prstGeom prst="rect">
            <a:avLst/>
          </a:prstGeom>
        </p:spPr>
        <p:txBody>
          <a:bodyPr vert="horz" lIns="89776" tIns="44889" rIns="89776" bIns="44889" rtlCol="0"/>
          <a:lstStyle>
            <a:lvl1pPr algn="r">
              <a:defRPr sz="1200"/>
            </a:lvl1pPr>
          </a:lstStyle>
          <a:p>
            <a:pPr>
              <a:defRPr/>
            </a:pPr>
            <a:fld id="{B50BC779-DDEC-49C4-8B16-641619A9E8D2}" type="datetimeFigureOut">
              <a:rPr lang="ru-RU"/>
              <a:pPr>
                <a:defRPr/>
              </a:pPr>
              <a:t>14.03.2017</a:t>
            </a:fld>
            <a:endParaRPr lang="ru-RU" dirty="0"/>
          </a:p>
        </p:txBody>
      </p:sp>
      <p:sp>
        <p:nvSpPr>
          <p:cNvPr id="4" name="Нижний колонтитул 3"/>
          <p:cNvSpPr>
            <a:spLocks noGrp="1"/>
          </p:cNvSpPr>
          <p:nvPr>
            <p:ph type="ftr" sz="quarter" idx="2"/>
          </p:nvPr>
        </p:nvSpPr>
        <p:spPr>
          <a:xfrm>
            <a:off x="0" y="9285288"/>
            <a:ext cx="2890838" cy="488950"/>
          </a:xfrm>
          <a:prstGeom prst="rect">
            <a:avLst/>
          </a:prstGeom>
        </p:spPr>
        <p:txBody>
          <a:bodyPr vert="horz" lIns="89776" tIns="44889" rIns="89776" bIns="44889" rtlCol="0" anchor="b"/>
          <a:lstStyle>
            <a:lvl1pPr algn="l">
              <a:defRPr sz="1200"/>
            </a:lvl1pPr>
          </a:lstStyle>
          <a:p>
            <a:pPr>
              <a:defRPr/>
            </a:pPr>
            <a:endParaRPr lang="ru-RU"/>
          </a:p>
        </p:txBody>
      </p:sp>
      <p:sp>
        <p:nvSpPr>
          <p:cNvPr id="5" name="Номер слайда 4"/>
          <p:cNvSpPr>
            <a:spLocks noGrp="1"/>
          </p:cNvSpPr>
          <p:nvPr>
            <p:ph type="sldNum" sz="quarter" idx="3"/>
          </p:nvPr>
        </p:nvSpPr>
        <p:spPr>
          <a:xfrm>
            <a:off x="3776663" y="9285288"/>
            <a:ext cx="2890837" cy="488950"/>
          </a:xfrm>
          <a:prstGeom prst="rect">
            <a:avLst/>
          </a:prstGeom>
        </p:spPr>
        <p:txBody>
          <a:bodyPr vert="horz" lIns="89776" tIns="44889" rIns="89776" bIns="44889" rtlCol="0" anchor="b"/>
          <a:lstStyle>
            <a:lvl1pPr algn="r">
              <a:defRPr sz="1200"/>
            </a:lvl1pPr>
          </a:lstStyle>
          <a:p>
            <a:pPr>
              <a:defRPr/>
            </a:pPr>
            <a:fld id="{C7C85BCF-7CA3-4E83-9954-EBDA6FE85025}" type="slidenum">
              <a:rPr lang="ru-RU"/>
              <a:pPr>
                <a:defRPr/>
              </a:pPr>
              <a:t>‹#›</a:t>
            </a:fld>
            <a:endParaRPr lang="ru-RU" dirty="0"/>
          </a:p>
        </p:txBody>
      </p:sp>
    </p:spTree>
    <p:extLst>
      <p:ext uri="{BB962C8B-B14F-4D97-AF65-F5344CB8AC3E}">
        <p14:creationId xmlns:p14="http://schemas.microsoft.com/office/powerpoint/2010/main" val="42847852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890838" cy="488950"/>
          </a:xfrm>
          <a:prstGeom prst="rect">
            <a:avLst/>
          </a:prstGeom>
        </p:spPr>
        <p:txBody>
          <a:bodyPr vert="horz" lIns="89757" tIns="44878" rIns="89757" bIns="44878" rtlCol="0"/>
          <a:lstStyle>
            <a:lvl1pPr algn="l">
              <a:defRPr sz="1200"/>
            </a:lvl1pPr>
          </a:lstStyle>
          <a:p>
            <a:pPr>
              <a:defRPr/>
            </a:pPr>
            <a:endParaRPr lang="ru-RU"/>
          </a:p>
        </p:txBody>
      </p:sp>
      <p:sp>
        <p:nvSpPr>
          <p:cNvPr id="3" name="Дата 2"/>
          <p:cNvSpPr>
            <a:spLocks noGrp="1"/>
          </p:cNvSpPr>
          <p:nvPr>
            <p:ph type="dt" idx="1"/>
          </p:nvPr>
        </p:nvSpPr>
        <p:spPr>
          <a:xfrm>
            <a:off x="3776663" y="0"/>
            <a:ext cx="2890837" cy="488950"/>
          </a:xfrm>
          <a:prstGeom prst="rect">
            <a:avLst/>
          </a:prstGeom>
        </p:spPr>
        <p:txBody>
          <a:bodyPr vert="horz" lIns="89757" tIns="44878" rIns="89757" bIns="44878" rtlCol="0"/>
          <a:lstStyle>
            <a:lvl1pPr algn="r">
              <a:defRPr sz="1200"/>
            </a:lvl1pPr>
          </a:lstStyle>
          <a:p>
            <a:pPr>
              <a:defRPr/>
            </a:pPr>
            <a:fld id="{A003687E-5872-493D-95AF-0C587147621D}" type="datetimeFigureOut">
              <a:rPr lang="ru-RU"/>
              <a:pPr>
                <a:defRPr/>
              </a:pPr>
              <a:t>14.03.2017</a:t>
            </a:fld>
            <a:endParaRPr lang="ru-RU" dirty="0"/>
          </a:p>
        </p:txBody>
      </p:sp>
      <p:sp>
        <p:nvSpPr>
          <p:cNvPr id="4" name="Образ слайда 3"/>
          <p:cNvSpPr>
            <a:spLocks noGrp="1" noRot="1" noChangeAspect="1"/>
          </p:cNvSpPr>
          <p:nvPr>
            <p:ph type="sldImg" idx="2"/>
          </p:nvPr>
        </p:nvSpPr>
        <p:spPr>
          <a:xfrm>
            <a:off x="892175" y="733425"/>
            <a:ext cx="4886325" cy="3665538"/>
          </a:xfrm>
          <a:prstGeom prst="rect">
            <a:avLst/>
          </a:prstGeom>
          <a:noFill/>
          <a:ln w="12700">
            <a:solidFill>
              <a:prstClr val="black"/>
            </a:solidFill>
          </a:ln>
        </p:spPr>
        <p:txBody>
          <a:bodyPr vert="horz" lIns="89757" tIns="44878" rIns="89757" bIns="44878" rtlCol="0" anchor="ctr"/>
          <a:lstStyle/>
          <a:p>
            <a:pPr lvl="0"/>
            <a:endParaRPr lang="ru-RU" noProof="0" dirty="0" smtClean="0"/>
          </a:p>
        </p:txBody>
      </p:sp>
      <p:sp>
        <p:nvSpPr>
          <p:cNvPr id="5" name="Заметки 4"/>
          <p:cNvSpPr>
            <a:spLocks noGrp="1"/>
          </p:cNvSpPr>
          <p:nvPr>
            <p:ph type="body" sz="quarter" idx="3"/>
          </p:nvPr>
        </p:nvSpPr>
        <p:spPr>
          <a:xfrm>
            <a:off x="666750" y="4643438"/>
            <a:ext cx="5335588" cy="4398962"/>
          </a:xfrm>
          <a:prstGeom prst="rect">
            <a:avLst/>
          </a:prstGeom>
        </p:spPr>
        <p:txBody>
          <a:bodyPr vert="horz" lIns="89757" tIns="44878" rIns="89757" bIns="44878"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285288"/>
            <a:ext cx="2890838" cy="488950"/>
          </a:xfrm>
          <a:prstGeom prst="rect">
            <a:avLst/>
          </a:prstGeom>
        </p:spPr>
        <p:txBody>
          <a:bodyPr vert="horz" lIns="89757" tIns="44878" rIns="89757" bIns="44878"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776663" y="9285288"/>
            <a:ext cx="2890837" cy="488950"/>
          </a:xfrm>
          <a:prstGeom prst="rect">
            <a:avLst/>
          </a:prstGeom>
        </p:spPr>
        <p:txBody>
          <a:bodyPr vert="horz" lIns="89757" tIns="44878" rIns="89757" bIns="44878" rtlCol="0" anchor="b"/>
          <a:lstStyle>
            <a:lvl1pPr algn="r">
              <a:defRPr sz="1200"/>
            </a:lvl1pPr>
          </a:lstStyle>
          <a:p>
            <a:pPr>
              <a:defRPr/>
            </a:pPr>
            <a:fld id="{B7B87646-B4FC-4863-B321-A6778A6471EE}" type="slidenum">
              <a:rPr lang="ru-RU"/>
              <a:pPr>
                <a:defRPr/>
              </a:pPr>
              <a:t>‹#›</a:t>
            </a:fld>
            <a:endParaRPr lang="ru-RU" dirty="0"/>
          </a:p>
        </p:txBody>
      </p:sp>
    </p:spTree>
    <p:extLst>
      <p:ext uri="{BB962C8B-B14F-4D97-AF65-F5344CB8AC3E}">
        <p14:creationId xmlns:p14="http://schemas.microsoft.com/office/powerpoint/2010/main" val="3296363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Образ слайда 1"/>
          <p:cNvSpPr>
            <a:spLocks noGrp="1" noRot="1" noChangeAspect="1" noTextEdit="1"/>
          </p:cNvSpPr>
          <p:nvPr>
            <p:ph type="sldImg"/>
          </p:nvPr>
        </p:nvSpPr>
        <p:spPr bwMode="auto">
          <a:xfrm>
            <a:off x="892175" y="733425"/>
            <a:ext cx="4886325" cy="3665538"/>
          </a:xfrm>
          <a:noFill/>
          <a:ln>
            <a:solidFill>
              <a:srgbClr val="000000"/>
            </a:solidFill>
            <a:miter lim="800000"/>
            <a:headEnd/>
            <a:tailEnd/>
          </a:ln>
        </p:spPr>
      </p:sp>
      <p:sp>
        <p:nvSpPr>
          <p:cNvPr id="4915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4915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F32699-843D-4184-8D87-D799FC85A4A5}" type="slidenum">
              <a:rPr lang="ru-RU" smtClean="0">
                <a:solidFill>
                  <a:prstClr val="black"/>
                </a:solidFill>
              </a:rPr>
              <a:pPr/>
              <a:t>1</a:t>
            </a:fld>
            <a:endParaRPr lang="ru-RU" smtClean="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FB7AE8-049F-4BD0-B3C5-79323F5AABB3}" type="slidenum">
              <a:rPr lang="ru-RU" smtClean="0">
                <a:solidFill>
                  <a:prstClr val="black"/>
                </a:solidFill>
              </a:rPr>
              <a:pPr/>
              <a:t>39</a:t>
            </a:fld>
            <a:endParaRPr lang="ru-RU">
              <a:solidFill>
                <a:prstClr val="black"/>
              </a:solidFill>
            </a:endParaRPr>
          </a:p>
        </p:txBody>
      </p:sp>
    </p:spTree>
    <p:extLst>
      <p:ext uri="{BB962C8B-B14F-4D97-AF65-F5344CB8AC3E}">
        <p14:creationId xmlns:p14="http://schemas.microsoft.com/office/powerpoint/2010/main" val="3218362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FB7AE8-049F-4BD0-B3C5-79323F5AABB3}" type="slidenum">
              <a:rPr lang="ru-RU" smtClean="0">
                <a:solidFill>
                  <a:prstClr val="black"/>
                </a:solidFill>
              </a:rPr>
              <a:pPr/>
              <a:t>40</a:t>
            </a:fld>
            <a:endParaRPr lang="ru-RU">
              <a:solidFill>
                <a:prstClr val="black"/>
              </a:solidFill>
            </a:endParaRPr>
          </a:p>
        </p:txBody>
      </p:sp>
    </p:spTree>
    <p:extLst>
      <p:ext uri="{BB962C8B-B14F-4D97-AF65-F5344CB8AC3E}">
        <p14:creationId xmlns:p14="http://schemas.microsoft.com/office/powerpoint/2010/main" val="3218362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FB7AE8-049F-4BD0-B3C5-79323F5AABB3}" type="slidenum">
              <a:rPr lang="ru-RU" smtClean="0">
                <a:solidFill>
                  <a:prstClr val="black"/>
                </a:solidFill>
              </a:rPr>
              <a:pPr/>
              <a:t>41</a:t>
            </a:fld>
            <a:endParaRPr lang="ru-RU">
              <a:solidFill>
                <a:prstClr val="black"/>
              </a:solidFill>
            </a:endParaRPr>
          </a:p>
        </p:txBody>
      </p:sp>
    </p:spTree>
    <p:extLst>
      <p:ext uri="{BB962C8B-B14F-4D97-AF65-F5344CB8AC3E}">
        <p14:creationId xmlns:p14="http://schemas.microsoft.com/office/powerpoint/2010/main" val="3218362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Tree>
    <p:extLst>
      <p:ext uri="{BB962C8B-B14F-4D97-AF65-F5344CB8AC3E}">
        <p14:creationId xmlns:p14="http://schemas.microsoft.com/office/powerpoint/2010/main" val="683932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Образ слайда 1"/>
          <p:cNvSpPr>
            <a:spLocks noGrp="1" noRot="1" noChangeAspect="1" noTextEdit="1"/>
          </p:cNvSpPr>
          <p:nvPr>
            <p:ph type="sldImg"/>
          </p:nvPr>
        </p:nvSpPr>
        <p:spPr bwMode="auto">
          <a:xfrm>
            <a:off x="892175" y="733425"/>
            <a:ext cx="4886325" cy="3665538"/>
          </a:xfrm>
          <a:noFill/>
          <a:ln>
            <a:solidFill>
              <a:srgbClr val="000000"/>
            </a:solidFill>
            <a:miter lim="800000"/>
            <a:headEnd/>
            <a:tailEnd/>
          </a:ln>
        </p:spPr>
      </p:sp>
      <p:sp>
        <p:nvSpPr>
          <p:cNvPr id="49155"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49156"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AF32699-843D-4184-8D87-D799FC85A4A5}" type="slidenum">
              <a:rPr lang="ru-RU" smtClean="0">
                <a:solidFill>
                  <a:prstClr val="black"/>
                </a:solidFill>
              </a:rPr>
              <a:pPr/>
              <a:t>2</a:t>
            </a:fld>
            <a:endParaRPr lang="ru-RU"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892175" y="733425"/>
            <a:ext cx="4886325" cy="3665538"/>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FB7AE8-049F-4BD0-B3C5-79323F5AABB3}" type="slidenum">
              <a:rPr lang="ru-RU" smtClean="0"/>
              <a:pPr/>
              <a:t>12</a:t>
            </a:fld>
            <a:endParaRPr lang="ru-RU"/>
          </a:p>
        </p:txBody>
      </p:sp>
    </p:spTree>
    <p:extLst>
      <p:ext uri="{BB962C8B-B14F-4D97-AF65-F5344CB8AC3E}">
        <p14:creationId xmlns:p14="http://schemas.microsoft.com/office/powerpoint/2010/main" val="2559985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Образ слайда 1"/>
          <p:cNvSpPr>
            <a:spLocks noGrp="1" noRot="1" noChangeAspect="1" noTextEdit="1"/>
          </p:cNvSpPr>
          <p:nvPr>
            <p:ph type="sldImg"/>
          </p:nvPr>
        </p:nvSpPr>
        <p:spPr bwMode="auto">
          <a:xfrm>
            <a:off x="892175" y="733425"/>
            <a:ext cx="4886325" cy="3665538"/>
          </a:xfrm>
          <a:noFill/>
          <a:ln>
            <a:solidFill>
              <a:srgbClr val="000000"/>
            </a:solidFill>
            <a:miter lim="800000"/>
            <a:headEnd/>
            <a:tailEnd/>
          </a:ln>
        </p:spPr>
      </p:sp>
      <p:sp>
        <p:nvSpPr>
          <p:cNvPr id="880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8806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C1686C-CC01-4304-BB20-BC716CEB8A92}" type="slidenum">
              <a:rPr lang="ru-RU" smtClean="0"/>
              <a:pPr/>
              <a:t>14</a:t>
            </a:fld>
            <a:endParaRPr 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FB7AE8-049F-4BD0-B3C5-79323F5AABB3}" type="slidenum">
              <a:rPr lang="ru-RU" smtClean="0">
                <a:solidFill>
                  <a:prstClr val="black"/>
                </a:solidFill>
              </a:rPr>
              <a:pPr/>
              <a:t>17</a:t>
            </a:fld>
            <a:endParaRPr lang="ru-RU">
              <a:solidFill>
                <a:prstClr val="black"/>
              </a:solidFill>
            </a:endParaRPr>
          </a:p>
        </p:txBody>
      </p:sp>
    </p:spTree>
    <p:extLst>
      <p:ext uri="{BB962C8B-B14F-4D97-AF65-F5344CB8AC3E}">
        <p14:creationId xmlns:p14="http://schemas.microsoft.com/office/powerpoint/2010/main" val="3218362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Образ слайда 1"/>
          <p:cNvSpPr>
            <a:spLocks noGrp="1" noRot="1" noChangeAspect="1" noTextEdit="1"/>
          </p:cNvSpPr>
          <p:nvPr>
            <p:ph type="sldImg"/>
          </p:nvPr>
        </p:nvSpPr>
        <p:spPr bwMode="auto">
          <a:xfrm>
            <a:off x="892175" y="733425"/>
            <a:ext cx="4886325" cy="3665538"/>
          </a:xfrm>
          <a:noFill/>
          <a:ln>
            <a:solidFill>
              <a:srgbClr val="000000"/>
            </a:solidFill>
            <a:miter lim="800000"/>
            <a:headEnd/>
            <a:tailEnd/>
          </a:ln>
        </p:spPr>
      </p:sp>
      <p:sp>
        <p:nvSpPr>
          <p:cNvPr id="880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88068"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C1686C-CC01-4304-BB20-BC716CEB8A92}" type="slidenum">
              <a:rPr lang="ru-RU" smtClean="0"/>
              <a:pPr/>
              <a:t>23</a:t>
            </a:fld>
            <a:endParaRPr 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FB7AE8-049F-4BD0-B3C5-79323F5AABB3}" type="slidenum">
              <a:rPr lang="ru-RU" smtClean="0">
                <a:solidFill>
                  <a:prstClr val="black"/>
                </a:solidFill>
              </a:rPr>
              <a:pPr/>
              <a:t>27</a:t>
            </a:fld>
            <a:endParaRPr lang="ru-RU">
              <a:solidFill>
                <a:prstClr val="black"/>
              </a:solidFill>
            </a:endParaRPr>
          </a:p>
        </p:txBody>
      </p:sp>
    </p:spTree>
    <p:extLst>
      <p:ext uri="{BB962C8B-B14F-4D97-AF65-F5344CB8AC3E}">
        <p14:creationId xmlns:p14="http://schemas.microsoft.com/office/powerpoint/2010/main" val="3218362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FB7AE8-049F-4BD0-B3C5-79323F5AABB3}" type="slidenum">
              <a:rPr lang="ru-RU" smtClean="0">
                <a:solidFill>
                  <a:prstClr val="black"/>
                </a:solidFill>
              </a:rPr>
              <a:pPr/>
              <a:t>28</a:t>
            </a:fld>
            <a:endParaRPr lang="ru-RU">
              <a:solidFill>
                <a:prstClr val="black"/>
              </a:solidFill>
            </a:endParaRPr>
          </a:p>
        </p:txBody>
      </p:sp>
    </p:spTree>
    <p:extLst>
      <p:ext uri="{BB962C8B-B14F-4D97-AF65-F5344CB8AC3E}">
        <p14:creationId xmlns:p14="http://schemas.microsoft.com/office/powerpoint/2010/main" val="32183629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FB7AE8-049F-4BD0-B3C5-79323F5AABB3}" type="slidenum">
              <a:rPr lang="ru-RU" smtClean="0">
                <a:solidFill>
                  <a:prstClr val="black"/>
                </a:solidFill>
              </a:rPr>
              <a:pPr/>
              <a:t>29</a:t>
            </a:fld>
            <a:endParaRPr lang="ru-RU">
              <a:solidFill>
                <a:prstClr val="black"/>
              </a:solidFill>
            </a:endParaRPr>
          </a:p>
        </p:txBody>
      </p:sp>
    </p:spTree>
    <p:extLst>
      <p:ext uri="{BB962C8B-B14F-4D97-AF65-F5344CB8AC3E}">
        <p14:creationId xmlns:p14="http://schemas.microsoft.com/office/powerpoint/2010/main" val="3218362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6"/>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257BC633-54B7-4497-8717-479127D2FCCD}" type="datetime1">
              <a:rPr lang="ru-RU"/>
              <a:pPr>
                <a:defRPr/>
              </a:pPr>
              <a:t>14.03.2017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E4D8736-A085-4982-A92C-CFC2BD67DAE6}"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8D7ACF83-5CC5-411D-B906-619D868DF7B9}" type="datetime1">
              <a:rPr lang="ru-RU"/>
              <a:pPr>
                <a:defRPr/>
              </a:pPr>
              <a:t>14.03.2017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D9C60A7-F2B4-40E8-8488-669BE382BECE}"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14B68BA-5185-4F6B-B18D-4BF9006061C2}" type="datetime1">
              <a:rPr lang="ru-RU"/>
              <a:pPr>
                <a:defRPr/>
              </a:pPr>
              <a:t>14.03.2017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560FF30-22DA-4F97-A0D2-184E2BD449BD}" type="slidenum">
              <a:rPr lang="ru-RU"/>
              <a:pPr>
                <a:defRPr/>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4E6FA5E6-CE13-4D0A-B104-08832E01B471}"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ru-RU">
              <a:solidFill>
                <a:prstClr val="black">
                  <a:lumMod val="65000"/>
                  <a:lumOff val="35000"/>
                </a:prstClr>
              </a:solidFill>
            </a:endParaRPr>
          </a:p>
        </p:txBody>
      </p:sp>
    </p:spTree>
    <p:extLst>
      <p:ext uri="{BB962C8B-B14F-4D97-AF65-F5344CB8AC3E}">
        <p14:creationId xmlns:p14="http://schemas.microsoft.com/office/powerpoint/2010/main" val="2310872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385C6AD9-EBDB-4162-9082-EDA100A66CC7}"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4292814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BD6F1E5-5F59-4EBA-B368-1EFA3FB339EA}"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1745804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59B6D103-0281-4D36-A1BC-D0EDAD05AB5F}"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ru-RU">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p14="http://schemas.microsoft.com/office/powerpoint/2010/main" val="1842967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0B15D322-4F88-47C2-B377-E0F34E825F14}"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ru-RU">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p14="http://schemas.microsoft.com/office/powerpoint/2010/main" val="467567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AEFA429-7EAA-4E15-99B7-7111539AE6CD}"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ru-RU">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1209408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67417-7152-4854-ADD0-0B6C3CA76065}"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ru-RU">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56267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AFCC18A-5399-4917-A26D-FA3C97FD00A9}"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ru-RU">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374337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C222110-9DE4-4165-AE29-D329E9C39155}" type="datetime1">
              <a:rPr lang="ru-RU"/>
              <a:pPr>
                <a:defRPr/>
              </a:pPr>
              <a:t>14.03.2017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24AF680-78C2-42AA-B2E3-42F3603C7393}" type="slidenum">
              <a:rPr lang="ru-RU"/>
              <a:pPr>
                <a:defRPr/>
              </a:pPr>
              <a:t>‹#›</a:t>
            </a:fld>
            <a:endParaRPr lang="ru-R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11D7CCD-748F-4F7F-AD2B-6AEEEF11103F}"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ru-RU">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28270758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9A75D36-EEDC-4F80-A997-E87B4C289393}"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9036104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E959AB6-8AA7-41BD-AEAF-B547D602E4F1}" type="datetime1">
              <a:rPr lang="ru-RU" smtClean="0">
                <a:solidFill>
                  <a:prstClr val="black">
                    <a:lumMod val="65000"/>
                    <a:lumOff val="35000"/>
                  </a:prstClr>
                </a:solidFill>
              </a:rPr>
              <a:pPr/>
              <a:t>14.03.2017</a:t>
            </a:fld>
            <a:endParaRPr lang="ru-RU">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ru-RU">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a:t>
            </a:fld>
            <a:endParaRPr lang="ru-RU">
              <a:solidFill>
                <a:prstClr val="black">
                  <a:lumMod val="65000"/>
                  <a:lumOff val="35000"/>
                </a:prstClr>
              </a:solidFill>
            </a:endParaRPr>
          </a:p>
        </p:txBody>
      </p:sp>
    </p:spTree>
    <p:extLst>
      <p:ext uri="{BB962C8B-B14F-4D97-AF65-F5344CB8AC3E}">
        <p14:creationId xmlns:p14="http://schemas.microsoft.com/office/powerpoint/2010/main" val="32633930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6" name="Номер слайда 5"/>
          <p:cNvSpPr>
            <a:spLocks noGrp="1"/>
          </p:cNvSpPr>
          <p:nvPr>
            <p:ph type="sldNum" sz="quarter" idx="12"/>
          </p:nvPr>
        </p:nvSpPr>
        <p:spPr/>
        <p:txBody>
          <a:bodyPr/>
          <a:lstStyle>
            <a:lvl1pPr>
              <a:defRPr/>
            </a:lvl1pPr>
          </a:lstStyle>
          <a:p>
            <a:pPr>
              <a:defRPr/>
            </a:pPr>
            <a:fld id="{E84CF3E9-CB45-45A2-8BCC-DE58DE07AD58}" type="slidenum">
              <a:rPr lang="ru-RU"/>
              <a:pPr>
                <a:defRPr/>
              </a:pPr>
              <a:t>‹#›</a:t>
            </a:fld>
            <a:endParaRPr lang="ru-RU"/>
          </a:p>
        </p:txBody>
      </p:sp>
    </p:spTree>
    <p:extLst>
      <p:ext uri="{BB962C8B-B14F-4D97-AF65-F5344CB8AC3E}">
        <p14:creationId xmlns:p14="http://schemas.microsoft.com/office/powerpoint/2010/main" val="9143739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6" name="Номер слайда 5"/>
          <p:cNvSpPr>
            <a:spLocks noGrp="1"/>
          </p:cNvSpPr>
          <p:nvPr>
            <p:ph type="sldNum" sz="quarter" idx="12"/>
          </p:nvPr>
        </p:nvSpPr>
        <p:spPr/>
        <p:txBody>
          <a:bodyPr/>
          <a:lstStyle>
            <a:lvl1pPr>
              <a:defRPr/>
            </a:lvl1pPr>
          </a:lstStyle>
          <a:p>
            <a:pPr>
              <a:defRPr/>
            </a:pPr>
            <a:fld id="{A947ED4B-C14E-4B31-9ACF-83E0FEFE01D5}" type="slidenum">
              <a:rPr lang="ru-RU"/>
              <a:pPr>
                <a:defRPr/>
              </a:pPr>
              <a:t>‹#›</a:t>
            </a:fld>
            <a:endParaRPr lang="ru-RU"/>
          </a:p>
        </p:txBody>
      </p:sp>
    </p:spTree>
    <p:extLst>
      <p:ext uri="{BB962C8B-B14F-4D97-AF65-F5344CB8AC3E}">
        <p14:creationId xmlns:p14="http://schemas.microsoft.com/office/powerpoint/2010/main" val="4238080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Название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6" name="Номер слайда 5"/>
          <p:cNvSpPr>
            <a:spLocks noGrp="1"/>
          </p:cNvSpPr>
          <p:nvPr>
            <p:ph type="sldNum" sz="quarter" idx="12"/>
          </p:nvPr>
        </p:nvSpPr>
        <p:spPr/>
        <p:txBody>
          <a:bodyPr/>
          <a:lstStyle>
            <a:lvl1pPr>
              <a:defRPr/>
            </a:lvl1pPr>
          </a:lstStyle>
          <a:p>
            <a:pPr>
              <a:defRPr/>
            </a:pPr>
            <a:fld id="{63B54C4B-41A7-424C-AD52-EE05F3A2E3BA}" type="slidenum">
              <a:rPr lang="ru-RU"/>
              <a:pPr>
                <a:defRPr/>
              </a:pPr>
              <a:t>‹#›</a:t>
            </a:fld>
            <a:endParaRPr lang="ru-RU"/>
          </a:p>
        </p:txBody>
      </p:sp>
    </p:spTree>
    <p:extLst>
      <p:ext uri="{BB962C8B-B14F-4D97-AF65-F5344CB8AC3E}">
        <p14:creationId xmlns:p14="http://schemas.microsoft.com/office/powerpoint/2010/main" val="6671458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6"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7" name="Номер слайда 5"/>
          <p:cNvSpPr>
            <a:spLocks noGrp="1"/>
          </p:cNvSpPr>
          <p:nvPr>
            <p:ph type="sldNum" sz="quarter" idx="12"/>
          </p:nvPr>
        </p:nvSpPr>
        <p:spPr/>
        <p:txBody>
          <a:bodyPr/>
          <a:lstStyle>
            <a:lvl1pPr>
              <a:defRPr/>
            </a:lvl1pPr>
          </a:lstStyle>
          <a:p>
            <a:pPr>
              <a:defRPr/>
            </a:pPr>
            <a:fld id="{F2782A76-1094-4169-A77A-5F585B5653C8}" type="slidenum">
              <a:rPr lang="ru-RU"/>
              <a:pPr>
                <a:defRPr/>
              </a:pPr>
              <a:t>‹#›</a:t>
            </a:fld>
            <a:endParaRPr lang="ru-RU"/>
          </a:p>
        </p:txBody>
      </p:sp>
    </p:spTree>
    <p:extLst>
      <p:ext uri="{BB962C8B-B14F-4D97-AF65-F5344CB8AC3E}">
        <p14:creationId xmlns:p14="http://schemas.microsoft.com/office/powerpoint/2010/main" val="33334317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8"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9" name="Номер слайда 5"/>
          <p:cNvSpPr>
            <a:spLocks noGrp="1"/>
          </p:cNvSpPr>
          <p:nvPr>
            <p:ph type="sldNum" sz="quarter" idx="12"/>
          </p:nvPr>
        </p:nvSpPr>
        <p:spPr/>
        <p:txBody>
          <a:bodyPr/>
          <a:lstStyle>
            <a:lvl1pPr>
              <a:defRPr/>
            </a:lvl1pPr>
          </a:lstStyle>
          <a:p>
            <a:pPr>
              <a:defRPr/>
            </a:pPr>
            <a:fld id="{72DCA8E0-7F1B-4C74-8164-921D1AD9FC98}" type="slidenum">
              <a:rPr lang="ru-RU"/>
              <a:pPr>
                <a:defRPr/>
              </a:pPr>
              <a:t>‹#›</a:t>
            </a:fld>
            <a:endParaRPr lang="ru-RU"/>
          </a:p>
        </p:txBody>
      </p:sp>
    </p:spTree>
    <p:extLst>
      <p:ext uri="{BB962C8B-B14F-4D97-AF65-F5344CB8AC3E}">
        <p14:creationId xmlns:p14="http://schemas.microsoft.com/office/powerpoint/2010/main" val="24289342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4"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5" name="Номер слайда 5"/>
          <p:cNvSpPr>
            <a:spLocks noGrp="1"/>
          </p:cNvSpPr>
          <p:nvPr>
            <p:ph type="sldNum" sz="quarter" idx="12"/>
          </p:nvPr>
        </p:nvSpPr>
        <p:spPr/>
        <p:txBody>
          <a:bodyPr/>
          <a:lstStyle>
            <a:lvl1pPr>
              <a:defRPr/>
            </a:lvl1pPr>
          </a:lstStyle>
          <a:p>
            <a:pPr>
              <a:defRPr/>
            </a:pPr>
            <a:fld id="{81C495E9-1AF0-4419-92DF-E6B3390B0A2C}" type="slidenum">
              <a:rPr lang="ru-RU"/>
              <a:pPr>
                <a:defRPr/>
              </a:pPr>
              <a:t>‹#›</a:t>
            </a:fld>
            <a:endParaRPr lang="ru-RU"/>
          </a:p>
        </p:txBody>
      </p:sp>
    </p:spTree>
    <p:extLst>
      <p:ext uri="{BB962C8B-B14F-4D97-AF65-F5344CB8AC3E}">
        <p14:creationId xmlns:p14="http://schemas.microsoft.com/office/powerpoint/2010/main" val="28600997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Пустой">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3"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4" name="Номер слайда 5"/>
          <p:cNvSpPr>
            <a:spLocks noGrp="1"/>
          </p:cNvSpPr>
          <p:nvPr>
            <p:ph type="sldNum" sz="quarter" idx="12"/>
          </p:nvPr>
        </p:nvSpPr>
        <p:spPr/>
        <p:txBody>
          <a:bodyPr/>
          <a:lstStyle>
            <a:lvl1pPr>
              <a:defRPr/>
            </a:lvl1pPr>
          </a:lstStyle>
          <a:p>
            <a:pPr>
              <a:defRPr/>
            </a:pPr>
            <a:fld id="{636E4A8F-DFC2-47C1-8BB5-DC52B63A4428}" type="slidenum">
              <a:rPr lang="ru-RU"/>
              <a:pPr>
                <a:defRPr/>
              </a:pPr>
              <a:t>‹#›</a:t>
            </a:fld>
            <a:endParaRPr lang="ru-RU"/>
          </a:p>
        </p:txBody>
      </p:sp>
    </p:spTree>
    <p:extLst>
      <p:ext uri="{BB962C8B-B14F-4D97-AF65-F5344CB8AC3E}">
        <p14:creationId xmlns:p14="http://schemas.microsoft.com/office/powerpoint/2010/main" val="35924056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9C3C653-A494-4CAF-87E6-3B4ACB1C186C}" type="datetime1">
              <a:rPr lang="ru-RU"/>
              <a:pPr>
                <a:defRPr/>
              </a:pPr>
              <a:t>14.03.2017</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ADA0BC1-4DDC-4AC8-90FC-849C0FBDA5DE}" type="slidenum">
              <a:rPr lang="ru-RU"/>
              <a:pPr>
                <a:defRPr/>
              </a:pPr>
              <a:t>‹#›</a:t>
            </a:fld>
            <a:endParaRPr lang="ru-RU"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6"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7" name="Номер слайда 5"/>
          <p:cNvSpPr>
            <a:spLocks noGrp="1"/>
          </p:cNvSpPr>
          <p:nvPr>
            <p:ph type="sldNum" sz="quarter" idx="12"/>
          </p:nvPr>
        </p:nvSpPr>
        <p:spPr/>
        <p:txBody>
          <a:bodyPr/>
          <a:lstStyle>
            <a:lvl1pPr>
              <a:defRPr/>
            </a:lvl1pPr>
          </a:lstStyle>
          <a:p>
            <a:pPr>
              <a:defRPr/>
            </a:pPr>
            <a:fld id="{42CB0BFE-D459-4643-B726-BA9728955DCB}" type="slidenum">
              <a:rPr lang="ru-RU"/>
              <a:pPr>
                <a:defRPr/>
              </a:pPr>
              <a:t>‹#›</a:t>
            </a:fld>
            <a:endParaRPr lang="ru-RU"/>
          </a:p>
        </p:txBody>
      </p:sp>
    </p:spTree>
    <p:extLst>
      <p:ext uri="{BB962C8B-B14F-4D97-AF65-F5344CB8AC3E}">
        <p14:creationId xmlns:p14="http://schemas.microsoft.com/office/powerpoint/2010/main" val="2881437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6"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7" name="Номер слайда 5"/>
          <p:cNvSpPr>
            <a:spLocks noGrp="1"/>
          </p:cNvSpPr>
          <p:nvPr>
            <p:ph type="sldNum" sz="quarter" idx="12"/>
          </p:nvPr>
        </p:nvSpPr>
        <p:spPr/>
        <p:txBody>
          <a:bodyPr/>
          <a:lstStyle>
            <a:lvl1pPr>
              <a:defRPr/>
            </a:lvl1pPr>
          </a:lstStyle>
          <a:p>
            <a:pPr>
              <a:defRPr/>
            </a:pPr>
            <a:fld id="{3288E702-FD56-453C-9686-24E8DECF3DE9}" type="slidenum">
              <a:rPr lang="ru-RU"/>
              <a:pPr>
                <a:defRPr/>
              </a:pPr>
              <a:t>‹#›</a:t>
            </a:fld>
            <a:endParaRPr lang="ru-RU"/>
          </a:p>
        </p:txBody>
      </p:sp>
    </p:spTree>
    <p:extLst>
      <p:ext uri="{BB962C8B-B14F-4D97-AF65-F5344CB8AC3E}">
        <p14:creationId xmlns:p14="http://schemas.microsoft.com/office/powerpoint/2010/main" val="40353934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 текс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6" name="Номер слайда 5"/>
          <p:cNvSpPr>
            <a:spLocks noGrp="1"/>
          </p:cNvSpPr>
          <p:nvPr>
            <p:ph type="sldNum" sz="quarter" idx="12"/>
          </p:nvPr>
        </p:nvSpPr>
        <p:spPr/>
        <p:txBody>
          <a:bodyPr/>
          <a:lstStyle>
            <a:lvl1pPr>
              <a:defRPr/>
            </a:lvl1pPr>
          </a:lstStyle>
          <a:p>
            <a:pPr>
              <a:defRPr/>
            </a:pPr>
            <a:fld id="{53C61585-C89E-4209-90AA-3D0E44C76924}" type="slidenum">
              <a:rPr lang="ru-RU"/>
              <a:pPr>
                <a:defRPr/>
              </a:pPr>
              <a:t>‹#›</a:t>
            </a:fld>
            <a:endParaRPr lang="ru-RU"/>
          </a:p>
        </p:txBody>
      </p:sp>
    </p:spTree>
    <p:extLst>
      <p:ext uri="{BB962C8B-B14F-4D97-AF65-F5344CB8AC3E}">
        <p14:creationId xmlns:p14="http://schemas.microsoft.com/office/powerpoint/2010/main" val="1444569841"/>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 загол.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solidFill>
                <a:srgbClr val="666666">
                  <a:tint val="75000"/>
                </a:srgbClr>
              </a:solidFill>
            </a:endParaRPr>
          </a:p>
        </p:txBody>
      </p:sp>
      <p:sp>
        <p:nvSpPr>
          <p:cNvPr id="5" name="Нижний колонтитул 4"/>
          <p:cNvSpPr>
            <a:spLocks noGrp="1"/>
          </p:cNvSpPr>
          <p:nvPr>
            <p:ph type="ftr" sz="quarter" idx="11"/>
          </p:nvPr>
        </p:nvSpPr>
        <p:spPr/>
        <p:txBody>
          <a:bodyPr/>
          <a:lstStyle>
            <a:lvl1pPr>
              <a:defRPr/>
            </a:lvl1pPr>
          </a:lstStyle>
          <a:p>
            <a:pPr>
              <a:defRPr/>
            </a:pPr>
            <a:r>
              <a:rPr lang="ru-RU"/>
              <a:t>Министерство здравоохранения и социального развития Российской Федерации </a:t>
            </a:r>
          </a:p>
        </p:txBody>
      </p:sp>
      <p:sp>
        <p:nvSpPr>
          <p:cNvPr id="6" name="Номер слайда 5"/>
          <p:cNvSpPr>
            <a:spLocks noGrp="1"/>
          </p:cNvSpPr>
          <p:nvPr>
            <p:ph type="sldNum" sz="quarter" idx="12"/>
          </p:nvPr>
        </p:nvSpPr>
        <p:spPr/>
        <p:txBody>
          <a:bodyPr/>
          <a:lstStyle>
            <a:lvl1pPr>
              <a:defRPr/>
            </a:lvl1pPr>
          </a:lstStyle>
          <a:p>
            <a:pPr>
              <a:defRPr/>
            </a:pPr>
            <a:fld id="{3BE20DB7-B6AE-4866-A74B-3D4C738DBA00}" type="slidenum">
              <a:rPr lang="ru-RU"/>
              <a:pPr>
                <a:defRPr/>
              </a:pPr>
              <a:t>‹#›</a:t>
            </a:fld>
            <a:endParaRPr lang="ru-RU"/>
          </a:p>
        </p:txBody>
      </p:sp>
    </p:spTree>
    <p:extLst>
      <p:ext uri="{BB962C8B-B14F-4D97-AF65-F5344CB8AC3E}">
        <p14:creationId xmlns:p14="http://schemas.microsoft.com/office/powerpoint/2010/main" val="1211720238"/>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cSld name="1_пустой слайд">
    <p:spTree>
      <p:nvGrpSpPr>
        <p:cNvPr id="1" name=""/>
        <p:cNvGrpSpPr/>
        <p:nvPr/>
      </p:nvGrpSpPr>
      <p:grpSpPr>
        <a:xfrm>
          <a:off x="0" y="0"/>
          <a:ext cx="0" cy="0"/>
          <a:chOff x="0" y="0"/>
          <a:chExt cx="0" cy="0"/>
        </a:xfrm>
      </p:grpSpPr>
      <p:sp>
        <p:nvSpPr>
          <p:cNvPr id="3" name="Прямоугольник 6"/>
          <p:cNvSpPr>
            <a:spLocks noChangeArrowheads="1"/>
          </p:cNvSpPr>
          <p:nvPr/>
        </p:nvSpPr>
        <p:spPr bwMode="auto">
          <a:xfrm>
            <a:off x="8761413" y="6526213"/>
            <a:ext cx="4667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fld id="{0AF6F2A4-915D-4013-A040-79C866AA4B38}" type="slidenum">
              <a:rPr lang="en-US" sz="1200">
                <a:solidFill>
                  <a:prstClr val="white"/>
                </a:solidFill>
                <a:latin typeface="Helvetica" pitchFamily="34" charset="0"/>
                <a:cs typeface="Helvetica" pitchFamily="34" charset="0"/>
              </a:rPr>
              <a:pPr/>
              <a:t>‹#›</a:t>
            </a:fld>
            <a:endParaRPr lang="ru-RU" sz="1200">
              <a:solidFill>
                <a:prstClr val="white"/>
              </a:solidFill>
              <a:latin typeface="Helvetica" pitchFamily="34" charset="0"/>
              <a:cs typeface="Helvetica" pitchFamily="34" charset="0"/>
            </a:endParaRPr>
          </a:p>
        </p:txBody>
      </p:sp>
      <p:sp>
        <p:nvSpPr>
          <p:cNvPr id="11" name="Title Placeholder 1"/>
          <p:cNvSpPr>
            <a:spLocks noGrp="1"/>
          </p:cNvSpPr>
          <p:nvPr>
            <p:ph type="title"/>
          </p:nvPr>
        </p:nvSpPr>
        <p:spPr>
          <a:xfrm>
            <a:off x="2138995" y="57727"/>
            <a:ext cx="6600913" cy="663863"/>
          </a:xfrm>
          <a:prstGeom prst="rect">
            <a:avLst/>
          </a:prstGeom>
        </p:spPr>
        <p:txBody>
          <a:bodyPr rtlCol="0">
            <a:noAutofit/>
          </a:bodyPr>
          <a:lstStyle/>
          <a:p>
            <a:r>
              <a:rPr lang="ru-RU" smtClean="0"/>
              <a:t>Образец заголовка</a:t>
            </a:r>
            <a:endParaRPr lang="en-US" dirty="0"/>
          </a:p>
        </p:txBody>
      </p:sp>
    </p:spTree>
    <p:extLst>
      <p:ext uri="{BB962C8B-B14F-4D97-AF65-F5344CB8AC3E}">
        <p14:creationId xmlns:p14="http://schemas.microsoft.com/office/powerpoint/2010/main" val="3418126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D511B8B2-A392-413C-991B-4544A97D488A}" type="datetime1">
              <a:rPr lang="ru-RU"/>
              <a:pPr>
                <a:defRPr/>
              </a:pPr>
              <a:t>14.03.2017</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FA33EA0-1A27-4817-9AF9-AE53B3523655}"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6D8D1F3-4AA3-47DC-BAE5-825C088D759F}" type="datetime1">
              <a:rPr lang="ru-RU"/>
              <a:pPr>
                <a:defRPr/>
              </a:pPr>
              <a:t>14.03.2017</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B4FE839-01CC-4E9C-947B-394D268FFDA4}"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9E1840BE-7986-4294-B706-04F6BC4AE842}" type="datetime1">
              <a:rPr lang="ru-RU"/>
              <a:pPr>
                <a:defRPr/>
              </a:pPr>
              <a:t>14.03.2017</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706CC4E-CD45-4E48-B94A-01839EF0264D}"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EBB31F5-A84E-44CF-A44B-5D9175465D5D}" type="datetime1">
              <a:rPr lang="ru-RU"/>
              <a:pPr>
                <a:defRPr/>
              </a:pPr>
              <a:t>14.03.2017</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A39D5FB1-1481-4E36-B6D1-6238DA292277}"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8649583-5E00-4BFC-8E36-3D6DDFFC8193}" type="datetime1">
              <a:rPr lang="ru-RU"/>
              <a:pPr>
                <a:defRPr/>
              </a:pPr>
              <a:t>14.03.2017</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8DAE0FC-AA68-482A-8861-65275AAE523E}"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1"/>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8ADC97A-1339-4946-824E-275578006763}" type="datetime1">
              <a:rPr lang="ru-RU"/>
              <a:pPr>
                <a:defRPr/>
              </a:pPr>
              <a:t>14.03.2017</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F7F1D8B2-520C-423E-89C6-2D7BA5683C30}"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1CAA97A0-1F92-4569-BB74-DE74376CDFD8}" type="datetime1">
              <a:rPr lang="ru-RU"/>
              <a:pPr>
                <a:defRPr/>
              </a:pPr>
              <a:t>14.03.2017</a:t>
            </a:fld>
            <a:endParaRPr lang="ru-RU" dirty="0"/>
          </a:p>
        </p:txBody>
      </p:sp>
      <p:sp>
        <p:nvSpPr>
          <p:cNvPr id="5" name="Нижний колонтитул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13C8306-EA83-466A-8428-5BAA44BA3643}"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2">
                <a:tint val="80000"/>
                <a:satMod val="250000"/>
              </a:schemeClr>
            </a:gs>
            <a:gs pos="76000">
              <a:schemeClr val="bg2">
                <a:tint val="90000"/>
                <a:shade val="90000"/>
                <a:satMod val="200000"/>
              </a:schemeClr>
            </a:gs>
            <a:gs pos="92000">
              <a:schemeClr val="bg2">
                <a:tint val="90000"/>
                <a:shade val="70000"/>
                <a:satMod val="2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fontAlgn="auto">
              <a:spcBef>
                <a:spcPts val="0"/>
              </a:spcBef>
              <a:spcAft>
                <a:spcPts val="0"/>
              </a:spcAft>
            </a:pPr>
            <a:fld id="{9704A648-13B5-4AC0-8751-332744E83D70}" type="datetime1">
              <a:rPr lang="ru-RU" smtClean="0">
                <a:solidFill>
                  <a:prstClr val="black">
                    <a:lumMod val="65000"/>
                    <a:lumOff val="35000"/>
                  </a:prstClr>
                </a:solidFill>
              </a:rPr>
              <a:pPr fontAlgn="auto">
                <a:spcBef>
                  <a:spcPts val="0"/>
                </a:spcBef>
                <a:spcAft>
                  <a:spcPts val="0"/>
                </a:spcAft>
              </a:pPr>
              <a:t>14.03.2017</a:t>
            </a:fld>
            <a:endParaRPr lang="ru-RU">
              <a:solidFill>
                <a:prstClr val="black">
                  <a:lumMod val="65000"/>
                  <a:lumOff val="35000"/>
                </a:prstClr>
              </a:solidFill>
            </a:endParaRP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fontAlgn="auto">
              <a:spcBef>
                <a:spcPts val="0"/>
              </a:spcBef>
              <a:spcAft>
                <a:spcPts val="0"/>
              </a:spcAft>
            </a:pPr>
            <a:endParaRPr lang="ru-RU">
              <a:solidFill>
                <a:prstClr val="black">
                  <a:lumMod val="65000"/>
                  <a:lumOff val="35000"/>
                </a:prstClr>
              </a:solidFill>
            </a:endParaRP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fontAlgn="auto">
              <a:spcBef>
                <a:spcPts val="0"/>
              </a:spcBef>
              <a:spcAft>
                <a:spcPts val="0"/>
              </a:spcAft>
            </a:pPr>
            <a:fld id="{050CC885-0303-4778-AA17-AAFB07F03C69}" type="slidenum">
              <a:rPr lang="ru-RU" smtClean="0">
                <a:solidFill>
                  <a:prstClr val="black">
                    <a:lumMod val="65000"/>
                    <a:lumOff val="35000"/>
                  </a:prstClr>
                </a:solidFill>
              </a:rPr>
              <a:pPr fontAlgn="auto">
                <a:spcBef>
                  <a:spcPts val="0"/>
                </a:spcBef>
                <a:spcAft>
                  <a:spcPts val="0"/>
                </a:spcAft>
              </a:pPr>
              <a:t>‹#›</a:t>
            </a:fld>
            <a:endParaRPr lang="ru-RU">
              <a:solidFill>
                <a:prstClr val="black">
                  <a:lumMod val="65000"/>
                  <a:lumOff val="35000"/>
                </a:prstClr>
              </a:solidFill>
            </a:endParaRP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Tree>
    <p:extLst>
      <p:ext uri="{BB962C8B-B14F-4D97-AF65-F5344CB8AC3E}">
        <p14:creationId xmlns:p14="http://schemas.microsoft.com/office/powerpoint/2010/main" val="9662609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a:solidFill>
                  <a:schemeClr val="tx1">
                    <a:tint val="75000"/>
                  </a:schemeClr>
                </a:solidFill>
                <a:latin typeface="+mn-lt"/>
                <a:ea typeface="+mn-ea"/>
                <a:cs typeface="+mn-cs"/>
              </a:defRPr>
            </a:lvl1pPr>
          </a:lstStyle>
          <a:p>
            <a:pPr>
              <a:defRPr/>
            </a:pPr>
            <a:endParaRPr lang="ru-RU">
              <a:solidFill>
                <a:srgbClr val="666666">
                  <a:tint val="75000"/>
                </a:srgbClr>
              </a:solidFill>
            </a:endParaRP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200">
                <a:solidFill>
                  <a:srgbClr val="A0A0A0"/>
                </a:solidFill>
                <a:latin typeface="Arial" pitchFamily="34" charset="0"/>
                <a:cs typeface="Arial" pitchFamily="34" charset="0"/>
              </a:defRPr>
            </a:lvl1pPr>
          </a:lstStyle>
          <a:p>
            <a:pPr>
              <a:defRPr/>
            </a:pPr>
            <a:r>
              <a:rPr lang="ru-RU"/>
              <a:t>Министерство здравоохранения и социального развития Российской Федерации </a:t>
            </a: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200">
                <a:solidFill>
                  <a:srgbClr val="A0A0A0"/>
                </a:solidFill>
                <a:latin typeface="Arial" pitchFamily="34" charset="0"/>
                <a:cs typeface="Arial" pitchFamily="34" charset="0"/>
              </a:defRPr>
            </a:lvl1pPr>
          </a:lstStyle>
          <a:p>
            <a:pPr>
              <a:defRPr/>
            </a:pPr>
            <a:fld id="{EE78DD2F-D2BD-4806-A5BD-8A0F39030B9E}" type="slidenum">
              <a:rPr lang="ru-RU"/>
              <a:pPr>
                <a:defRPr/>
              </a:pPr>
              <a:t>‹#›</a:t>
            </a:fld>
            <a:endParaRPr lang="ru-RU"/>
          </a:p>
        </p:txBody>
      </p:sp>
    </p:spTree>
    <p:extLst>
      <p:ext uri="{BB962C8B-B14F-4D97-AF65-F5344CB8AC3E}">
        <p14:creationId xmlns:p14="http://schemas.microsoft.com/office/powerpoint/2010/main" val="29796972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457200" rtl="0" eaLnBrk="0" fontAlgn="base" hangingPunct="0">
        <a:spcBef>
          <a:spcPct val="0"/>
        </a:spcBef>
        <a:spcAft>
          <a:spcPct val="0"/>
        </a:spcAft>
        <a:defRPr kumimoji="1" sz="4400" kern="1200">
          <a:solidFill>
            <a:schemeClr val="tx1"/>
          </a:solidFill>
          <a:latin typeface="+mj-lt"/>
          <a:ea typeface="Arial" charset="0"/>
          <a:cs typeface="Arial" pitchFamily="34" charset="0"/>
        </a:defRPr>
      </a:lvl1pPr>
      <a:lvl2pPr algn="ctr" defTabSz="457200" rtl="0" eaLnBrk="0" fontAlgn="base" hangingPunct="0">
        <a:spcBef>
          <a:spcPct val="0"/>
        </a:spcBef>
        <a:spcAft>
          <a:spcPct val="0"/>
        </a:spcAft>
        <a:defRPr kumimoji="1" sz="4400">
          <a:solidFill>
            <a:schemeClr val="tx1"/>
          </a:solidFill>
          <a:latin typeface="Arial" pitchFamily="34" charset="0"/>
          <a:ea typeface="Arial" charset="0"/>
          <a:cs typeface="Arial" pitchFamily="34" charset="0"/>
        </a:defRPr>
      </a:lvl2pPr>
      <a:lvl3pPr algn="ctr" defTabSz="457200" rtl="0" eaLnBrk="0" fontAlgn="base" hangingPunct="0">
        <a:spcBef>
          <a:spcPct val="0"/>
        </a:spcBef>
        <a:spcAft>
          <a:spcPct val="0"/>
        </a:spcAft>
        <a:defRPr kumimoji="1" sz="4400">
          <a:solidFill>
            <a:schemeClr val="tx1"/>
          </a:solidFill>
          <a:latin typeface="Arial" pitchFamily="34" charset="0"/>
          <a:ea typeface="Arial" charset="0"/>
          <a:cs typeface="Arial" pitchFamily="34" charset="0"/>
        </a:defRPr>
      </a:lvl3pPr>
      <a:lvl4pPr algn="ctr" defTabSz="457200" rtl="0" eaLnBrk="0" fontAlgn="base" hangingPunct="0">
        <a:spcBef>
          <a:spcPct val="0"/>
        </a:spcBef>
        <a:spcAft>
          <a:spcPct val="0"/>
        </a:spcAft>
        <a:defRPr kumimoji="1" sz="4400">
          <a:solidFill>
            <a:schemeClr val="tx1"/>
          </a:solidFill>
          <a:latin typeface="Arial" pitchFamily="34" charset="0"/>
          <a:ea typeface="Arial" charset="0"/>
          <a:cs typeface="Arial" pitchFamily="34" charset="0"/>
        </a:defRPr>
      </a:lvl4pPr>
      <a:lvl5pPr algn="ctr" defTabSz="457200" rtl="0" eaLnBrk="0" fontAlgn="base" hangingPunct="0">
        <a:spcBef>
          <a:spcPct val="0"/>
        </a:spcBef>
        <a:spcAft>
          <a:spcPct val="0"/>
        </a:spcAft>
        <a:defRPr kumimoji="1" sz="4400">
          <a:solidFill>
            <a:schemeClr val="tx1"/>
          </a:solidFill>
          <a:latin typeface="Arial" pitchFamily="34" charset="0"/>
          <a:ea typeface="Arial" charset="0"/>
          <a:cs typeface="Arial" pitchFamily="34" charset="0"/>
        </a:defRPr>
      </a:lvl5pPr>
      <a:lvl6pPr marL="457200" algn="ctr" defTabSz="457200" rtl="0" eaLnBrk="1" fontAlgn="base" hangingPunct="1">
        <a:spcBef>
          <a:spcPct val="0"/>
        </a:spcBef>
        <a:spcAft>
          <a:spcPct val="0"/>
        </a:spcAft>
        <a:defRPr kumimoji="1" sz="4400">
          <a:solidFill>
            <a:schemeClr val="tx1"/>
          </a:solidFill>
          <a:latin typeface="Arial" pitchFamily="34" charset="0"/>
          <a:cs typeface="Arial" pitchFamily="34" charset="0"/>
        </a:defRPr>
      </a:lvl6pPr>
      <a:lvl7pPr marL="914400" algn="ctr" defTabSz="457200" rtl="0" eaLnBrk="1" fontAlgn="base" hangingPunct="1">
        <a:spcBef>
          <a:spcPct val="0"/>
        </a:spcBef>
        <a:spcAft>
          <a:spcPct val="0"/>
        </a:spcAft>
        <a:defRPr kumimoji="1" sz="4400">
          <a:solidFill>
            <a:schemeClr val="tx1"/>
          </a:solidFill>
          <a:latin typeface="Arial" pitchFamily="34" charset="0"/>
          <a:cs typeface="Arial" pitchFamily="34" charset="0"/>
        </a:defRPr>
      </a:lvl7pPr>
      <a:lvl8pPr marL="1371600" algn="ctr" defTabSz="457200" rtl="0" eaLnBrk="1" fontAlgn="base" hangingPunct="1">
        <a:spcBef>
          <a:spcPct val="0"/>
        </a:spcBef>
        <a:spcAft>
          <a:spcPct val="0"/>
        </a:spcAft>
        <a:defRPr kumimoji="1" sz="4400">
          <a:solidFill>
            <a:schemeClr val="tx1"/>
          </a:solidFill>
          <a:latin typeface="Arial" pitchFamily="34" charset="0"/>
          <a:cs typeface="Arial" pitchFamily="34" charset="0"/>
        </a:defRPr>
      </a:lvl8pPr>
      <a:lvl9pPr marL="1828800" algn="ctr" defTabSz="457200" rtl="0" eaLnBrk="1" fontAlgn="base" hangingPunct="1">
        <a:spcBef>
          <a:spcPct val="0"/>
        </a:spcBef>
        <a:spcAft>
          <a:spcPct val="0"/>
        </a:spcAft>
        <a:defRPr kumimoji="1" sz="4400">
          <a:solidFill>
            <a:schemeClr val="tx1"/>
          </a:solidFill>
          <a:latin typeface="Arial" pitchFamily="34" charset="0"/>
          <a:cs typeface="Arial" pitchFamily="34" charset="0"/>
        </a:defRPr>
      </a:lvl9pPr>
    </p:titleStyle>
    <p:bodyStyle>
      <a:lvl1pPr marL="342900" indent="-342900" algn="l" defTabSz="457200" rtl="0" eaLnBrk="0" fontAlgn="base" hangingPunct="0">
        <a:spcBef>
          <a:spcPct val="20000"/>
        </a:spcBef>
        <a:spcAft>
          <a:spcPct val="0"/>
        </a:spcAft>
        <a:buFont typeface="Arial" charset="0"/>
        <a:buChar char="•"/>
        <a:defRPr kumimoji="1" sz="3200" kern="1200">
          <a:solidFill>
            <a:schemeClr val="tx1"/>
          </a:solidFill>
          <a:latin typeface="+mn-lt"/>
          <a:ea typeface="Arial" charset="0"/>
          <a:cs typeface="Arial" pitchFamily="34" charset="0"/>
        </a:defRPr>
      </a:lvl1pPr>
      <a:lvl2pPr marL="742950" indent="-285750" algn="l" defTabSz="457200" rtl="0" eaLnBrk="0" fontAlgn="base" hangingPunct="0">
        <a:spcBef>
          <a:spcPct val="20000"/>
        </a:spcBef>
        <a:spcAft>
          <a:spcPct val="0"/>
        </a:spcAft>
        <a:buFont typeface="Arial" charset="0"/>
        <a:buChar char="–"/>
        <a:defRPr kumimoji="1" sz="2800" kern="1200">
          <a:solidFill>
            <a:schemeClr val="tx1"/>
          </a:solidFill>
          <a:latin typeface="+mn-lt"/>
          <a:ea typeface="Arial" charset="0"/>
          <a:cs typeface="Arial" pitchFamily="34" charset="0"/>
        </a:defRPr>
      </a:lvl2pPr>
      <a:lvl3pPr marL="1143000" indent="-228600" algn="l" defTabSz="457200" rtl="0" eaLnBrk="0" fontAlgn="base" hangingPunct="0">
        <a:spcBef>
          <a:spcPct val="20000"/>
        </a:spcBef>
        <a:spcAft>
          <a:spcPct val="0"/>
        </a:spcAft>
        <a:buFont typeface="Arial" charset="0"/>
        <a:buChar char="•"/>
        <a:defRPr kumimoji="1" sz="2400" kern="1200">
          <a:solidFill>
            <a:schemeClr val="tx1"/>
          </a:solidFill>
          <a:latin typeface="+mn-lt"/>
          <a:ea typeface="Arial" charset="0"/>
          <a:cs typeface="Arial" pitchFamily="34" charset="0"/>
        </a:defRPr>
      </a:lvl3pPr>
      <a:lvl4pPr marL="1600200" indent="-228600" algn="l" defTabSz="457200" rtl="0" eaLnBrk="0" fontAlgn="base" hangingPunct="0">
        <a:spcBef>
          <a:spcPct val="20000"/>
        </a:spcBef>
        <a:spcAft>
          <a:spcPct val="0"/>
        </a:spcAft>
        <a:buFont typeface="Arial" charset="0"/>
        <a:buChar char="–"/>
        <a:defRPr kumimoji="1" sz="2000" kern="1200">
          <a:solidFill>
            <a:schemeClr val="tx1"/>
          </a:solidFill>
          <a:latin typeface="+mn-lt"/>
          <a:ea typeface="Arial" charset="0"/>
          <a:cs typeface="Arial" pitchFamily="34" charset="0"/>
        </a:defRPr>
      </a:lvl4pPr>
      <a:lvl5pPr marL="2057400" indent="-228600" algn="l" defTabSz="457200" rtl="0" eaLnBrk="0" fontAlgn="base" hangingPunct="0">
        <a:spcBef>
          <a:spcPct val="20000"/>
        </a:spcBef>
        <a:spcAft>
          <a:spcPct val="0"/>
        </a:spcAft>
        <a:buFont typeface="Arial" charset="0"/>
        <a:buChar char="»"/>
        <a:defRPr kumimoji="1" sz="2000" kern="1200">
          <a:solidFill>
            <a:schemeClr val="tx1"/>
          </a:solidFill>
          <a:latin typeface="+mn-lt"/>
          <a:ea typeface="Arial" charset="0"/>
          <a:cs typeface="Arial"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mages.yandex.ru/yandsearch?text=%D0%B7%D0%BD%D0%B0%D0%BA%D0%B8%20%D0%B1%D0%B5%D0%B7%D0%BE%D0%BF%D0%B0%D1%81%D0%BD%D0%BE%D1%81%D1%82%D0%B8%20%D0%BF%D0%BE%20%D0%BE%D1%85%D1%80%D0%B0%D0%BD%D0%B5%20%D1%82%D1%80%D1%83%D0%B4%D0%B0&amp;fp=0&amp;pos=7&amp;uinfo=ww-1461-wh-692-fw-1236-fh-486-pd-1.2999999523162841&amp;rpt=simage&amp;img_url=http://tb-vsr.ru/im/image.jpg" TargetMode="External"/><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hyperlink" Target="http://images.yandex.ru/yandsearch?p=1&amp;text=%D0%B2%D0%BD%D0%B8%D0%BC%D0%B0%D0%BD%D0%B8%D0%B5%20%D0%BE%D0%BF%D0%B0%D1%81%D0%BD%D0%BE%D1%81%D1%82%D1%8C&amp;fp=1&amp;pos=58&amp;uinfo=ww-1461-wh-692-fw-1236-fh-486-pd-1.2999999523162841&amp;rpt=simage&amp;img_url=http://www.hr-portal.ru/files/styles/large/public/mini/per81.jpg" TargetMode="External"/><Relationship Id="rId4" Type="http://schemas.openxmlformats.org/officeDocument/2006/relationships/image" Target="../media/image7.jpe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326166" y="971398"/>
            <a:ext cx="8612137" cy="1899211"/>
          </a:xfrm>
        </p:spPr>
        <p:txBody>
          <a:bodyPr/>
          <a:lstStyle/>
          <a:p>
            <a:pPr eaLnBrk="1" hangingPunct="1"/>
            <a:r>
              <a:rPr lang="ru-RU" sz="4000" b="1" i="1" dirty="0" smtClean="0">
                <a:solidFill>
                  <a:schemeClr val="accent6">
                    <a:lumMod val="75000"/>
                  </a:schemeClr>
                </a:solidFill>
                <a:effectLst>
                  <a:outerShdw blurRad="38100" dist="38100" dir="2700000" algn="tl">
                    <a:srgbClr val="000000">
                      <a:alpha val="43137"/>
                    </a:srgbClr>
                  </a:outerShdw>
                </a:effectLst>
              </a:rPr>
              <a:t>Обеспечение прав работников по сохранению жизни и здоровья в процессе трудовой деятельности</a:t>
            </a:r>
            <a:endParaRPr lang="ru-RU" sz="2400" b="1" i="1" dirty="0" smtClean="0">
              <a:solidFill>
                <a:schemeClr val="accent6">
                  <a:lumMod val="75000"/>
                </a:schemeClr>
              </a:solidFill>
            </a:endParaRPr>
          </a:p>
        </p:txBody>
      </p:sp>
      <p:pic>
        <p:nvPicPr>
          <p:cNvPr id="2061" name="Picture 13"/>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1" y="6288356"/>
            <a:ext cx="1208759" cy="569645"/>
          </a:xfrm>
          <a:prstGeom prst="rect">
            <a:avLst/>
          </a:prstGeom>
          <a:noFill/>
          <a:ln w="9525">
            <a:noFill/>
            <a:miter lim="800000"/>
            <a:headEnd/>
            <a:tailEnd/>
          </a:ln>
        </p:spPr>
      </p:pic>
      <p:pic>
        <p:nvPicPr>
          <p:cNvPr id="2064" name="Picture 16"/>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1187626" y="6309304"/>
            <a:ext cx="1008111" cy="548694"/>
          </a:xfrm>
          <a:prstGeom prst="rect">
            <a:avLst/>
          </a:prstGeom>
          <a:noFill/>
          <a:ln w="9525">
            <a:noFill/>
            <a:miter lim="800000"/>
            <a:headEnd/>
            <a:tailEnd/>
          </a:ln>
        </p:spPr>
      </p:pic>
      <p:pic>
        <p:nvPicPr>
          <p:cNvPr id="2065" name="Picture 17"/>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2195737" y="6309321"/>
            <a:ext cx="1424351" cy="548680"/>
          </a:xfrm>
          <a:prstGeom prst="rect">
            <a:avLst/>
          </a:prstGeom>
          <a:noFill/>
          <a:ln w="9525">
            <a:noFill/>
            <a:miter lim="800000"/>
            <a:headEnd/>
            <a:tailEnd/>
          </a:ln>
        </p:spPr>
      </p:pic>
      <p:pic>
        <p:nvPicPr>
          <p:cNvPr id="2066" name="Picture 18"/>
          <p:cNvPicPr>
            <a:picLocks noChangeAspect="1" noChangeArrowheads="1"/>
          </p:cNvPicPr>
          <p:nvPr/>
        </p:nvPicPr>
        <p:blipFill>
          <a:blip r:embed="rId6" cstate="print">
            <a:duotone>
              <a:schemeClr val="accent1">
                <a:shade val="45000"/>
                <a:satMod val="135000"/>
              </a:schemeClr>
              <a:prstClr val="white"/>
            </a:duotone>
          </a:blip>
          <a:srcRect/>
          <a:stretch>
            <a:fillRect/>
          </a:stretch>
        </p:blipFill>
        <p:spPr bwMode="auto">
          <a:xfrm>
            <a:off x="3563888" y="6371106"/>
            <a:ext cx="1296144" cy="486894"/>
          </a:xfrm>
          <a:prstGeom prst="rect">
            <a:avLst/>
          </a:prstGeom>
          <a:noFill/>
          <a:ln w="9525">
            <a:noFill/>
            <a:miter lim="800000"/>
            <a:headEnd/>
            <a:tailEnd/>
          </a:ln>
        </p:spPr>
      </p:pic>
      <p:pic>
        <p:nvPicPr>
          <p:cNvPr id="24" name="Picture 13"/>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4860033" y="6288355"/>
            <a:ext cx="1208759" cy="569645"/>
          </a:xfrm>
          <a:prstGeom prst="rect">
            <a:avLst/>
          </a:prstGeom>
          <a:noFill/>
          <a:ln w="9525">
            <a:noFill/>
            <a:miter lim="800000"/>
            <a:headEnd/>
            <a:tailEnd/>
          </a:ln>
        </p:spPr>
      </p:pic>
      <p:pic>
        <p:nvPicPr>
          <p:cNvPr id="25" name="Picture 16"/>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6047658" y="6309303"/>
            <a:ext cx="1008111" cy="548694"/>
          </a:xfrm>
          <a:prstGeom prst="rect">
            <a:avLst/>
          </a:prstGeom>
          <a:noFill/>
          <a:ln w="9525">
            <a:noFill/>
            <a:miter lim="800000"/>
            <a:headEnd/>
            <a:tailEnd/>
          </a:ln>
        </p:spPr>
      </p:pic>
      <p:pic>
        <p:nvPicPr>
          <p:cNvPr id="26" name="Picture 17"/>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7055769" y="6309321"/>
            <a:ext cx="1424351" cy="548680"/>
          </a:xfrm>
          <a:prstGeom prst="rect">
            <a:avLst/>
          </a:prstGeom>
          <a:noFill/>
          <a:ln w="9525">
            <a:noFill/>
            <a:miter lim="800000"/>
            <a:headEnd/>
            <a:tailEnd/>
          </a:ln>
        </p:spPr>
      </p:pic>
      <p:pic>
        <p:nvPicPr>
          <p:cNvPr id="27" name="Picture 18"/>
          <p:cNvPicPr>
            <a:picLocks noChangeAspect="1" noChangeArrowheads="1"/>
          </p:cNvPicPr>
          <p:nvPr/>
        </p:nvPicPr>
        <p:blipFill>
          <a:blip r:embed="rId6" cstate="print">
            <a:duotone>
              <a:schemeClr val="accent1">
                <a:shade val="45000"/>
                <a:satMod val="135000"/>
              </a:schemeClr>
              <a:prstClr val="white"/>
            </a:duotone>
          </a:blip>
          <a:srcRect r="44438"/>
          <a:stretch>
            <a:fillRect/>
          </a:stretch>
        </p:blipFill>
        <p:spPr bwMode="auto">
          <a:xfrm>
            <a:off x="8423920" y="6381328"/>
            <a:ext cx="720080" cy="486840"/>
          </a:xfrm>
          <a:prstGeom prst="rect">
            <a:avLst/>
          </a:prstGeom>
          <a:noFill/>
          <a:ln w="9525">
            <a:noFill/>
            <a:miter lim="800000"/>
            <a:headEnd/>
            <a:tailEnd/>
          </a:ln>
        </p:spPr>
      </p:pic>
      <p:sp>
        <p:nvSpPr>
          <p:cNvPr id="12" name="TextBox 11"/>
          <p:cNvSpPr txBox="1"/>
          <p:nvPr/>
        </p:nvSpPr>
        <p:spPr>
          <a:xfrm>
            <a:off x="519910" y="3516856"/>
            <a:ext cx="7632700" cy="3139321"/>
          </a:xfrm>
          <a:prstGeom prst="rect">
            <a:avLst/>
          </a:prstGeom>
          <a:noFill/>
        </p:spPr>
        <p:txBody>
          <a:bodyPr>
            <a:spAutoFit/>
          </a:bodyPr>
          <a:lstStyle/>
          <a:p>
            <a:pPr fontAlgn="base">
              <a:spcBef>
                <a:spcPct val="0"/>
              </a:spcBef>
              <a:spcAft>
                <a:spcPct val="0"/>
              </a:spcAft>
              <a:defRPr/>
            </a:pPr>
            <a:r>
              <a:rPr lang="ru-RU" b="1" i="1" dirty="0" smtClean="0">
                <a:solidFill>
                  <a:srgbClr val="6076B4">
                    <a:lumMod val="50000"/>
                  </a:srgbClr>
                </a:solidFill>
                <a:cs typeface="Arial" pitchFamily="34" charset="0"/>
              </a:rPr>
              <a:t>Начальник Центра охраны труда, радиационной и экологической безопасности СО РАН  к.т.н.</a:t>
            </a:r>
            <a:endParaRPr lang="ru-RU" b="1" i="1" dirty="0">
              <a:solidFill>
                <a:srgbClr val="6076B4">
                  <a:lumMod val="50000"/>
                </a:srgbClr>
              </a:solidFill>
              <a:cs typeface="Arial" pitchFamily="34" charset="0"/>
            </a:endParaRPr>
          </a:p>
          <a:p>
            <a:pPr fontAlgn="base">
              <a:lnSpc>
                <a:spcPct val="150000"/>
              </a:lnSpc>
              <a:spcBef>
                <a:spcPct val="0"/>
              </a:spcBef>
              <a:spcAft>
                <a:spcPct val="0"/>
              </a:spcAft>
              <a:defRPr/>
            </a:pPr>
            <a:r>
              <a:rPr lang="ru-RU" sz="2400" b="1" i="1" dirty="0" smtClean="0">
                <a:solidFill>
                  <a:srgbClr val="6076B4">
                    <a:lumMod val="50000"/>
                  </a:srgbClr>
                </a:solidFill>
                <a:effectLst>
                  <a:outerShdw blurRad="38100" dist="38100" dir="2700000" algn="tl">
                    <a:srgbClr val="000000">
                      <a:alpha val="43137"/>
                    </a:srgbClr>
                  </a:outerShdw>
                </a:effectLst>
                <a:cs typeface="Arial" pitchFamily="34" charset="0"/>
              </a:rPr>
              <a:t>Фомин Вениамин Иванович</a:t>
            </a:r>
          </a:p>
          <a:p>
            <a:pPr fontAlgn="base">
              <a:lnSpc>
                <a:spcPct val="150000"/>
              </a:lnSpc>
              <a:spcBef>
                <a:spcPct val="0"/>
              </a:spcBef>
              <a:spcAft>
                <a:spcPct val="0"/>
              </a:spcAft>
              <a:defRPr/>
            </a:pPr>
            <a:r>
              <a:rPr lang="ru-RU" b="1" i="1" dirty="0" smtClean="0">
                <a:solidFill>
                  <a:srgbClr val="6076B4">
                    <a:lumMod val="50000"/>
                  </a:srgbClr>
                </a:solidFill>
                <a:cs typeface="Arial" pitchFamily="34" charset="0"/>
              </a:rPr>
              <a:t>Тел./факс: </a:t>
            </a:r>
            <a:r>
              <a:rPr lang="ru-RU" sz="2400" b="1" i="1" dirty="0" smtClean="0">
                <a:solidFill>
                  <a:srgbClr val="6076B4">
                    <a:lumMod val="50000"/>
                  </a:srgbClr>
                </a:solidFill>
                <a:effectLst>
                  <a:outerShdw blurRad="38100" dist="38100" dir="2700000" algn="tl">
                    <a:srgbClr val="000000">
                      <a:alpha val="43137"/>
                    </a:srgbClr>
                  </a:outerShdw>
                </a:effectLst>
                <a:cs typeface="Arial" pitchFamily="34" charset="0"/>
              </a:rPr>
              <a:t>330 07 45</a:t>
            </a:r>
            <a:r>
              <a:rPr lang="ru-RU" b="1" i="1" dirty="0" smtClean="0">
                <a:solidFill>
                  <a:srgbClr val="6076B4">
                    <a:lumMod val="50000"/>
                  </a:srgbClr>
                </a:solidFill>
                <a:cs typeface="Arial" pitchFamily="34" charset="0"/>
              </a:rPr>
              <a:t>;</a:t>
            </a:r>
          </a:p>
          <a:p>
            <a:pPr>
              <a:lnSpc>
                <a:spcPct val="150000"/>
              </a:lnSpc>
              <a:defRPr/>
            </a:pPr>
            <a:r>
              <a:rPr lang="en-US" b="1" i="1" dirty="0" smtClean="0">
                <a:solidFill>
                  <a:srgbClr val="6076B4">
                    <a:lumMod val="50000"/>
                  </a:srgbClr>
                </a:solidFill>
                <a:cs typeface="Arial" pitchFamily="34" charset="0"/>
              </a:rPr>
              <a:t>E-mail</a:t>
            </a:r>
            <a:r>
              <a:rPr lang="ru-RU" b="1" i="1" dirty="0" smtClean="0">
                <a:solidFill>
                  <a:srgbClr val="6076B4">
                    <a:lumMod val="50000"/>
                  </a:srgbClr>
                </a:solidFill>
                <a:cs typeface="Arial" pitchFamily="34" charset="0"/>
              </a:rPr>
              <a:t>: </a:t>
            </a:r>
            <a:r>
              <a:rPr lang="ru-RU" sz="2400" b="1" i="1" dirty="0" smtClean="0">
                <a:solidFill>
                  <a:srgbClr val="6076B4">
                    <a:lumMod val="50000"/>
                  </a:srgbClr>
                </a:solidFill>
                <a:effectLst>
                  <a:outerShdw blurRad="38100" dist="38100" dir="2700000" algn="tl">
                    <a:srgbClr val="000000">
                      <a:alpha val="43137"/>
                    </a:srgbClr>
                  </a:outerShdw>
                </a:effectLst>
              </a:rPr>
              <a:t>3300745</a:t>
            </a:r>
            <a:r>
              <a:rPr lang="en-US" sz="2400" b="1" i="1" dirty="0" smtClean="0">
                <a:solidFill>
                  <a:srgbClr val="6076B4">
                    <a:lumMod val="50000"/>
                  </a:srgbClr>
                </a:solidFill>
                <a:effectLst>
                  <a:outerShdw blurRad="38100" dist="38100" dir="2700000" algn="tl">
                    <a:srgbClr val="000000">
                      <a:alpha val="43137"/>
                    </a:srgbClr>
                  </a:outerShdw>
                </a:effectLst>
              </a:rPr>
              <a:t>@</a:t>
            </a:r>
            <a:r>
              <a:rPr lang="en-US" sz="2400" b="1" i="1" dirty="0" err="1" smtClean="0">
                <a:solidFill>
                  <a:srgbClr val="6076B4">
                    <a:lumMod val="50000"/>
                  </a:srgbClr>
                </a:solidFill>
                <a:effectLst>
                  <a:outerShdw blurRad="38100" dist="38100" dir="2700000" algn="tl">
                    <a:srgbClr val="000000">
                      <a:alpha val="43137"/>
                    </a:srgbClr>
                  </a:outerShdw>
                </a:effectLst>
              </a:rPr>
              <a:t>ngs.ru</a:t>
            </a:r>
            <a:r>
              <a:rPr lang="en-US" sz="2400" b="1" i="1" dirty="0" smtClean="0">
                <a:solidFill>
                  <a:srgbClr val="6076B4">
                    <a:lumMod val="50000"/>
                  </a:srgbClr>
                </a:solidFill>
                <a:effectLst>
                  <a:outerShdw blurRad="38100" dist="38100" dir="2700000" algn="tl">
                    <a:srgbClr val="000000">
                      <a:alpha val="43137"/>
                    </a:srgbClr>
                  </a:outerShdw>
                </a:effectLst>
              </a:rPr>
              <a:t>;</a:t>
            </a:r>
            <a:r>
              <a:rPr lang="ru-RU" sz="2400" b="1" i="1" dirty="0" smtClean="0">
                <a:solidFill>
                  <a:srgbClr val="6076B4">
                    <a:lumMod val="50000"/>
                  </a:srgbClr>
                </a:solidFill>
                <a:effectLst>
                  <a:outerShdw blurRad="38100" dist="38100" dir="2700000" algn="tl">
                    <a:srgbClr val="000000">
                      <a:alpha val="43137"/>
                    </a:srgbClr>
                  </a:outerShdw>
                </a:effectLst>
              </a:rPr>
              <a:t> </a:t>
            </a:r>
            <a:r>
              <a:rPr lang="en-US" sz="2400" b="1" i="1" dirty="0" smtClean="0">
                <a:solidFill>
                  <a:srgbClr val="6076B4">
                    <a:lumMod val="50000"/>
                  </a:srgbClr>
                </a:solidFill>
                <a:effectLst>
                  <a:outerShdw blurRad="38100" dist="38100" dir="2700000" algn="tl">
                    <a:srgbClr val="000000">
                      <a:alpha val="43137"/>
                    </a:srgbClr>
                  </a:outerShdw>
                </a:effectLst>
                <a:cs typeface="Arial" pitchFamily="34" charset="0"/>
              </a:rPr>
              <a:t>fvi@sb-ras.ru</a:t>
            </a:r>
            <a:endParaRPr lang="ru-RU" b="1" i="1" dirty="0">
              <a:solidFill>
                <a:srgbClr val="6076B4">
                  <a:lumMod val="50000"/>
                </a:srgbClr>
              </a:solidFill>
              <a:effectLst>
                <a:outerShdw blurRad="38100" dist="38100" dir="2700000" algn="tl">
                  <a:srgbClr val="000000">
                    <a:alpha val="43137"/>
                  </a:srgbClr>
                </a:outerShdw>
              </a:effectLst>
              <a:cs typeface="Arial" pitchFamily="34" charset="0"/>
            </a:endParaRPr>
          </a:p>
          <a:p>
            <a:pPr fontAlgn="base">
              <a:lnSpc>
                <a:spcPct val="150000"/>
              </a:lnSpc>
              <a:spcBef>
                <a:spcPct val="0"/>
              </a:spcBef>
              <a:spcAft>
                <a:spcPct val="0"/>
              </a:spcAft>
              <a:defRPr/>
            </a:pPr>
            <a:r>
              <a:rPr lang="ru-RU" b="1" i="1" dirty="0">
                <a:solidFill>
                  <a:srgbClr val="6076B4">
                    <a:lumMod val="50000"/>
                  </a:srgbClr>
                </a:solidFill>
                <a:cs typeface="Arial" pitchFamily="34" charset="0"/>
              </a:rPr>
              <a:t>Сайт:</a:t>
            </a:r>
            <a:r>
              <a:rPr lang="ru-RU" b="1" i="1" dirty="0">
                <a:solidFill>
                  <a:srgbClr val="4F81BD">
                    <a:lumMod val="50000"/>
                  </a:srgbClr>
                </a:solidFill>
                <a:latin typeface="Arial" pitchFamily="34" charset="0"/>
                <a:cs typeface="Arial" pitchFamily="34" charset="0"/>
              </a:rPr>
              <a:t> </a:t>
            </a:r>
            <a:r>
              <a:rPr lang="en-US" sz="2400" b="1" i="1" dirty="0">
                <a:solidFill>
                  <a:srgbClr val="6076B4">
                    <a:lumMod val="50000"/>
                  </a:srgbClr>
                </a:solidFill>
                <a:effectLst>
                  <a:outerShdw blurRad="38100" dist="38100" dir="2700000" algn="tl">
                    <a:srgbClr val="000000">
                      <a:alpha val="43137"/>
                    </a:srgbClr>
                  </a:outerShdw>
                </a:effectLst>
                <a:cs typeface="Arial" pitchFamily="34" charset="0"/>
              </a:rPr>
              <a:t>http://www.sbras.nsc.ru/cotreb/</a:t>
            </a:r>
            <a:endParaRPr lang="ru-RU" sz="2400" b="1" i="1" dirty="0">
              <a:solidFill>
                <a:srgbClr val="6076B4">
                  <a:lumMod val="50000"/>
                </a:srgbClr>
              </a:solidFill>
              <a:effectLst>
                <a:outerShdw blurRad="38100" dist="38100" dir="2700000" algn="tl">
                  <a:srgbClr val="000000">
                    <a:alpha val="43137"/>
                  </a:srgbClr>
                </a:outerShdw>
              </a:effectLst>
              <a:cs typeface="Arial" pitchFamily="34" charset="0"/>
            </a:endParaRPr>
          </a:p>
          <a:p>
            <a:pPr fontAlgn="base">
              <a:spcBef>
                <a:spcPct val="0"/>
              </a:spcBef>
              <a:spcAft>
                <a:spcPct val="0"/>
              </a:spcAft>
              <a:defRPr/>
            </a:pPr>
            <a:endParaRPr lang="ru-RU"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688807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3"/>
            <a:ext cx="8229600" cy="792088"/>
          </a:xfrm>
        </p:spPr>
        <p:txBody>
          <a:bodyPr/>
          <a:lstStyle/>
          <a:p>
            <a:pPr>
              <a:lnSpc>
                <a:spcPct val="100000"/>
              </a:lnSpc>
            </a:pPr>
            <a:r>
              <a:rPr lang="ru-RU" sz="2100" b="1" dirty="0">
                <a:effectLst>
                  <a:outerShdw blurRad="38100" dist="38100" dir="2700000" algn="tl">
                    <a:srgbClr val="000000">
                      <a:alpha val="43137"/>
                    </a:srgbClr>
                  </a:outerShdw>
                </a:effectLst>
              </a:rPr>
              <a:t>Повышенный размер оплаты труда работников, занятых на работах с вредными и (или) опасными условиями труда</a:t>
            </a:r>
          </a:p>
        </p:txBody>
      </p:sp>
      <p:sp>
        <p:nvSpPr>
          <p:cNvPr id="3" name="Объект 2"/>
          <p:cNvSpPr>
            <a:spLocks noGrp="1"/>
          </p:cNvSpPr>
          <p:nvPr>
            <p:ph idx="1"/>
          </p:nvPr>
        </p:nvSpPr>
        <p:spPr>
          <a:xfrm>
            <a:off x="323528" y="1196752"/>
            <a:ext cx="8568952" cy="5400600"/>
          </a:xfrm>
        </p:spPr>
        <p:txBody>
          <a:bodyPr>
            <a:normAutofit fontScale="70000" lnSpcReduction="20000"/>
          </a:bodyPr>
          <a:lstStyle/>
          <a:p>
            <a:pPr marL="0" indent="0">
              <a:buNone/>
            </a:pPr>
            <a:r>
              <a:rPr lang="ru-RU" b="1" dirty="0">
                <a:solidFill>
                  <a:schemeClr val="tx1"/>
                </a:solidFill>
              </a:rPr>
              <a:t>Ст. 147</a:t>
            </a:r>
            <a:r>
              <a:rPr lang="ru-RU" dirty="0">
                <a:solidFill>
                  <a:schemeClr val="tx1"/>
                </a:solidFill>
              </a:rPr>
              <a:t>: Оплата труда работников, занятых на работах с вредными и (или) опасными условиями труда, устанавливается в повышенном размере.</a:t>
            </a:r>
          </a:p>
          <a:p>
            <a:pPr marL="0" indent="0">
              <a:buNone/>
            </a:pPr>
            <a:r>
              <a:rPr lang="ru-RU" b="1" i="1" dirty="0">
                <a:solidFill>
                  <a:schemeClr val="tx1"/>
                </a:solidFill>
              </a:rPr>
              <a:t>Минимальный размер повышения оплаты труда работникам, занятым на работах с вредными и (или) опасными условиями труда, составляет 4 процента тарифной ставки (оклада), установленной для различных видов работ с нормальными условиями труда.</a:t>
            </a:r>
            <a:endParaRPr lang="ru-RU" dirty="0">
              <a:solidFill>
                <a:schemeClr val="tx1"/>
              </a:solidFill>
            </a:endParaRPr>
          </a:p>
          <a:p>
            <a:pPr marL="0" indent="0">
              <a:buNone/>
            </a:pPr>
            <a:r>
              <a:rPr lang="ru-RU" dirty="0">
                <a:solidFill>
                  <a:schemeClr val="tx1"/>
                </a:solidFill>
              </a:rPr>
              <a:t>Конкретные размеры повышения оплаты труда устанавливаются работодателем с учетом мнения представительного органа работников в порядке, установленном статьей 372 настоящего Кодекса для принятия локальных нормативных актов, либо </a:t>
            </a:r>
            <a:r>
              <a:rPr lang="ru-RU" b="1" dirty="0">
                <a:solidFill>
                  <a:schemeClr val="tx1"/>
                </a:solidFill>
              </a:rPr>
              <a:t>коллективным договором, трудовым договором</a:t>
            </a:r>
            <a:r>
              <a:rPr lang="ru-RU" dirty="0">
                <a:solidFill>
                  <a:schemeClr val="tx1"/>
                </a:solidFill>
              </a:rPr>
              <a:t>.</a:t>
            </a:r>
          </a:p>
          <a:p>
            <a:pPr marL="0" indent="0">
              <a:buNone/>
            </a:pPr>
            <a:r>
              <a:rPr lang="ru-RU" dirty="0">
                <a:solidFill>
                  <a:schemeClr val="tx1"/>
                </a:solidFill>
              </a:rPr>
              <a:t> </a:t>
            </a:r>
          </a:p>
          <a:p>
            <a:pPr marL="400050" lvl="1" indent="0">
              <a:buNone/>
            </a:pPr>
            <a:r>
              <a:rPr lang="ru-RU" sz="2400" i="1" dirty="0" smtClean="0">
                <a:solidFill>
                  <a:srgbClr val="C00000"/>
                </a:solidFill>
              </a:rPr>
              <a:t>Трудовым кодексом РФ не установлена зависимость </a:t>
            </a:r>
            <a:r>
              <a:rPr lang="ru-RU" sz="2400" i="1" dirty="0">
                <a:solidFill>
                  <a:srgbClr val="C00000"/>
                </a:solidFill>
              </a:rPr>
              <a:t>размера повышения оплаты труда от </a:t>
            </a:r>
            <a:r>
              <a:rPr lang="ru-RU" sz="2400" i="1" dirty="0" smtClean="0">
                <a:solidFill>
                  <a:srgbClr val="C00000"/>
                </a:solidFill>
              </a:rPr>
              <a:t>результатов специальной </a:t>
            </a:r>
            <a:r>
              <a:rPr lang="ru-RU" sz="2400" i="1" dirty="0">
                <a:solidFill>
                  <a:srgbClr val="C00000"/>
                </a:solidFill>
              </a:rPr>
              <a:t>оценки условий труда и класса условий труда, однако факт вредных условий труда нужно установить. В </a:t>
            </a:r>
            <a:r>
              <a:rPr lang="ru-RU" sz="2400" i="1" dirty="0" smtClean="0">
                <a:solidFill>
                  <a:srgbClr val="C00000"/>
                </a:solidFill>
              </a:rPr>
              <a:t>коллективном договоре необходимо указать размер </a:t>
            </a:r>
            <a:r>
              <a:rPr lang="ru-RU" sz="2400" i="1" dirty="0">
                <a:solidFill>
                  <a:srgbClr val="C00000"/>
                </a:solidFill>
              </a:rPr>
              <a:t>повышения оплаты </a:t>
            </a:r>
            <a:r>
              <a:rPr lang="ru-RU" sz="2400" i="1" dirty="0" smtClean="0">
                <a:solidFill>
                  <a:srgbClr val="C00000"/>
                </a:solidFill>
              </a:rPr>
              <a:t>труда от класса условий труда </a:t>
            </a:r>
            <a:r>
              <a:rPr lang="ru-RU" sz="2400" i="1" dirty="0">
                <a:solidFill>
                  <a:srgbClr val="C00000"/>
                </a:solidFill>
              </a:rPr>
              <a:t>и условие </a:t>
            </a:r>
            <a:r>
              <a:rPr lang="ru-RU" sz="2400" i="1" dirty="0" smtClean="0">
                <a:solidFill>
                  <a:srgbClr val="C00000"/>
                </a:solidFill>
              </a:rPr>
              <a:t>ее повышения. В трудовом </a:t>
            </a:r>
            <a:r>
              <a:rPr lang="ru-RU" sz="2400" i="1" dirty="0">
                <a:solidFill>
                  <a:srgbClr val="C00000"/>
                </a:solidFill>
              </a:rPr>
              <a:t>договоре указывается </a:t>
            </a:r>
            <a:r>
              <a:rPr lang="ru-RU" sz="2400" i="1" dirty="0" smtClean="0">
                <a:solidFill>
                  <a:srgbClr val="C00000"/>
                </a:solidFill>
              </a:rPr>
              <a:t>размер повышения оплаты труда.</a:t>
            </a:r>
            <a:endParaRPr lang="ru-RU" sz="2400" i="1" dirty="0">
              <a:solidFill>
                <a:srgbClr val="C00000"/>
              </a:solidFill>
            </a:endParaRPr>
          </a:p>
        </p:txBody>
      </p:sp>
      <p:sp>
        <p:nvSpPr>
          <p:cNvPr id="4"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10</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960215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
            <a:ext cx="8229600" cy="1124744"/>
          </a:xfrm>
        </p:spPr>
        <p:txBody>
          <a:bodyPr/>
          <a:lstStyle/>
          <a:p>
            <a:pPr>
              <a:lnSpc>
                <a:spcPct val="80000"/>
              </a:lnSpc>
            </a:pPr>
            <a:r>
              <a:rPr lang="ru-RU" sz="2800" b="1" dirty="0">
                <a:effectLst>
                  <a:outerShdw blurRad="38100" dist="38100" dir="2700000" algn="tl">
                    <a:srgbClr val="000000">
                      <a:alpha val="43137"/>
                    </a:srgbClr>
                  </a:outerShdw>
                </a:effectLst>
              </a:rPr>
              <a:t>Ежегодный дополнительный </a:t>
            </a:r>
            <a:r>
              <a:rPr lang="ru-RU" sz="2800" b="1" dirty="0" smtClean="0">
                <a:effectLst>
                  <a:outerShdw blurRad="38100" dist="38100" dir="2700000" algn="tl">
                    <a:srgbClr val="000000">
                      <a:alpha val="43137"/>
                    </a:srgbClr>
                  </a:outerShdw>
                </a:effectLst>
              </a:rPr>
              <a:t/>
            </a:r>
            <a:br>
              <a:rPr lang="ru-RU" sz="2800" b="1" dirty="0" smtClean="0">
                <a:effectLst>
                  <a:outerShdw blurRad="38100" dist="38100" dir="2700000" algn="tl">
                    <a:srgbClr val="000000">
                      <a:alpha val="43137"/>
                    </a:srgbClr>
                  </a:outerShdw>
                </a:effectLst>
              </a:rPr>
            </a:br>
            <a:r>
              <a:rPr lang="ru-RU" sz="2800" b="1" dirty="0" smtClean="0">
                <a:effectLst>
                  <a:outerShdw blurRad="38100" dist="38100" dir="2700000" algn="tl">
                    <a:srgbClr val="000000">
                      <a:alpha val="43137"/>
                    </a:srgbClr>
                  </a:outerShdw>
                </a:effectLst>
              </a:rPr>
              <a:t>оплачиваемый отпуск</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323528" y="1052736"/>
            <a:ext cx="8568952" cy="5616624"/>
          </a:xfrm>
        </p:spPr>
        <p:txBody>
          <a:bodyPr>
            <a:noAutofit/>
          </a:bodyPr>
          <a:lstStyle/>
          <a:p>
            <a:pPr marL="0" indent="0">
              <a:spcAft>
                <a:spcPts val="600"/>
              </a:spcAft>
              <a:buNone/>
            </a:pPr>
            <a:r>
              <a:rPr lang="ru-RU" sz="1800" dirty="0" smtClean="0">
                <a:solidFill>
                  <a:schemeClr val="tx1"/>
                </a:solidFill>
              </a:rPr>
              <a:t>Ст. 117 Ежегодный </a:t>
            </a:r>
            <a:r>
              <a:rPr lang="ru-RU" sz="1800" dirty="0">
                <a:solidFill>
                  <a:schemeClr val="tx1"/>
                </a:solidFill>
              </a:rPr>
              <a:t>дополнительный оплачиваемый отпуск предоставляется работникам, условия труда на рабочих местах которых </a:t>
            </a:r>
            <a:r>
              <a:rPr lang="ru-RU" sz="1800" dirty="0">
                <a:solidFill>
                  <a:srgbClr val="FF0000"/>
                </a:solidFill>
              </a:rPr>
              <a:t>по результатам специальной оценки условий труда отнесены к вредным условиям труда </a:t>
            </a:r>
            <a:r>
              <a:rPr lang="ru-RU" sz="1800" dirty="0" smtClean="0">
                <a:solidFill>
                  <a:srgbClr val="FF0000"/>
                </a:solidFill>
              </a:rPr>
              <a:t>класса 3.2, 3.3, 3.4 или опасным </a:t>
            </a:r>
            <a:r>
              <a:rPr lang="ru-RU" sz="1800" dirty="0">
                <a:solidFill>
                  <a:srgbClr val="FF0000"/>
                </a:solidFill>
              </a:rPr>
              <a:t>условиям </a:t>
            </a:r>
            <a:r>
              <a:rPr lang="ru-RU" sz="1800" dirty="0" smtClean="0">
                <a:solidFill>
                  <a:srgbClr val="FF0000"/>
                </a:solidFill>
              </a:rPr>
              <a:t>труда (класс 4).</a:t>
            </a:r>
            <a:endParaRPr lang="ru-RU" sz="1800" dirty="0">
              <a:solidFill>
                <a:srgbClr val="FF0000"/>
              </a:solidFill>
            </a:endParaRPr>
          </a:p>
          <a:p>
            <a:pPr marL="0" indent="0">
              <a:spcAft>
                <a:spcPts val="600"/>
              </a:spcAft>
              <a:buNone/>
            </a:pPr>
            <a:r>
              <a:rPr lang="ru-RU" sz="1800" dirty="0">
                <a:solidFill>
                  <a:schemeClr val="tx1"/>
                </a:solidFill>
              </a:rPr>
              <a:t>Минимальная продолжительность ежегодного дополнительного оплачиваемого отпуска работникам, указанным в части первой настоящей статьи, составляет </a:t>
            </a:r>
            <a:r>
              <a:rPr lang="ru-RU" sz="1800" dirty="0" smtClean="0">
                <a:solidFill>
                  <a:schemeClr val="tx1"/>
                </a:solidFill>
              </a:rPr>
              <a:t/>
            </a:r>
            <a:br>
              <a:rPr lang="ru-RU" sz="1800" dirty="0" smtClean="0">
                <a:solidFill>
                  <a:schemeClr val="tx1"/>
                </a:solidFill>
              </a:rPr>
            </a:br>
            <a:r>
              <a:rPr lang="ru-RU" sz="1800" dirty="0" smtClean="0">
                <a:solidFill>
                  <a:schemeClr val="tx1"/>
                </a:solidFill>
              </a:rPr>
              <a:t>7 календарных </a:t>
            </a:r>
            <a:r>
              <a:rPr lang="ru-RU" sz="1800" dirty="0">
                <a:solidFill>
                  <a:schemeClr val="tx1"/>
                </a:solidFill>
              </a:rPr>
              <a:t>дней.</a:t>
            </a:r>
          </a:p>
          <a:p>
            <a:pPr marL="0" indent="0">
              <a:spcAft>
                <a:spcPts val="600"/>
              </a:spcAft>
              <a:buNone/>
            </a:pPr>
            <a:r>
              <a:rPr lang="ru-RU" sz="1800" dirty="0">
                <a:solidFill>
                  <a:schemeClr val="tx1"/>
                </a:solidFill>
              </a:rPr>
              <a:t>Продолжительность ежегодного дополнительного оплачиваемого отпуска конкретного работника устанавливается трудовым договором на основании отраслевого (межотраслевого) соглашения</a:t>
            </a:r>
            <a:r>
              <a:rPr lang="ru-RU" sz="1800" dirty="0">
                <a:solidFill>
                  <a:srgbClr val="FF0000"/>
                </a:solidFill>
              </a:rPr>
              <a:t> и </a:t>
            </a:r>
            <a:r>
              <a:rPr lang="ru-RU" sz="1800" dirty="0">
                <a:solidFill>
                  <a:schemeClr val="tx1"/>
                </a:solidFill>
              </a:rPr>
              <a:t>коллективного договора с учетом результатов специальной оценки условий труда.</a:t>
            </a:r>
          </a:p>
          <a:p>
            <a:pPr marL="0" indent="0">
              <a:spcAft>
                <a:spcPts val="600"/>
              </a:spcAft>
              <a:buNone/>
            </a:pPr>
            <a:r>
              <a:rPr lang="ru-RU" sz="1800" dirty="0">
                <a:solidFill>
                  <a:schemeClr val="tx1"/>
                </a:solidFill>
              </a:rPr>
              <a:t>На основании отраслевого (межотраслевого) соглашения </a:t>
            </a:r>
            <a:r>
              <a:rPr lang="ru-RU" sz="1800" dirty="0">
                <a:solidFill>
                  <a:srgbClr val="FF0000"/>
                </a:solidFill>
              </a:rPr>
              <a:t>и</a:t>
            </a:r>
            <a:r>
              <a:rPr lang="ru-RU" sz="1800" dirty="0">
                <a:solidFill>
                  <a:schemeClr val="tx1"/>
                </a:solidFill>
              </a:rPr>
              <a:t> коллективных договоров, </a:t>
            </a:r>
            <a:r>
              <a:rPr lang="ru-RU" sz="1800" dirty="0">
                <a:solidFill>
                  <a:srgbClr val="FF0000"/>
                </a:solidFill>
              </a:rPr>
              <a:t>а также </a:t>
            </a:r>
            <a:r>
              <a:rPr lang="ru-RU" sz="1800" dirty="0">
                <a:solidFill>
                  <a:schemeClr val="tx1"/>
                </a:solidFill>
              </a:rPr>
              <a:t>письменного согласия работника, оформленного путем заключения отдельного соглашения к трудовому договору, часть ежегодного дополнительного оплачиваемого отпуска, которая превышает минимальную продолжительность данного </a:t>
            </a:r>
            <a:r>
              <a:rPr lang="ru-RU" sz="1800" dirty="0" smtClean="0">
                <a:solidFill>
                  <a:schemeClr val="tx1"/>
                </a:solidFill>
              </a:rPr>
              <a:t>отпуска (7 календарных дней), </a:t>
            </a:r>
            <a:r>
              <a:rPr lang="ru-RU" sz="1800" dirty="0">
                <a:solidFill>
                  <a:schemeClr val="tx1"/>
                </a:solidFill>
              </a:rPr>
              <a:t>может быть заменена отдельно устанавливаемой денежной компенсацией в порядке, в размерах и на условиях, которые установлены отраслевым (межотраслевым) соглашением и </a:t>
            </a:r>
            <a:r>
              <a:rPr lang="ru-RU" sz="1800" dirty="0" smtClean="0">
                <a:solidFill>
                  <a:schemeClr val="tx1"/>
                </a:solidFill>
              </a:rPr>
              <a:t>коллективным договором.</a:t>
            </a:r>
            <a:endParaRPr lang="ru-RU" sz="1800" dirty="0">
              <a:solidFill>
                <a:schemeClr val="tx1"/>
              </a:solidFill>
            </a:endParaRPr>
          </a:p>
        </p:txBody>
      </p:sp>
      <p:sp>
        <p:nvSpPr>
          <p:cNvPr id="5"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11</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4144429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116632"/>
            <a:ext cx="6840760" cy="690841"/>
          </a:xfrm>
        </p:spPr>
        <p:txBody>
          <a:bodyPr/>
          <a:lstStyle/>
          <a:p>
            <a:pPr>
              <a:lnSpc>
                <a:spcPct val="80000"/>
              </a:lnSpc>
            </a:pPr>
            <a:r>
              <a:rPr lang="ru-RU" sz="2400" b="1" dirty="0">
                <a:effectLst>
                  <a:outerShdw blurRad="38100" dist="38100" dir="2700000" algn="tl">
                    <a:srgbClr val="000000">
                      <a:alpha val="43137"/>
                    </a:srgbClr>
                  </a:outerShdw>
                </a:effectLst>
              </a:rPr>
              <a:t>Условия предоставления дополнительного </a:t>
            </a:r>
            <a:r>
              <a:rPr lang="ru-RU" sz="2400" b="1" dirty="0" smtClean="0">
                <a:effectLst>
                  <a:outerShdw blurRad="38100" dist="38100" dir="2700000" algn="tl">
                    <a:srgbClr val="000000">
                      <a:alpha val="43137"/>
                    </a:srgbClr>
                  </a:outerShdw>
                </a:effectLst>
              </a:rPr>
              <a:t>отпуска (ст. 117 ТК РФ)</a:t>
            </a:r>
            <a:endParaRPr lang="ru-RU" sz="24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251520" y="908720"/>
            <a:ext cx="8640960" cy="5832648"/>
          </a:xfrm>
        </p:spPr>
        <p:txBody>
          <a:bodyPr>
            <a:noAutofit/>
          </a:bodyPr>
          <a:lstStyle/>
          <a:p>
            <a:pPr marL="457200" lvl="0" indent="-457200">
              <a:spcAft>
                <a:spcPts val="300"/>
              </a:spcAft>
              <a:buFont typeface="+mj-lt"/>
              <a:buAutoNum type="arabicPeriod"/>
            </a:pPr>
            <a:r>
              <a:rPr lang="ru-RU" sz="1600" dirty="0">
                <a:solidFill>
                  <a:schemeClr val="tx1"/>
                </a:solidFill>
              </a:rPr>
              <a:t>Класс условий труда по результатам специальной оценке условий труда должен быть 3.2 и выше (3.2, 3.3, 3.4, 4).</a:t>
            </a:r>
          </a:p>
          <a:p>
            <a:pPr marL="457200" lvl="0" indent="-457200">
              <a:spcAft>
                <a:spcPts val="300"/>
              </a:spcAft>
              <a:buFont typeface="+mj-lt"/>
              <a:buAutoNum type="arabicPeriod"/>
            </a:pPr>
            <a:r>
              <a:rPr lang="ru-RU" sz="1600" dirty="0">
                <a:solidFill>
                  <a:schemeClr val="tx1"/>
                </a:solidFill>
              </a:rPr>
              <a:t>В коллективном </a:t>
            </a:r>
            <a:r>
              <a:rPr lang="ru-RU" sz="1600" dirty="0" smtClean="0">
                <a:solidFill>
                  <a:schemeClr val="tx1"/>
                </a:solidFill>
              </a:rPr>
              <a:t>договоре </a:t>
            </a:r>
            <a:r>
              <a:rPr lang="ru-RU" sz="1600" dirty="0" smtClean="0">
                <a:solidFill>
                  <a:srgbClr val="FF0000"/>
                </a:solidFill>
              </a:rPr>
              <a:t>с обязательной ссылкой на отраслевое (межотраслевое) соглашение</a:t>
            </a:r>
            <a:r>
              <a:rPr lang="ru-RU" sz="1600" dirty="0" smtClean="0">
                <a:solidFill>
                  <a:schemeClr val="tx1"/>
                </a:solidFill>
              </a:rPr>
              <a:t> </a:t>
            </a:r>
            <a:r>
              <a:rPr lang="ru-RU" sz="1600" dirty="0">
                <a:solidFill>
                  <a:schemeClr val="tx1"/>
                </a:solidFill>
              </a:rPr>
              <a:t>должно быть прописано:</a:t>
            </a:r>
          </a:p>
          <a:p>
            <a:pPr lvl="1">
              <a:spcAft>
                <a:spcPts val="300"/>
              </a:spcAft>
              <a:buFont typeface="Wingdings" panose="05000000000000000000" pitchFamily="2" charset="2"/>
              <a:buChar char="ü"/>
            </a:pPr>
            <a:r>
              <a:rPr lang="ru-RU" sz="1600" dirty="0">
                <a:solidFill>
                  <a:schemeClr val="tx1"/>
                </a:solidFill>
              </a:rPr>
              <a:t>количество </a:t>
            </a:r>
            <a:r>
              <a:rPr lang="ru-RU" sz="1600" dirty="0" smtClean="0">
                <a:solidFill>
                  <a:schemeClr val="tx1"/>
                </a:solidFill>
              </a:rPr>
              <a:t>предоставляемых </a:t>
            </a:r>
            <a:r>
              <a:rPr lang="ru-RU" sz="1600" dirty="0">
                <a:solidFill>
                  <a:schemeClr val="tx1"/>
                </a:solidFill>
              </a:rPr>
              <a:t>дней отпуска в зависимости от класса условий </a:t>
            </a:r>
            <a:r>
              <a:rPr lang="ru-RU" sz="1600" dirty="0" smtClean="0">
                <a:solidFill>
                  <a:schemeClr val="tx1"/>
                </a:solidFill>
              </a:rPr>
              <a:t>труда и условия предоставления этого отпуска;</a:t>
            </a:r>
            <a:endParaRPr lang="ru-RU" sz="1600" dirty="0">
              <a:solidFill>
                <a:schemeClr val="tx1"/>
              </a:solidFill>
            </a:endParaRPr>
          </a:p>
          <a:p>
            <a:pPr lvl="1">
              <a:spcAft>
                <a:spcPts val="300"/>
              </a:spcAft>
              <a:buFont typeface="Wingdings" panose="05000000000000000000" pitchFamily="2" charset="2"/>
              <a:buChar char="ü"/>
            </a:pPr>
            <a:r>
              <a:rPr lang="ru-RU" sz="1600" dirty="0">
                <a:solidFill>
                  <a:schemeClr val="tx1"/>
                </a:solidFill>
              </a:rPr>
              <a:t>условия и процедура установления денежной компенсации работнику при его отказе от дополнительного отпуска, превышающего </a:t>
            </a:r>
            <a:r>
              <a:rPr lang="ru-RU" sz="1600" dirty="0" smtClean="0">
                <a:solidFill>
                  <a:schemeClr val="tx1"/>
                </a:solidFill>
              </a:rPr>
              <a:t>7 календарных </a:t>
            </a:r>
            <a:r>
              <a:rPr lang="ru-RU" sz="1600" dirty="0">
                <a:solidFill>
                  <a:schemeClr val="tx1"/>
                </a:solidFill>
              </a:rPr>
              <a:t>дней, и </a:t>
            </a:r>
            <a:r>
              <a:rPr lang="ru-RU" sz="1600" dirty="0" smtClean="0">
                <a:solidFill>
                  <a:schemeClr val="tx1"/>
                </a:solidFill>
              </a:rPr>
              <a:t>порядок расчета этой </a:t>
            </a:r>
            <a:r>
              <a:rPr lang="ru-RU" sz="1600" dirty="0">
                <a:solidFill>
                  <a:schemeClr val="tx1"/>
                </a:solidFill>
              </a:rPr>
              <a:t>денежной компенсации;</a:t>
            </a:r>
          </a:p>
          <a:p>
            <a:pPr marL="457200" indent="-457200">
              <a:spcAft>
                <a:spcPts val="300"/>
              </a:spcAft>
              <a:buFont typeface="+mj-lt"/>
              <a:buAutoNum type="arabicPeriod"/>
            </a:pPr>
            <a:r>
              <a:rPr lang="ru-RU" sz="1600" dirty="0">
                <a:solidFill>
                  <a:schemeClr val="tx1"/>
                </a:solidFill>
              </a:rPr>
              <a:t>Приказом утверждается перечень рабочих мест, должностей (профессий), которым по результатам специальной оценке условий труда устанавливается дополнительный отпуск и продолжительность этого </a:t>
            </a:r>
            <a:r>
              <a:rPr lang="ru-RU" sz="1600" dirty="0" smtClean="0">
                <a:solidFill>
                  <a:schemeClr val="tx1"/>
                </a:solidFill>
              </a:rPr>
              <a:t>отпуска (целесообразно устанавливать данную компенсацию на период до проведения очередной  специальной оценки условий труда). </a:t>
            </a:r>
            <a:r>
              <a:rPr lang="ru-RU" sz="1600" dirty="0">
                <a:solidFill>
                  <a:schemeClr val="tx1"/>
                </a:solidFill>
              </a:rPr>
              <a:t>В приказе дается поручение отделу кадров внести изменения в трудовые договора и, при необходимости, составить дополнительные соглашения к ним.</a:t>
            </a:r>
          </a:p>
          <a:p>
            <a:pPr marL="457200" lvl="0" indent="-457200">
              <a:spcAft>
                <a:spcPts val="300"/>
              </a:spcAft>
              <a:buFont typeface="+mj-lt"/>
              <a:buAutoNum type="arabicPeriod"/>
            </a:pPr>
            <a:r>
              <a:rPr lang="ru-RU" sz="1600" dirty="0" smtClean="0">
                <a:solidFill>
                  <a:schemeClr val="tx1"/>
                </a:solidFill>
              </a:rPr>
              <a:t>В </a:t>
            </a:r>
            <a:r>
              <a:rPr lang="ru-RU" sz="1600" dirty="0">
                <a:solidFill>
                  <a:schemeClr val="tx1"/>
                </a:solidFill>
              </a:rPr>
              <a:t>трудовом договоре с каждым работником, которому установлен дополнительный отпуск, указывается количество дней дополнительного отпуска и условие его предоставления.</a:t>
            </a:r>
          </a:p>
          <a:p>
            <a:pPr marL="457200" lvl="0" indent="-457200">
              <a:spcAft>
                <a:spcPts val="300"/>
              </a:spcAft>
              <a:buFont typeface="+mj-lt"/>
              <a:buAutoNum type="arabicPeriod"/>
            </a:pPr>
            <a:r>
              <a:rPr lang="ru-RU" sz="1600" dirty="0">
                <a:solidFill>
                  <a:schemeClr val="tx1"/>
                </a:solidFill>
              </a:rPr>
              <a:t>В случае установления денежной компенсации за отказ от дополнительного отпуска, превышающего </a:t>
            </a:r>
            <a:r>
              <a:rPr lang="ru-RU" sz="1600" dirty="0" smtClean="0">
                <a:solidFill>
                  <a:schemeClr val="tx1"/>
                </a:solidFill>
              </a:rPr>
              <a:t>7 </a:t>
            </a:r>
            <a:r>
              <a:rPr lang="ru-RU" sz="1600" dirty="0">
                <a:solidFill>
                  <a:schemeClr val="tx1"/>
                </a:solidFill>
              </a:rPr>
              <a:t>календарных дней, заключается дополнительное соглашение к трудовому договору</a:t>
            </a:r>
            <a:r>
              <a:rPr lang="ru-RU" sz="1600" dirty="0" smtClean="0">
                <a:solidFill>
                  <a:schemeClr val="tx1"/>
                </a:solidFill>
              </a:rPr>
              <a:t>.</a:t>
            </a:r>
            <a:endParaRPr lang="ru-RU" sz="1600" dirty="0">
              <a:solidFill>
                <a:schemeClr val="tx1"/>
              </a:solidFill>
            </a:endParaRPr>
          </a:p>
        </p:txBody>
      </p:sp>
      <p:sp>
        <p:nvSpPr>
          <p:cNvPr id="5"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12</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2420434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16632"/>
            <a:ext cx="7632848" cy="1080120"/>
          </a:xfrm>
        </p:spPr>
        <p:txBody>
          <a:bodyPr/>
          <a:lstStyle/>
          <a:p>
            <a:pPr>
              <a:lnSpc>
                <a:spcPct val="80000"/>
              </a:lnSpc>
            </a:pPr>
            <a:r>
              <a:rPr lang="ru-RU" sz="3200" b="1" dirty="0">
                <a:effectLst>
                  <a:outerShdw blurRad="38100" dist="38100" dir="2700000" algn="tl">
                    <a:srgbClr val="000000">
                      <a:alpha val="43137"/>
                    </a:srgbClr>
                  </a:outerShdw>
                </a:effectLst>
              </a:rPr>
              <a:t>Сокращенная продолжительность рабочего времени</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179512" y="1124744"/>
            <a:ext cx="8784976" cy="5544616"/>
          </a:xfrm>
        </p:spPr>
        <p:txBody>
          <a:bodyPr>
            <a:noAutofit/>
          </a:bodyPr>
          <a:lstStyle/>
          <a:p>
            <a:pPr marL="0" indent="0">
              <a:buNone/>
            </a:pPr>
            <a:r>
              <a:rPr lang="ru-RU" sz="1900" dirty="0">
                <a:solidFill>
                  <a:schemeClr val="tx1"/>
                </a:solidFill>
              </a:rPr>
              <a:t>Статья 92: Сокращенная продолжительность рабочего времени устанавливается:</a:t>
            </a:r>
          </a:p>
          <a:p>
            <a:pPr lvl="1">
              <a:buFont typeface="Wingdings" panose="05000000000000000000" pitchFamily="2" charset="2"/>
              <a:buChar char="Ø"/>
            </a:pPr>
            <a:r>
              <a:rPr lang="ru-RU" sz="1400" dirty="0">
                <a:solidFill>
                  <a:schemeClr val="tx1"/>
                </a:solidFill>
              </a:rPr>
              <a:t>для работников в возрасте до шестнадцати лет - не более 24 часов в неделю;</a:t>
            </a:r>
          </a:p>
          <a:p>
            <a:pPr lvl="1">
              <a:buFont typeface="Wingdings" panose="05000000000000000000" pitchFamily="2" charset="2"/>
              <a:buChar char="Ø"/>
            </a:pPr>
            <a:r>
              <a:rPr lang="ru-RU" sz="1400" dirty="0">
                <a:solidFill>
                  <a:schemeClr val="tx1"/>
                </a:solidFill>
              </a:rPr>
              <a:t>для работников в возрасте от шестнадцати до восемнадцати лет - не более </a:t>
            </a:r>
            <a:r>
              <a:rPr lang="ru-RU" sz="1400" dirty="0" smtClean="0">
                <a:solidFill>
                  <a:schemeClr val="tx1"/>
                </a:solidFill>
              </a:rPr>
              <a:t>35 часов </a:t>
            </a:r>
            <a:r>
              <a:rPr lang="ru-RU" sz="1400" dirty="0">
                <a:solidFill>
                  <a:schemeClr val="tx1"/>
                </a:solidFill>
              </a:rPr>
              <a:t>в неделю;</a:t>
            </a:r>
          </a:p>
          <a:p>
            <a:pPr lvl="1">
              <a:buFont typeface="Wingdings" panose="05000000000000000000" pitchFamily="2" charset="2"/>
              <a:buChar char="Ø"/>
            </a:pPr>
            <a:r>
              <a:rPr lang="ru-RU" sz="1400" dirty="0">
                <a:solidFill>
                  <a:schemeClr val="tx1"/>
                </a:solidFill>
              </a:rPr>
              <a:t>для работников, являющихся инвалидами I или II группы, - не более 35 часов в неделю;</a:t>
            </a:r>
          </a:p>
          <a:p>
            <a:pPr lvl="1">
              <a:spcBef>
                <a:spcPts val="0"/>
              </a:spcBef>
              <a:spcAft>
                <a:spcPts val="600"/>
              </a:spcAft>
              <a:buFont typeface="Wingdings" panose="05000000000000000000" pitchFamily="2" charset="2"/>
              <a:buChar char="Ø"/>
            </a:pPr>
            <a:r>
              <a:rPr lang="ru-RU" sz="1900" dirty="0">
                <a:solidFill>
                  <a:schemeClr val="tx1"/>
                </a:solidFill>
              </a:rPr>
              <a:t>для работников, условия труда на рабочих местах которых </a:t>
            </a:r>
            <a:r>
              <a:rPr lang="ru-RU" sz="1900" dirty="0">
                <a:solidFill>
                  <a:srgbClr val="C00000"/>
                </a:solidFill>
              </a:rPr>
              <a:t>по результатам специальной оценки условий труда отнесены к вредным условиям труда 3 или 4 степени или опасным условиям труда</a:t>
            </a:r>
            <a:r>
              <a:rPr lang="ru-RU" sz="1900" dirty="0">
                <a:solidFill>
                  <a:schemeClr val="tx1"/>
                </a:solidFill>
              </a:rPr>
              <a:t>, - не более 36 часов в неделю.</a:t>
            </a:r>
          </a:p>
          <a:p>
            <a:pPr marL="0" indent="180975">
              <a:spcBef>
                <a:spcPts val="0"/>
              </a:spcBef>
              <a:spcAft>
                <a:spcPts val="600"/>
              </a:spcAft>
              <a:buNone/>
            </a:pPr>
            <a:r>
              <a:rPr lang="ru-RU" sz="1900" dirty="0"/>
              <a:t>Продолжительность рабочего времени конкретного работника устанавливается трудовым договором на основании отраслевого (межотраслевого) соглашения и коллективного договора с учетом результатов специальной оценки условий труда.</a:t>
            </a:r>
          </a:p>
          <a:p>
            <a:pPr marL="0" indent="180975">
              <a:spcBef>
                <a:spcPts val="0"/>
              </a:spcBef>
              <a:buNone/>
            </a:pPr>
            <a:r>
              <a:rPr lang="ru-RU" sz="1900" dirty="0" smtClean="0"/>
              <a:t>На </a:t>
            </a:r>
            <a:r>
              <a:rPr lang="ru-RU" sz="1900" dirty="0"/>
              <a:t>основании отраслевого (межотраслевого) соглашения и коллективного договора, а также письменного согласия работника, оформленного путем заключения отдельного соглашения к трудовому договору, продолжительность рабочего времени, указанная в абзаце пятом части первой настоящей статьи, может быть увеличена, но не более чем до 40 часов в неделю с выплатой работнику отдельно устанавливаемой денежной компенсации в порядке, размерах и на условиях, которые установлены отраслевыми (межотраслевыми) соглашениями, коллективными договорами.</a:t>
            </a:r>
          </a:p>
        </p:txBody>
      </p:sp>
      <p:sp>
        <p:nvSpPr>
          <p:cNvPr id="5"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13</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3039835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Номер слайда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20000"/>
              </a:spcBef>
              <a:spcAft>
                <a:spcPct val="0"/>
              </a:spcAft>
            </a:pPr>
            <a:fld id="{A7D767FF-43EA-4A0F-9F2C-1D9CD40ED3D8}" type="slidenum">
              <a:rPr lang="ru-RU" sz="1800" smtClean="0">
                <a:solidFill>
                  <a:srgbClr val="626262"/>
                </a:solidFill>
                <a:latin typeface="Arial Black" pitchFamily="34" charset="0"/>
                <a:cs typeface="Arial" pitchFamily="34" charset="0"/>
              </a:rPr>
              <a:pPr fontAlgn="base">
                <a:spcBef>
                  <a:spcPct val="20000"/>
                </a:spcBef>
                <a:spcAft>
                  <a:spcPct val="0"/>
                </a:spcAft>
              </a:pPr>
              <a:t>14</a:t>
            </a:fld>
            <a:endParaRPr lang="ru-RU" sz="1800" smtClean="0">
              <a:solidFill>
                <a:srgbClr val="626262"/>
              </a:solidFill>
              <a:latin typeface="Arial Black" pitchFamily="34" charset="0"/>
              <a:cs typeface="Arial" pitchFamily="34" charset="0"/>
            </a:endParaRPr>
          </a:p>
        </p:txBody>
      </p:sp>
      <p:sp>
        <p:nvSpPr>
          <p:cNvPr id="5" name="Заголовок 1"/>
          <p:cNvSpPr>
            <a:spLocks noGrp="1"/>
          </p:cNvSpPr>
          <p:nvPr>
            <p:ph type="title"/>
          </p:nvPr>
        </p:nvSpPr>
        <p:spPr>
          <a:xfrm>
            <a:off x="323851" y="260351"/>
            <a:ext cx="8424863" cy="706438"/>
          </a:xfrm>
        </p:spPr>
        <p:txBody>
          <a:bodyPr/>
          <a:lstStyle/>
          <a:p>
            <a:pPr>
              <a:lnSpc>
                <a:spcPct val="100000"/>
              </a:lnSpc>
              <a:defRPr/>
            </a:pPr>
            <a:r>
              <a:rPr lang="ru-RU" sz="2000" b="1" dirty="0" smtClean="0">
                <a:solidFill>
                  <a:schemeClr val="tx2"/>
                </a:solidFill>
                <a:latin typeface="+mn-lt"/>
              </a:rPr>
              <a:t>УВЕЛИЧЕНИЕ ПРОДОЛЖИТЕЛЬНОСТИ РАБОЧЕЙ СМЕНЫ РАБОТНИКАМ, ЗАНЯТЫМ ВО ВРЕДНЫХ УСЛОВИЯХ </a:t>
            </a:r>
            <a:r>
              <a:rPr lang="ru-RU" sz="2000" b="1" dirty="0" smtClean="0">
                <a:solidFill>
                  <a:schemeClr val="tx2"/>
                </a:solidFill>
                <a:latin typeface="+mn-lt"/>
              </a:rPr>
              <a:t>ТРУДА, устанавливается:</a:t>
            </a:r>
            <a:endParaRPr lang="ru-RU" sz="2000" b="1" dirty="0">
              <a:solidFill>
                <a:schemeClr val="tx2"/>
              </a:solidFill>
              <a:latin typeface="+mn-lt"/>
            </a:endParaRPr>
          </a:p>
        </p:txBody>
      </p:sp>
      <p:sp>
        <p:nvSpPr>
          <p:cNvPr id="68613" name="Прямоугольник 7"/>
          <p:cNvSpPr>
            <a:spLocks noChangeArrowheads="1"/>
          </p:cNvSpPr>
          <p:nvPr/>
        </p:nvSpPr>
        <p:spPr bwMode="auto">
          <a:xfrm>
            <a:off x="2700337" y="6742114"/>
            <a:ext cx="3930651"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68614" name="Picture 14"/>
          <p:cNvPicPr>
            <a:picLocks noChangeAspect="1" noChangeArrowheads="1"/>
          </p:cNvPicPr>
          <p:nvPr/>
        </p:nvPicPr>
        <p:blipFill>
          <a:blip r:embed="rId3" cstate="print"/>
          <a:srcRect/>
          <a:stretch>
            <a:fillRect/>
          </a:stretch>
        </p:blipFill>
        <p:spPr bwMode="auto">
          <a:xfrm>
            <a:off x="911226" y="0"/>
            <a:ext cx="1428751" cy="114300"/>
          </a:xfrm>
          <a:prstGeom prst="rect">
            <a:avLst/>
          </a:prstGeom>
          <a:noFill/>
          <a:ln w="9525">
            <a:noFill/>
            <a:miter lim="800000"/>
            <a:headEnd/>
            <a:tailEnd/>
          </a:ln>
        </p:spPr>
      </p:pic>
      <p:sp>
        <p:nvSpPr>
          <p:cNvPr id="47" name="Прямоугольник 46"/>
          <p:cNvSpPr/>
          <p:nvPr/>
        </p:nvSpPr>
        <p:spPr>
          <a:xfrm>
            <a:off x="6588126" y="6742114"/>
            <a:ext cx="71439"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68616" name="TextBox 16"/>
          <p:cNvSpPr txBox="1">
            <a:spLocks noChangeArrowheads="1"/>
          </p:cNvSpPr>
          <p:nvPr/>
        </p:nvSpPr>
        <p:spPr bwMode="auto">
          <a:xfrm>
            <a:off x="1116013" y="2852739"/>
            <a:ext cx="2552622" cy="954107"/>
          </a:xfrm>
          <a:prstGeom prst="rect">
            <a:avLst/>
          </a:prstGeom>
          <a:noFill/>
          <a:ln w="9525">
            <a:noFill/>
            <a:miter lim="800000"/>
            <a:headEnd/>
            <a:tailEnd/>
          </a:ln>
        </p:spPr>
        <p:txBody>
          <a:bodyPr wrap="none">
            <a:spAutoFit/>
          </a:bodyPr>
          <a:lstStyle/>
          <a:p>
            <a:r>
              <a:rPr lang="ru-RU" sz="2800">
                <a:solidFill>
                  <a:schemeClr val="bg1"/>
                </a:solidFill>
              </a:rPr>
              <a:t>Обязательная</a:t>
            </a:r>
          </a:p>
          <a:p>
            <a:r>
              <a:rPr lang="ru-RU" sz="2800">
                <a:solidFill>
                  <a:schemeClr val="bg1"/>
                </a:solidFill>
              </a:rPr>
              <a:t>страховка</a:t>
            </a:r>
          </a:p>
        </p:txBody>
      </p:sp>
      <p:sp>
        <p:nvSpPr>
          <p:cNvPr id="19" name="TextBox 18"/>
          <p:cNvSpPr txBox="1"/>
          <p:nvPr/>
        </p:nvSpPr>
        <p:spPr>
          <a:xfrm>
            <a:off x="611190" y="2852739"/>
            <a:ext cx="3012107" cy="1200329"/>
          </a:xfrm>
          <a:prstGeom prst="rect">
            <a:avLst/>
          </a:prstGeom>
          <a:noFill/>
        </p:spPr>
        <p:txBody>
          <a:bodyPr wrap="none">
            <a:spAutoFit/>
          </a:bodyPr>
          <a:lstStyle/>
          <a:p>
            <a:pPr>
              <a:defRPr/>
            </a:pPr>
            <a:r>
              <a:rPr lang="ru-RU" sz="3600" dirty="0">
                <a:solidFill>
                  <a:schemeClr val="bg1"/>
                </a:solidFill>
                <a:latin typeface="+mn-lt"/>
              </a:rPr>
              <a:t>Обязательная </a:t>
            </a:r>
          </a:p>
          <a:p>
            <a:pPr>
              <a:defRPr/>
            </a:pPr>
            <a:r>
              <a:rPr lang="ru-RU" sz="3600" dirty="0">
                <a:solidFill>
                  <a:schemeClr val="bg1"/>
                </a:solidFill>
                <a:latin typeface="+mn-lt"/>
              </a:rPr>
              <a:t>страховка</a:t>
            </a:r>
          </a:p>
        </p:txBody>
      </p:sp>
      <p:sp>
        <p:nvSpPr>
          <p:cNvPr id="12" name="Скругленный прямоугольник 11"/>
          <p:cNvSpPr/>
          <p:nvPr/>
        </p:nvSpPr>
        <p:spPr>
          <a:xfrm>
            <a:off x="684213" y="1341439"/>
            <a:ext cx="7848600" cy="4391025"/>
          </a:xfrm>
          <a:prstGeom prst="roundRect">
            <a:avLst/>
          </a:prstGeom>
          <a:ln/>
        </p:spPr>
        <p:style>
          <a:lnRef idx="1">
            <a:schemeClr val="accent1"/>
          </a:lnRef>
          <a:fillRef idx="2">
            <a:schemeClr val="accent1"/>
          </a:fillRef>
          <a:effectRef idx="1">
            <a:schemeClr val="accent1"/>
          </a:effectRef>
          <a:fontRef idx="minor">
            <a:schemeClr val="dk1"/>
          </a:fontRef>
        </p:style>
        <p:txBody>
          <a:bodyPr anchor="ctr"/>
          <a:lstStyle/>
          <a:p>
            <a:pPr algn="just">
              <a:buFontTx/>
              <a:buChar char="-"/>
              <a:defRPr/>
            </a:pPr>
            <a:r>
              <a:rPr lang="ru-RU" dirty="0" smtClean="0">
                <a:solidFill>
                  <a:srgbClr val="23538D"/>
                </a:solidFill>
              </a:rPr>
              <a:t> отраслевым </a:t>
            </a:r>
            <a:r>
              <a:rPr lang="ru-RU" dirty="0">
                <a:solidFill>
                  <a:srgbClr val="23538D"/>
                </a:solidFill>
              </a:rPr>
              <a:t>(межотраслевым) </a:t>
            </a:r>
            <a:r>
              <a:rPr lang="ru-RU" dirty="0" smtClean="0">
                <a:solidFill>
                  <a:srgbClr val="23538D"/>
                </a:solidFill>
              </a:rPr>
              <a:t>соглашением;</a:t>
            </a:r>
            <a:endParaRPr lang="ru-RU" dirty="0" smtClean="0">
              <a:solidFill>
                <a:srgbClr val="23538D"/>
              </a:solidFill>
            </a:endParaRPr>
          </a:p>
          <a:p>
            <a:pPr algn="just">
              <a:buFontTx/>
              <a:buChar char="-"/>
              <a:defRPr/>
            </a:pPr>
            <a:r>
              <a:rPr lang="ru-RU" dirty="0" smtClean="0">
                <a:solidFill>
                  <a:srgbClr val="23538D"/>
                </a:solidFill>
              </a:rPr>
              <a:t> </a:t>
            </a:r>
            <a:r>
              <a:rPr lang="ru-RU" dirty="0">
                <a:solidFill>
                  <a:srgbClr val="23538D"/>
                </a:solidFill>
              </a:rPr>
              <a:t>коллективным </a:t>
            </a:r>
            <a:r>
              <a:rPr lang="ru-RU" dirty="0" smtClean="0">
                <a:solidFill>
                  <a:srgbClr val="23538D"/>
                </a:solidFill>
              </a:rPr>
              <a:t>договором;</a:t>
            </a:r>
            <a:endParaRPr lang="ru-RU" dirty="0" smtClean="0">
              <a:solidFill>
                <a:srgbClr val="23538D"/>
              </a:solidFill>
            </a:endParaRPr>
          </a:p>
          <a:p>
            <a:pPr algn="just">
              <a:buFontTx/>
              <a:buChar char="-"/>
              <a:defRPr/>
            </a:pPr>
            <a:r>
              <a:rPr lang="ru-RU" dirty="0" smtClean="0">
                <a:solidFill>
                  <a:srgbClr val="23538D"/>
                </a:solidFill>
              </a:rPr>
              <a:t> </a:t>
            </a:r>
            <a:r>
              <a:rPr lang="ru-RU" dirty="0">
                <a:solidFill>
                  <a:srgbClr val="23538D"/>
                </a:solidFill>
              </a:rPr>
              <a:t>при наличии письменного согласия работника, оформленного путем заключения отдельного соглашения к трудовому </a:t>
            </a:r>
            <a:r>
              <a:rPr lang="ru-RU" dirty="0" smtClean="0">
                <a:solidFill>
                  <a:srgbClr val="23538D"/>
                </a:solidFill>
              </a:rPr>
              <a:t>договору.</a:t>
            </a:r>
            <a:endParaRPr lang="ru-RU" dirty="0" smtClean="0">
              <a:solidFill>
                <a:srgbClr val="23538D"/>
              </a:solidFill>
            </a:endParaRPr>
          </a:p>
          <a:p>
            <a:pPr indent="180975" algn="just">
              <a:defRPr/>
            </a:pPr>
            <a:r>
              <a:rPr lang="ru-RU" b="1" dirty="0" smtClean="0">
                <a:solidFill>
                  <a:srgbClr val="23538D"/>
                </a:solidFill>
              </a:rPr>
              <a:t>Может быть </a:t>
            </a:r>
            <a:r>
              <a:rPr lang="ru-RU" b="1" dirty="0">
                <a:solidFill>
                  <a:srgbClr val="23538D"/>
                </a:solidFill>
              </a:rPr>
              <a:t>предусмотрено увеличение максимально допустимой продолжительности ежедневной работы (смены) </a:t>
            </a:r>
            <a:r>
              <a:rPr lang="ru-RU" b="1" dirty="0" smtClean="0">
                <a:solidFill>
                  <a:srgbClr val="23538D"/>
                </a:solidFill>
              </a:rPr>
              <a:t>для </a:t>
            </a:r>
            <a:r>
              <a:rPr lang="ru-RU" b="1" dirty="0">
                <a:solidFill>
                  <a:srgbClr val="23538D"/>
                </a:solidFill>
              </a:rPr>
              <a:t>работников, занятых на работах с вредными и (или) опасными условиями </a:t>
            </a:r>
            <a:r>
              <a:rPr lang="ru-RU" b="1" dirty="0" smtClean="0">
                <a:solidFill>
                  <a:srgbClr val="23538D"/>
                </a:solidFill>
              </a:rPr>
              <a:t>труда </a:t>
            </a:r>
            <a:br>
              <a:rPr lang="ru-RU" b="1" dirty="0" smtClean="0">
                <a:solidFill>
                  <a:srgbClr val="23538D"/>
                </a:solidFill>
              </a:rPr>
            </a:br>
            <a:r>
              <a:rPr lang="ru-RU" b="1" dirty="0" smtClean="0">
                <a:solidFill>
                  <a:srgbClr val="23538D"/>
                </a:solidFill>
              </a:rPr>
              <a:t>(ст. 94 ТК РФ)</a:t>
            </a:r>
          </a:p>
          <a:p>
            <a:pPr algn="just">
              <a:defRPr/>
            </a:pPr>
            <a:r>
              <a:rPr lang="ru-RU" sz="1400" dirty="0" smtClean="0">
                <a:solidFill>
                  <a:srgbClr val="23538D"/>
                </a:solidFill>
              </a:rPr>
              <a:t>(при </a:t>
            </a:r>
            <a:r>
              <a:rPr lang="ru-RU" sz="1400" dirty="0">
                <a:solidFill>
                  <a:srgbClr val="23538D"/>
                </a:solidFill>
              </a:rPr>
              <a:t>условии соблюдения предельной еженедельной продолжительности рабочего </a:t>
            </a:r>
            <a:r>
              <a:rPr lang="ru-RU" sz="1400" dirty="0" smtClean="0">
                <a:solidFill>
                  <a:srgbClr val="23538D"/>
                </a:solidFill>
              </a:rPr>
              <a:t>времени)</a:t>
            </a:r>
            <a:endParaRPr lang="ru-RU" sz="1400" dirty="0">
              <a:solidFill>
                <a:srgbClr val="23538D"/>
              </a:solidFill>
            </a:endParaRPr>
          </a:p>
          <a:p>
            <a:pPr algn="just">
              <a:defRPr/>
            </a:pPr>
            <a:endParaRPr lang="ru-RU" dirty="0"/>
          </a:p>
          <a:p>
            <a:pPr algn="just">
              <a:defRPr/>
            </a:pPr>
            <a:r>
              <a:rPr lang="ru-RU" i="1" dirty="0">
                <a:solidFill>
                  <a:srgbClr val="C00000"/>
                </a:solidFill>
              </a:rPr>
              <a:t>при 36-часовой рабочей неделе - до 12 часов;</a:t>
            </a:r>
          </a:p>
          <a:p>
            <a:pPr algn="just">
              <a:defRPr/>
            </a:pPr>
            <a:endParaRPr lang="ru-RU" i="1" dirty="0">
              <a:solidFill>
                <a:srgbClr val="C00000"/>
              </a:solidFill>
            </a:endParaRPr>
          </a:p>
          <a:p>
            <a:pPr algn="just">
              <a:defRPr/>
            </a:pPr>
            <a:r>
              <a:rPr lang="ru-RU" i="1" dirty="0">
                <a:solidFill>
                  <a:srgbClr val="C00000"/>
                </a:solidFill>
              </a:rPr>
              <a:t>при 30-часовой рабочей неделе и менее - до 8 часов.</a:t>
            </a:r>
          </a:p>
        </p:txBody>
      </p:sp>
      <p:sp>
        <p:nvSpPr>
          <p:cNvPr id="11" name="TextBox 10"/>
          <p:cNvSpPr txBox="1"/>
          <p:nvPr/>
        </p:nvSpPr>
        <p:spPr>
          <a:xfrm>
            <a:off x="4139952" y="5877272"/>
            <a:ext cx="410445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dirty="0" smtClean="0">
                <a:solidFill>
                  <a:srgbClr val="FF0000"/>
                </a:solidFill>
              </a:rPr>
              <a:t>Удобно для работника</a:t>
            </a:r>
          </a:p>
          <a:p>
            <a:pPr algn="ctr"/>
            <a:r>
              <a:rPr lang="ru-RU" dirty="0" smtClean="0">
                <a:solidFill>
                  <a:srgbClr val="FF0000"/>
                </a:solidFill>
              </a:rPr>
              <a:t>(оптимизация графика работы)</a:t>
            </a:r>
            <a:endParaRPr lang="ru-RU"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792088"/>
          </a:xfrm>
        </p:spPr>
        <p:txBody>
          <a:bodyPr/>
          <a:lstStyle/>
          <a:p>
            <a:pPr>
              <a:lnSpc>
                <a:spcPct val="80000"/>
              </a:lnSpc>
            </a:pPr>
            <a:r>
              <a:rPr lang="ru-RU" sz="2400" b="1" dirty="0">
                <a:effectLst>
                  <a:outerShdw blurRad="38100" dist="38100" dir="2700000" algn="tl">
                    <a:srgbClr val="000000">
                      <a:alpha val="43137"/>
                    </a:srgbClr>
                  </a:outerShdw>
                </a:effectLst>
              </a:rPr>
              <a:t>Условия предоставления сокращенной продолжительности рабочего времени</a:t>
            </a:r>
          </a:p>
        </p:txBody>
      </p:sp>
      <p:sp>
        <p:nvSpPr>
          <p:cNvPr id="3" name="Объект 2"/>
          <p:cNvSpPr>
            <a:spLocks noGrp="1"/>
          </p:cNvSpPr>
          <p:nvPr>
            <p:ph idx="1"/>
          </p:nvPr>
        </p:nvSpPr>
        <p:spPr>
          <a:xfrm>
            <a:off x="214282" y="836713"/>
            <a:ext cx="8929719" cy="5904656"/>
          </a:xfrm>
        </p:spPr>
        <p:txBody>
          <a:bodyPr>
            <a:noAutofit/>
          </a:bodyPr>
          <a:lstStyle/>
          <a:p>
            <a:pPr marL="266700" lvl="0" indent="-266700">
              <a:spcBef>
                <a:spcPts val="300"/>
              </a:spcBef>
              <a:spcAft>
                <a:spcPts val="300"/>
              </a:spcAft>
              <a:buFont typeface="+mj-lt"/>
              <a:buAutoNum type="arabicPeriod"/>
            </a:pPr>
            <a:r>
              <a:rPr lang="ru-RU" sz="1450" dirty="0">
                <a:solidFill>
                  <a:schemeClr val="tx1"/>
                </a:solidFill>
              </a:rPr>
              <a:t>Класс условий труда по результатам специальной оценке условий труда должен быть 3.3 и выше (3.3, 3.4, 4).</a:t>
            </a:r>
          </a:p>
          <a:p>
            <a:pPr marL="266700" lvl="0" indent="-266700">
              <a:spcBef>
                <a:spcPts val="300"/>
              </a:spcBef>
              <a:spcAft>
                <a:spcPts val="300"/>
              </a:spcAft>
              <a:buFont typeface="+mj-lt"/>
              <a:buAutoNum type="arabicPeriod"/>
            </a:pPr>
            <a:r>
              <a:rPr lang="ru-RU" sz="1450" dirty="0">
                <a:solidFill>
                  <a:schemeClr val="tx1"/>
                </a:solidFill>
              </a:rPr>
              <a:t>В коллективном договоре </a:t>
            </a:r>
            <a:r>
              <a:rPr lang="ru-RU" sz="1450" dirty="0" smtClean="0">
                <a:solidFill>
                  <a:schemeClr val="tx1"/>
                </a:solidFill>
              </a:rPr>
              <a:t> </a:t>
            </a:r>
            <a:r>
              <a:rPr lang="ru-RU" sz="1450" dirty="0" smtClean="0">
                <a:solidFill>
                  <a:srgbClr val="FF0000"/>
                </a:solidFill>
              </a:rPr>
              <a:t>с обязательной ссылкой на отраслевое (межотраслевое) соглашение </a:t>
            </a:r>
            <a:r>
              <a:rPr lang="ru-RU" sz="1450" dirty="0" smtClean="0">
                <a:solidFill>
                  <a:schemeClr val="tx1"/>
                </a:solidFill>
              </a:rPr>
              <a:t>должно </a:t>
            </a:r>
            <a:r>
              <a:rPr lang="ru-RU" sz="1450" dirty="0">
                <a:solidFill>
                  <a:schemeClr val="tx1"/>
                </a:solidFill>
              </a:rPr>
              <a:t>быть прописано:</a:t>
            </a:r>
          </a:p>
          <a:p>
            <a:pPr marL="542925" lvl="1" indent="-266700">
              <a:spcBef>
                <a:spcPts val="300"/>
              </a:spcBef>
              <a:spcAft>
                <a:spcPts val="300"/>
              </a:spcAft>
              <a:buFont typeface="Wingdings" panose="05000000000000000000" pitchFamily="2" charset="2"/>
              <a:buChar char="ü"/>
            </a:pPr>
            <a:r>
              <a:rPr lang="ru-RU" sz="1450" dirty="0">
                <a:solidFill>
                  <a:schemeClr val="tx1"/>
                </a:solidFill>
              </a:rPr>
              <a:t>продолжительность рабочей недели в зависимости от класса условий </a:t>
            </a:r>
            <a:r>
              <a:rPr lang="ru-RU" sz="1450" dirty="0" smtClean="0">
                <a:solidFill>
                  <a:schemeClr val="tx1"/>
                </a:solidFill>
              </a:rPr>
              <a:t>труда </a:t>
            </a:r>
            <a:r>
              <a:rPr lang="ru-RU" sz="1450" dirty="0">
                <a:solidFill>
                  <a:schemeClr val="tx1"/>
                </a:solidFill>
              </a:rPr>
              <a:t>и условия ее предоставления;</a:t>
            </a:r>
          </a:p>
          <a:p>
            <a:pPr marL="542925" lvl="1" indent="-266700">
              <a:spcBef>
                <a:spcPts val="300"/>
              </a:spcBef>
              <a:spcAft>
                <a:spcPts val="300"/>
              </a:spcAft>
              <a:buFont typeface="Wingdings" panose="05000000000000000000" pitchFamily="2" charset="2"/>
              <a:buChar char="ü"/>
            </a:pPr>
            <a:r>
              <a:rPr lang="ru-RU" sz="1450" dirty="0">
                <a:solidFill>
                  <a:schemeClr val="tx1"/>
                </a:solidFill>
              </a:rPr>
              <a:t>условия и процедура установления денежной компенсации работнику при его отказе от сокращенного рабочего времени (полностью или частично), и порядок расчета этой денежной компенсации;</a:t>
            </a:r>
          </a:p>
          <a:p>
            <a:pPr marL="542925" lvl="1" indent="-266700">
              <a:spcBef>
                <a:spcPts val="300"/>
              </a:spcBef>
              <a:spcAft>
                <a:spcPts val="300"/>
              </a:spcAft>
              <a:buFont typeface="Wingdings" panose="05000000000000000000" pitchFamily="2" charset="2"/>
              <a:buChar char="ü"/>
            </a:pPr>
            <a:r>
              <a:rPr lang="ru-RU" sz="1450" dirty="0">
                <a:solidFill>
                  <a:schemeClr val="tx1"/>
                </a:solidFill>
              </a:rPr>
              <a:t>возможность увеличения рабочей смены до 12 часов при 36 часовой рабочей неделе и до 8 часов при 30 часовой.</a:t>
            </a:r>
          </a:p>
          <a:p>
            <a:pPr marL="266700" lvl="0" indent="-266700">
              <a:spcBef>
                <a:spcPts val="300"/>
              </a:spcBef>
              <a:spcAft>
                <a:spcPts val="300"/>
              </a:spcAft>
              <a:buFont typeface="+mj-lt"/>
              <a:buAutoNum type="arabicPeriod"/>
            </a:pPr>
            <a:r>
              <a:rPr lang="ru-RU" sz="1450" dirty="0">
                <a:solidFill>
                  <a:schemeClr val="tx1"/>
                </a:solidFill>
              </a:rPr>
              <a:t>В правилах внутреннего трудового распорядка указываются продолжительности рабочей смены при различной продолжительности рабочей </a:t>
            </a:r>
            <a:r>
              <a:rPr lang="ru-RU" sz="1450" dirty="0" smtClean="0">
                <a:solidFill>
                  <a:schemeClr val="tx1"/>
                </a:solidFill>
              </a:rPr>
              <a:t>недели </a:t>
            </a:r>
            <a:r>
              <a:rPr lang="ru-RU" sz="1450" dirty="0">
                <a:solidFill>
                  <a:schemeClr val="tx1"/>
                </a:solidFill>
              </a:rPr>
              <a:t>и Порядок введения суммированного учета рабочего времени.</a:t>
            </a:r>
          </a:p>
          <a:p>
            <a:pPr marL="266700" indent="-266700">
              <a:spcBef>
                <a:spcPts val="300"/>
              </a:spcBef>
              <a:spcAft>
                <a:spcPts val="300"/>
              </a:spcAft>
              <a:buFont typeface="+mj-lt"/>
              <a:buAutoNum type="arabicPeriod"/>
            </a:pPr>
            <a:r>
              <a:rPr lang="ru-RU" sz="1450" dirty="0">
                <a:solidFill>
                  <a:schemeClr val="tx1"/>
                </a:solidFill>
              </a:rPr>
              <a:t>Приказом утверждается перечень рабочих мест, должностей (профессий), которым по результатам специальной оценке условий труда устанавливается сокращенное рабочее время, с указанием продолжительности рабочей недели (целесообразно устанавливать данную компенсацию на период до проведения очередной  специальной оценки условий труда). В приказе дается поручение отделу кадров внести изменения в трудовые договора и, при необходимости дополнительные соглашения к ним.</a:t>
            </a:r>
          </a:p>
          <a:p>
            <a:pPr marL="266700" lvl="0" indent="-266700">
              <a:spcBef>
                <a:spcPts val="300"/>
              </a:spcBef>
              <a:spcAft>
                <a:spcPts val="300"/>
              </a:spcAft>
              <a:buFont typeface="+mj-lt"/>
              <a:buAutoNum type="arabicPeriod"/>
            </a:pPr>
            <a:r>
              <a:rPr lang="ru-RU" sz="1450" dirty="0" smtClean="0">
                <a:solidFill>
                  <a:schemeClr val="tx1"/>
                </a:solidFill>
              </a:rPr>
              <a:t>В </a:t>
            </a:r>
            <a:r>
              <a:rPr lang="ru-RU" sz="1450" dirty="0">
                <a:solidFill>
                  <a:schemeClr val="tx1"/>
                </a:solidFill>
              </a:rPr>
              <a:t>трудовом договоре с каждым работником, которому установлено сокращенное рабочее время, указывается продолжительность рабочей недели и условие ее предоставления.</a:t>
            </a:r>
          </a:p>
          <a:p>
            <a:pPr marL="266700" lvl="0" indent="-266700">
              <a:spcBef>
                <a:spcPts val="300"/>
              </a:spcBef>
              <a:spcAft>
                <a:spcPts val="300"/>
              </a:spcAft>
              <a:buFont typeface="+mj-lt"/>
              <a:buAutoNum type="arabicPeriod"/>
            </a:pPr>
            <a:r>
              <a:rPr lang="ru-RU" sz="1450" dirty="0">
                <a:solidFill>
                  <a:schemeClr val="tx1"/>
                </a:solidFill>
              </a:rPr>
              <a:t>В случае установления денежной компенсации за отказ от сокращенного рабочего времени (полностью или частично), заключается дополнительное соглашение к трудовому договору</a:t>
            </a:r>
            <a:r>
              <a:rPr lang="ru-RU" sz="1450" dirty="0" smtClean="0">
                <a:solidFill>
                  <a:schemeClr val="tx1"/>
                </a:solidFill>
              </a:rPr>
              <a:t>.</a:t>
            </a:r>
            <a:endParaRPr lang="ru-RU" sz="1450" dirty="0">
              <a:solidFill>
                <a:schemeClr val="tx1"/>
              </a:solidFill>
            </a:endParaRPr>
          </a:p>
        </p:txBody>
      </p:sp>
      <p:sp>
        <p:nvSpPr>
          <p:cNvPr id="5"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15</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510342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32048"/>
          </a:xfrm>
        </p:spPr>
        <p:txBody>
          <a:bodyPr/>
          <a:lstStyle/>
          <a:p>
            <a:r>
              <a:rPr lang="ru-RU" sz="2600" b="1" dirty="0" smtClean="0">
                <a:effectLst>
                  <a:outerShdw blurRad="38100" dist="38100" dir="2700000" algn="tl">
                    <a:srgbClr val="000000">
                      <a:alpha val="43137"/>
                    </a:srgbClr>
                  </a:outerShdw>
                </a:effectLst>
              </a:rPr>
              <a:t>Особенности суммирования рабочего времени</a:t>
            </a:r>
            <a:endParaRPr lang="ru-RU" sz="26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467544" y="908720"/>
            <a:ext cx="8229600" cy="5577483"/>
          </a:xfrm>
        </p:spPr>
        <p:txBody>
          <a:bodyPr>
            <a:normAutofit fontScale="62500" lnSpcReduction="20000"/>
          </a:bodyPr>
          <a:lstStyle/>
          <a:p>
            <a:pPr marL="0" indent="0" algn="ctr">
              <a:spcAft>
                <a:spcPts val="600"/>
              </a:spcAft>
              <a:buNone/>
            </a:pPr>
            <a:r>
              <a:rPr lang="ru-RU" dirty="0">
                <a:solidFill>
                  <a:schemeClr val="tx1"/>
                </a:solidFill>
              </a:rPr>
              <a:t>Статья 104. Суммированный учет рабочего времени</a:t>
            </a:r>
          </a:p>
          <a:p>
            <a:pPr marL="0" indent="266700">
              <a:buNone/>
            </a:pPr>
            <a:r>
              <a:rPr lang="ru-RU" dirty="0">
                <a:solidFill>
                  <a:schemeClr val="tx1"/>
                </a:solidFill>
              </a:rPr>
              <a:t>Когда по условиям производства (работы) у индивидуального предпринимателя, в организации в целом или при выполнении отдельных видов работ не может быть соблюдена установленная для данной категории работников (включая работников, занятых на работах с вредными и (или) опасными условиями труда) ежедневная или еженедельная продолжительность рабочего времени, допускается введение суммированного учета рабочего времени с тем, чтобы продолжительность рабочего времени за учетный период (месяц, квартал и другие периоды) не превышала нормального числа рабочих часов. </a:t>
            </a:r>
            <a:r>
              <a:rPr lang="ru-RU" dirty="0">
                <a:solidFill>
                  <a:srgbClr val="C00000"/>
                </a:solidFill>
              </a:rPr>
              <a:t>Учетный период не может превышать </a:t>
            </a:r>
            <a:r>
              <a:rPr lang="ru-RU" dirty="0">
                <a:solidFill>
                  <a:schemeClr val="tx1"/>
                </a:solidFill>
              </a:rPr>
              <a:t>один год, а </a:t>
            </a:r>
            <a:r>
              <a:rPr lang="ru-RU" dirty="0">
                <a:solidFill>
                  <a:srgbClr val="C00000"/>
                </a:solidFill>
              </a:rPr>
              <a:t>для учета рабочего времени работников, занятых на работах с вредными и (или) опасными условиями труда, - </a:t>
            </a:r>
            <a:r>
              <a:rPr lang="ru-RU" b="1" i="1" dirty="0">
                <a:solidFill>
                  <a:srgbClr val="C00000"/>
                </a:solidFill>
              </a:rPr>
              <a:t>три месяца</a:t>
            </a:r>
            <a:r>
              <a:rPr lang="ru-RU" dirty="0" smtClean="0">
                <a:solidFill>
                  <a:srgbClr val="C00000"/>
                </a:solidFill>
              </a:rPr>
              <a:t>.</a:t>
            </a:r>
          </a:p>
          <a:p>
            <a:pPr marL="0" indent="266700">
              <a:buNone/>
            </a:pPr>
            <a:r>
              <a:rPr lang="ru-RU" dirty="0" smtClean="0"/>
              <a:t>В случае, если по причинам сезонного и (или) технологического характера для отдельных категорий работников, занятых на работах с вредными и (или) опасными условиями труда, установленная продолжительность рабочего времени не может быть соблюдена в течение учетного периода продолжительностью три месяца, </a:t>
            </a:r>
            <a:r>
              <a:rPr lang="ru-RU" b="1" dirty="0" smtClean="0"/>
              <a:t>отраслевым (межотраслевым) соглашением </a:t>
            </a:r>
            <a:r>
              <a:rPr lang="ru-RU" b="1" dirty="0" smtClean="0">
                <a:solidFill>
                  <a:srgbClr val="FF0000"/>
                </a:solidFill>
              </a:rPr>
              <a:t>и</a:t>
            </a:r>
            <a:r>
              <a:rPr lang="ru-RU" b="1" dirty="0" smtClean="0"/>
              <a:t> коллективным договором может быть предусмотрено увеличение учетного периода для учета рабочего времени таких работников, но </a:t>
            </a:r>
            <a:r>
              <a:rPr lang="ru-RU" b="1" dirty="0" smtClean="0">
                <a:solidFill>
                  <a:srgbClr val="FF0000"/>
                </a:solidFill>
              </a:rPr>
              <a:t>не более чем до одного года</a:t>
            </a:r>
            <a:r>
              <a:rPr lang="ru-RU" dirty="0" smtClean="0"/>
              <a:t>.</a:t>
            </a:r>
            <a:endParaRPr lang="ru-RU" dirty="0">
              <a:solidFill>
                <a:srgbClr val="C00000"/>
              </a:solidFill>
            </a:endParaRPr>
          </a:p>
        </p:txBody>
      </p:sp>
      <p:sp>
        <p:nvSpPr>
          <p:cNvPr id="4"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16</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4003201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440160"/>
          </a:xfrm>
        </p:spPr>
        <p:txBody>
          <a:bodyPr/>
          <a:lstStyle/>
          <a:p>
            <a:pPr>
              <a:lnSpc>
                <a:spcPct val="100000"/>
              </a:lnSpc>
            </a:pPr>
            <a:r>
              <a:rPr lang="ru-RU" sz="2800" b="1" dirty="0" smtClean="0">
                <a:effectLst>
                  <a:outerShdw blurRad="38100" dist="38100" dir="2700000" algn="tl">
                    <a:srgbClr val="000000">
                      <a:alpha val="43137"/>
                    </a:srgbClr>
                  </a:outerShdw>
                </a:effectLst>
              </a:rPr>
              <a:t>Нормативные </a:t>
            </a:r>
            <a:r>
              <a:rPr lang="ru-RU" sz="2800" b="1" dirty="0">
                <a:effectLst>
                  <a:outerShdw blurRad="38100" dist="38100" dir="2700000" algn="tl">
                    <a:srgbClr val="000000">
                      <a:alpha val="43137"/>
                    </a:srgbClr>
                  </a:outerShdw>
                </a:effectLst>
              </a:rPr>
              <a:t>правовые акты, регулирующие порядок выдачи </a:t>
            </a:r>
            <a:r>
              <a:rPr lang="ru-RU" sz="2800" b="1" dirty="0" smtClean="0">
                <a:effectLst>
                  <a:outerShdw blurRad="38100" dist="38100" dir="2700000" algn="tl">
                    <a:srgbClr val="000000">
                      <a:alpha val="43137"/>
                    </a:srgbClr>
                  </a:outerShdw>
                </a:effectLst>
              </a:rPr>
              <a:t>молока</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539552" y="2276872"/>
            <a:ext cx="8136904" cy="3744416"/>
          </a:xfrm>
        </p:spPr>
        <p:txBody>
          <a:bodyPr>
            <a:normAutofit fontScale="92500" lnSpcReduction="10000"/>
          </a:bodyPr>
          <a:lstStyle/>
          <a:p>
            <a:pPr lvl="0">
              <a:spcAft>
                <a:spcPts val="1800"/>
              </a:spcAft>
            </a:pPr>
            <a:r>
              <a:rPr lang="ru-RU" b="1" i="1" dirty="0">
                <a:solidFill>
                  <a:schemeClr val="accent6">
                    <a:lumMod val="75000"/>
                  </a:schemeClr>
                </a:solidFill>
              </a:rPr>
              <a:t>Трудовой кодекс </a:t>
            </a:r>
            <a:r>
              <a:rPr lang="ru-RU" b="1" i="1" dirty="0" smtClean="0">
                <a:solidFill>
                  <a:schemeClr val="accent6">
                    <a:lumMod val="75000"/>
                  </a:schemeClr>
                </a:solidFill>
              </a:rPr>
              <a:t>РФ </a:t>
            </a:r>
            <a:r>
              <a:rPr lang="ru-RU" sz="2200" b="1" i="1" dirty="0" smtClean="0">
                <a:solidFill>
                  <a:schemeClr val="accent6">
                    <a:lumMod val="75000"/>
                  </a:schemeClr>
                </a:solidFill>
              </a:rPr>
              <a:t>(ст.222 молоко и спецпитание)</a:t>
            </a:r>
            <a:r>
              <a:rPr lang="ru-RU" b="1" i="1" dirty="0" smtClean="0">
                <a:solidFill>
                  <a:schemeClr val="accent6">
                    <a:lumMod val="75000"/>
                  </a:schemeClr>
                </a:solidFill>
              </a:rPr>
              <a:t>;</a:t>
            </a:r>
            <a:endParaRPr lang="ru-RU" b="1" i="1" dirty="0">
              <a:solidFill>
                <a:schemeClr val="accent6">
                  <a:lumMod val="75000"/>
                </a:schemeClr>
              </a:solidFill>
            </a:endParaRPr>
          </a:p>
          <a:p>
            <a:pPr lvl="0">
              <a:spcAft>
                <a:spcPts val="1800"/>
              </a:spcAft>
            </a:pPr>
            <a:r>
              <a:rPr lang="ru-RU" b="1" i="1" dirty="0">
                <a:solidFill>
                  <a:schemeClr val="accent6">
                    <a:lumMod val="75000"/>
                  </a:schemeClr>
                </a:solidFill>
              </a:rPr>
              <a:t>постановление Правительства РФ </a:t>
            </a:r>
            <a:r>
              <a:rPr lang="ru-RU" b="1" i="1" dirty="0" smtClean="0">
                <a:solidFill>
                  <a:schemeClr val="accent6">
                    <a:lumMod val="75000"/>
                  </a:schemeClr>
                </a:solidFill>
              </a:rPr>
              <a:t>от 13.03.2008  </a:t>
            </a:r>
            <a:br>
              <a:rPr lang="ru-RU" b="1" i="1" dirty="0" smtClean="0">
                <a:solidFill>
                  <a:schemeClr val="accent6">
                    <a:lumMod val="75000"/>
                  </a:schemeClr>
                </a:solidFill>
              </a:rPr>
            </a:br>
            <a:r>
              <a:rPr lang="ru-RU" b="1" i="1" dirty="0" smtClean="0">
                <a:solidFill>
                  <a:schemeClr val="accent6">
                    <a:lumMod val="75000"/>
                  </a:schemeClr>
                </a:solidFill>
              </a:rPr>
              <a:t>№ 168 </a:t>
            </a:r>
            <a:r>
              <a:rPr lang="ru-RU" sz="2200" b="1" i="1" dirty="0" smtClean="0">
                <a:solidFill>
                  <a:schemeClr val="accent6">
                    <a:lumMod val="75000"/>
                  </a:schemeClr>
                </a:solidFill>
              </a:rPr>
              <a:t>(молоко)</a:t>
            </a:r>
            <a:r>
              <a:rPr lang="ru-RU" b="1" i="1" dirty="0" smtClean="0">
                <a:solidFill>
                  <a:schemeClr val="accent6">
                    <a:lumMod val="75000"/>
                  </a:schemeClr>
                </a:solidFill>
              </a:rPr>
              <a:t>;</a:t>
            </a:r>
            <a:endParaRPr lang="ru-RU" b="1" i="1" dirty="0">
              <a:solidFill>
                <a:schemeClr val="accent6">
                  <a:lumMod val="75000"/>
                </a:schemeClr>
              </a:solidFill>
            </a:endParaRPr>
          </a:p>
          <a:p>
            <a:pPr>
              <a:spcAft>
                <a:spcPts val="1800"/>
              </a:spcAft>
            </a:pPr>
            <a:r>
              <a:rPr lang="ru-RU" b="1" i="1" dirty="0">
                <a:solidFill>
                  <a:schemeClr val="accent6">
                    <a:lumMod val="75000"/>
                  </a:schemeClr>
                </a:solidFill>
              </a:rPr>
              <a:t>приказ </a:t>
            </a:r>
            <a:r>
              <a:rPr lang="ru-RU" b="1" i="1" dirty="0" err="1">
                <a:solidFill>
                  <a:schemeClr val="accent6">
                    <a:lumMod val="75000"/>
                  </a:schemeClr>
                </a:solidFill>
              </a:rPr>
              <a:t>Минзравсоцразвития</a:t>
            </a:r>
            <a:r>
              <a:rPr lang="ru-RU" b="1" i="1" dirty="0">
                <a:solidFill>
                  <a:schemeClr val="accent6">
                    <a:lumMod val="75000"/>
                  </a:schemeClr>
                </a:solidFill>
              </a:rPr>
              <a:t> РФ от 16.02.2009 № 45н с изменениями от </a:t>
            </a:r>
            <a:r>
              <a:rPr lang="ru-RU" b="1" i="1" dirty="0" smtClean="0">
                <a:solidFill>
                  <a:schemeClr val="accent6">
                    <a:lumMod val="75000"/>
                  </a:schemeClr>
                </a:solidFill>
              </a:rPr>
              <a:t>19.04.2010 </a:t>
            </a:r>
            <a:r>
              <a:rPr lang="ru-RU" sz="2200" b="1" i="1" dirty="0" smtClean="0">
                <a:solidFill>
                  <a:schemeClr val="accent6">
                    <a:lumMod val="75000"/>
                  </a:schemeClr>
                </a:solidFill>
              </a:rPr>
              <a:t>(молоко)</a:t>
            </a:r>
            <a:r>
              <a:rPr lang="ru-RU" b="1" i="1" dirty="0" smtClean="0">
                <a:solidFill>
                  <a:schemeClr val="accent6">
                    <a:lumMod val="75000"/>
                  </a:schemeClr>
                </a:solidFill>
              </a:rPr>
              <a:t>;</a:t>
            </a:r>
          </a:p>
          <a:p>
            <a:pPr>
              <a:spcAft>
                <a:spcPts val="1800"/>
              </a:spcAft>
            </a:pPr>
            <a:r>
              <a:rPr lang="ru-RU" b="1" i="1" dirty="0" smtClean="0">
                <a:solidFill>
                  <a:schemeClr val="accent6">
                    <a:lumMod val="75000"/>
                  </a:schemeClr>
                </a:solidFill>
              </a:rPr>
              <a:t>приказ </a:t>
            </a:r>
            <a:r>
              <a:rPr lang="ru-RU" b="1" i="1" dirty="0" err="1" smtClean="0">
                <a:solidFill>
                  <a:schemeClr val="accent6">
                    <a:lumMod val="75000"/>
                  </a:schemeClr>
                </a:solidFill>
              </a:rPr>
              <a:t>Минзравсоцразвития</a:t>
            </a:r>
            <a:r>
              <a:rPr lang="ru-RU" b="1" i="1" dirty="0" smtClean="0">
                <a:solidFill>
                  <a:schemeClr val="accent6">
                    <a:lumMod val="75000"/>
                  </a:schemeClr>
                </a:solidFill>
              </a:rPr>
              <a:t> РФ от 16.02.2009 № 46н </a:t>
            </a:r>
            <a:r>
              <a:rPr lang="ru-RU" sz="2200" b="1" i="1" dirty="0" smtClean="0">
                <a:solidFill>
                  <a:schemeClr val="accent6">
                    <a:lumMod val="75000"/>
                  </a:schemeClr>
                </a:solidFill>
              </a:rPr>
              <a:t>(лечебно профилактическое питание)</a:t>
            </a:r>
            <a:r>
              <a:rPr lang="ru-RU" b="1" i="1" dirty="0" smtClean="0">
                <a:solidFill>
                  <a:schemeClr val="accent6">
                    <a:lumMod val="75000"/>
                  </a:schemeClr>
                </a:solidFill>
              </a:rPr>
              <a:t>.</a:t>
            </a:r>
            <a:endParaRPr lang="ru-RU" b="1" i="1" dirty="0">
              <a:solidFill>
                <a:schemeClr val="accent6">
                  <a:lumMod val="75000"/>
                </a:schemeClr>
              </a:solidFill>
            </a:endParaRPr>
          </a:p>
          <a:p>
            <a:pPr marL="0" indent="0">
              <a:buNone/>
            </a:pPr>
            <a:r>
              <a:rPr lang="ru-RU" dirty="0">
                <a:solidFill>
                  <a:schemeClr val="accent6">
                    <a:lumMod val="75000"/>
                  </a:schemeClr>
                </a:solidFill>
              </a:rPr>
              <a:t> </a:t>
            </a:r>
          </a:p>
        </p:txBody>
      </p:sp>
      <p:sp>
        <p:nvSpPr>
          <p:cNvPr id="4" name="Номер слайда 3"/>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17</a:t>
            </a:fld>
            <a:endParaRPr lang="ru-RU">
              <a:solidFill>
                <a:prstClr val="black">
                  <a:lumMod val="65000"/>
                  <a:lumOff val="35000"/>
                </a:prstClr>
              </a:solidFill>
            </a:endParaRPr>
          </a:p>
        </p:txBody>
      </p:sp>
    </p:spTree>
    <p:extLst>
      <p:ext uri="{BB962C8B-B14F-4D97-AF65-F5344CB8AC3E}">
        <p14:creationId xmlns:p14="http://schemas.microsoft.com/office/powerpoint/2010/main" val="1614333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576064"/>
          </a:xfrm>
        </p:spPr>
        <p:txBody>
          <a:bodyPr/>
          <a:lstStyle/>
          <a:p>
            <a:pPr>
              <a:lnSpc>
                <a:spcPct val="100000"/>
              </a:lnSpc>
            </a:pPr>
            <a:r>
              <a:rPr lang="ru-RU" sz="3200" b="1" dirty="0">
                <a:effectLst>
                  <a:outerShdw blurRad="38100" dist="38100" dir="2700000" algn="tl">
                    <a:srgbClr val="000000">
                      <a:alpha val="43137"/>
                    </a:srgbClr>
                  </a:outerShdw>
                </a:effectLst>
              </a:rPr>
              <a:t>Основные условия для выдачи </a:t>
            </a:r>
            <a:r>
              <a:rPr lang="ru-RU" sz="3200" b="1" dirty="0" smtClean="0">
                <a:effectLst>
                  <a:outerShdw blurRad="38100" dist="38100" dir="2700000" algn="tl">
                    <a:srgbClr val="000000">
                      <a:alpha val="43137"/>
                    </a:srgbClr>
                  </a:outerShdw>
                </a:effectLst>
              </a:rPr>
              <a:t>молока:</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323528" y="908720"/>
            <a:ext cx="8568952" cy="5688632"/>
          </a:xfrm>
        </p:spPr>
        <p:txBody>
          <a:bodyPr>
            <a:normAutofit fontScale="92500" lnSpcReduction="10000"/>
          </a:bodyPr>
          <a:lstStyle/>
          <a:p>
            <a:pPr lvl="0">
              <a:buFont typeface="Wingdings" panose="05000000000000000000" pitchFamily="2" charset="2"/>
              <a:buChar char="ü"/>
            </a:pPr>
            <a:r>
              <a:rPr lang="ru-RU" dirty="0">
                <a:solidFill>
                  <a:schemeClr val="tx1"/>
                </a:solidFill>
                <a:latin typeface="+mn-lt"/>
              </a:rPr>
              <a:t>ведется работа с вредными производственными факторами (</a:t>
            </a:r>
            <a:r>
              <a:rPr lang="ru-RU" dirty="0" smtClean="0">
                <a:solidFill>
                  <a:schemeClr val="tx1"/>
                </a:solidFill>
                <a:latin typeface="+mn-lt"/>
              </a:rPr>
              <a:t>химические, биологические, радиоактивные вещества в открытом виде), </a:t>
            </a:r>
            <a:r>
              <a:rPr lang="ru-RU" dirty="0">
                <a:solidFill>
                  <a:schemeClr val="tx1"/>
                </a:solidFill>
                <a:latin typeface="+mn-lt"/>
              </a:rPr>
              <a:t>предусмотренными в приказе 45н;</a:t>
            </a:r>
          </a:p>
          <a:p>
            <a:pPr lvl="0">
              <a:buFont typeface="Wingdings" panose="05000000000000000000" pitchFamily="2" charset="2"/>
              <a:buChar char="ü"/>
            </a:pPr>
            <a:r>
              <a:rPr lang="ru-RU" dirty="0">
                <a:solidFill>
                  <a:schemeClr val="tx1"/>
                </a:solidFill>
                <a:latin typeface="+mn-lt"/>
              </a:rPr>
              <a:t>уровни этих факторов превышают допустимые, что подтверждается результатами </a:t>
            </a:r>
            <a:r>
              <a:rPr lang="ru-RU" dirty="0" smtClean="0">
                <a:solidFill>
                  <a:schemeClr val="tx1"/>
                </a:solidFill>
                <a:latin typeface="+mn-lt"/>
              </a:rPr>
              <a:t>специальной </a:t>
            </a:r>
            <a:r>
              <a:rPr lang="ru-RU" dirty="0">
                <a:solidFill>
                  <a:schemeClr val="tx1"/>
                </a:solidFill>
                <a:latin typeface="+mn-lt"/>
              </a:rPr>
              <a:t>оценкой условий </a:t>
            </a:r>
            <a:r>
              <a:rPr lang="ru-RU" dirty="0" smtClean="0">
                <a:solidFill>
                  <a:schemeClr val="tx1"/>
                </a:solidFill>
                <a:latin typeface="+mn-lt"/>
              </a:rPr>
              <a:t>труда </a:t>
            </a:r>
            <a:r>
              <a:rPr lang="ru-RU" dirty="0">
                <a:solidFill>
                  <a:schemeClr val="tx1"/>
                </a:solidFill>
                <a:latin typeface="+mn-lt"/>
              </a:rPr>
              <a:t>или производственного контроля;</a:t>
            </a:r>
          </a:p>
          <a:p>
            <a:pPr lvl="0">
              <a:buFont typeface="Wingdings" panose="05000000000000000000" pitchFamily="2" charset="2"/>
              <a:buChar char="ü"/>
            </a:pPr>
            <a:r>
              <a:rPr lang="ru-RU" dirty="0" smtClean="0">
                <a:solidFill>
                  <a:schemeClr val="tx1"/>
                </a:solidFill>
                <a:latin typeface="+mn-lt"/>
              </a:rPr>
              <a:t>выдается только </a:t>
            </a:r>
            <a:r>
              <a:rPr lang="ru-RU" dirty="0">
                <a:solidFill>
                  <a:schemeClr val="tx1"/>
                </a:solidFill>
                <a:latin typeface="+mn-lt"/>
              </a:rPr>
              <a:t>в дни фактической занятости с данными факторами; </a:t>
            </a:r>
          </a:p>
          <a:p>
            <a:pPr lvl="0">
              <a:buFont typeface="Wingdings" panose="05000000000000000000" pitchFamily="2" charset="2"/>
              <a:buChar char="ü"/>
            </a:pPr>
            <a:r>
              <a:rPr lang="ru-RU" dirty="0">
                <a:solidFill>
                  <a:schemeClr val="tx1"/>
                </a:solidFill>
                <a:latin typeface="+mn-lt"/>
              </a:rPr>
              <a:t>продолжительность работы в этих условиях не менее половины рабочей смены. Необходимо вести учет рабочего времени в соответствующих условиях труда;</a:t>
            </a:r>
          </a:p>
          <a:p>
            <a:pPr lvl="0">
              <a:buFont typeface="Wingdings" panose="05000000000000000000" pitchFamily="2" charset="2"/>
              <a:buChar char="ü"/>
            </a:pPr>
            <a:r>
              <a:rPr lang="ru-RU" dirty="0">
                <a:solidFill>
                  <a:schemeClr val="tx1"/>
                </a:solidFill>
                <a:latin typeface="+mn-lt"/>
              </a:rPr>
              <a:t>не допускается выдача молока за одну или несколько смен вперед, равно как и за прошедшие смены;</a:t>
            </a:r>
          </a:p>
          <a:p>
            <a:pPr>
              <a:buFont typeface="Wingdings" panose="05000000000000000000" pitchFamily="2" charset="2"/>
              <a:buChar char="ü"/>
            </a:pPr>
            <a:r>
              <a:rPr lang="ru-RU" dirty="0">
                <a:solidFill>
                  <a:schemeClr val="tx1"/>
                </a:solidFill>
                <a:latin typeface="+mn-lt"/>
              </a:rPr>
              <a:t>выдача и употребление молока осуществляется в буфетах, столовых и других, специально оборудованных в соответствии с санитарно-гигиеническими требованиями, помещениях.</a:t>
            </a:r>
            <a:endParaRPr lang="ru-RU" sz="2400" i="1" dirty="0">
              <a:solidFill>
                <a:schemeClr val="tx1"/>
              </a:solidFill>
              <a:latin typeface="+mn-lt"/>
            </a:endParaRPr>
          </a:p>
        </p:txBody>
      </p:sp>
      <p:sp>
        <p:nvSpPr>
          <p:cNvPr id="4" name="Номер слайда 3"/>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18</a:t>
            </a:fld>
            <a:endParaRPr lang="ru-RU">
              <a:solidFill>
                <a:prstClr val="black">
                  <a:lumMod val="65000"/>
                  <a:lumOff val="35000"/>
                </a:prstClr>
              </a:solidFill>
            </a:endParaRPr>
          </a:p>
        </p:txBody>
      </p:sp>
    </p:spTree>
    <p:extLst>
      <p:ext uri="{BB962C8B-B14F-4D97-AF65-F5344CB8AC3E}">
        <p14:creationId xmlns:p14="http://schemas.microsoft.com/office/powerpoint/2010/main" val="1764435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936104"/>
          </a:xfrm>
        </p:spPr>
        <p:txBody>
          <a:bodyPr/>
          <a:lstStyle/>
          <a:p>
            <a:pPr>
              <a:lnSpc>
                <a:spcPct val="100000"/>
              </a:lnSpc>
            </a:pPr>
            <a:r>
              <a:rPr lang="ru-RU" sz="3200" b="1" dirty="0">
                <a:effectLst>
                  <a:outerShdw blurRad="38100" dist="38100" dir="2700000" algn="tl">
                    <a:srgbClr val="000000">
                      <a:alpha val="43137"/>
                    </a:srgbClr>
                  </a:outerShdw>
                </a:effectLst>
              </a:rPr>
              <a:t>Замена молока равноценными пищевыми продуктами</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268317" y="1152039"/>
            <a:ext cx="8568952" cy="5400600"/>
          </a:xfrm>
        </p:spPr>
        <p:txBody>
          <a:bodyPr>
            <a:normAutofit/>
          </a:bodyPr>
          <a:lstStyle/>
          <a:p>
            <a:pPr marL="0" lvl="0" indent="0">
              <a:buNone/>
            </a:pPr>
            <a:r>
              <a:rPr lang="ru-RU" sz="2000" dirty="0">
                <a:solidFill>
                  <a:schemeClr val="accent6">
                    <a:lumMod val="50000"/>
                  </a:schemeClr>
                </a:solidFill>
              </a:rPr>
              <a:t>Допускается замена молока равноценными пищевыми продуктами, но только теми, что указаны в приказе 45н</a:t>
            </a:r>
            <a:r>
              <a:rPr lang="ru-RU" sz="2000" dirty="0" smtClean="0">
                <a:solidFill>
                  <a:schemeClr val="accent6">
                    <a:lumMod val="50000"/>
                  </a:schemeClr>
                </a:solidFill>
              </a:rPr>
              <a:t>:</a:t>
            </a:r>
          </a:p>
          <a:p>
            <a:pPr marL="0" lvl="0" indent="0">
              <a:buNone/>
            </a:pPr>
            <a:endParaRPr lang="ru-RU" sz="2000" dirty="0" smtClean="0">
              <a:solidFill>
                <a:schemeClr val="accent6">
                  <a:lumMod val="50000"/>
                </a:schemeClr>
              </a:solidFill>
            </a:endParaRPr>
          </a:p>
          <a:p>
            <a:pPr marL="0" lvl="0" indent="0">
              <a:buNone/>
            </a:pPr>
            <a:endParaRPr lang="ru-RU" sz="1600" i="1" dirty="0">
              <a:solidFill>
                <a:schemeClr val="accent6">
                  <a:lumMod val="50000"/>
                </a:schemeClr>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413824594"/>
              </p:ext>
            </p:extLst>
          </p:nvPr>
        </p:nvGraphicFramePr>
        <p:xfrm>
          <a:off x="191591" y="2204864"/>
          <a:ext cx="8712968" cy="2952328"/>
        </p:xfrm>
        <a:graphic>
          <a:graphicData uri="http://schemas.openxmlformats.org/drawingml/2006/table">
            <a:tbl>
              <a:tblPr>
                <a:tableStyleId>{5C22544A-7EE6-4342-B048-85BDC9FD1C3A}</a:tableStyleId>
              </a:tblPr>
              <a:tblGrid>
                <a:gridCol w="491977"/>
                <a:gridCol w="6564807"/>
                <a:gridCol w="1656184"/>
              </a:tblGrid>
              <a:tr h="432048">
                <a:tc>
                  <a:txBody>
                    <a:bodyPr/>
                    <a:lstStyle/>
                    <a:p>
                      <a:pPr indent="0" algn="ctr">
                        <a:lnSpc>
                          <a:spcPct val="80000"/>
                        </a:lnSpc>
                        <a:spcAft>
                          <a:spcPts val="0"/>
                        </a:spcAft>
                      </a:pPr>
                      <a:r>
                        <a:rPr lang="ru-RU" sz="1600" dirty="0">
                          <a:effectLst/>
                        </a:rPr>
                        <a:t>№ п/п</a:t>
                      </a:r>
                      <a:endParaRPr lang="ru-RU" sz="1600" dirty="0">
                        <a:effectLst/>
                        <a:latin typeface="Times New Roman"/>
                        <a:ea typeface="Times New Roman"/>
                      </a:endParaRPr>
                    </a:p>
                  </a:txBody>
                  <a:tcPr marL="41907" marR="41907" marT="0" marB="0" anchor="ctr"/>
                </a:tc>
                <a:tc>
                  <a:txBody>
                    <a:bodyPr/>
                    <a:lstStyle/>
                    <a:p>
                      <a:pPr indent="0" algn="ctr">
                        <a:lnSpc>
                          <a:spcPct val="80000"/>
                        </a:lnSpc>
                        <a:spcAft>
                          <a:spcPts val="0"/>
                        </a:spcAft>
                      </a:pPr>
                      <a:r>
                        <a:rPr lang="ru-RU" sz="2000" dirty="0">
                          <a:effectLst/>
                        </a:rPr>
                        <a:t>Наименование пищевого продукта</a:t>
                      </a:r>
                      <a:endParaRPr lang="ru-RU" sz="2000" dirty="0">
                        <a:effectLst/>
                        <a:latin typeface="Times New Roman"/>
                        <a:ea typeface="Times New Roman"/>
                      </a:endParaRPr>
                    </a:p>
                  </a:txBody>
                  <a:tcPr marL="41907" marR="41907" marT="0" marB="0" anchor="ctr"/>
                </a:tc>
                <a:tc>
                  <a:txBody>
                    <a:bodyPr/>
                    <a:lstStyle/>
                    <a:p>
                      <a:pPr indent="0" algn="ctr">
                        <a:lnSpc>
                          <a:spcPct val="80000"/>
                        </a:lnSpc>
                        <a:spcAft>
                          <a:spcPts val="0"/>
                        </a:spcAft>
                      </a:pPr>
                      <a:r>
                        <a:rPr lang="ru-RU" sz="1600" dirty="0">
                          <a:effectLst/>
                        </a:rPr>
                        <a:t>Норма выдачи    </a:t>
                      </a:r>
                      <a:br>
                        <a:rPr lang="ru-RU" sz="1600" dirty="0">
                          <a:effectLst/>
                        </a:rPr>
                      </a:br>
                      <a:r>
                        <a:rPr lang="ru-RU" sz="1600" dirty="0">
                          <a:effectLst/>
                        </a:rPr>
                        <a:t>за смену</a:t>
                      </a:r>
                      <a:endParaRPr lang="ru-RU" sz="1600" dirty="0">
                        <a:effectLst/>
                        <a:latin typeface="Times New Roman"/>
                        <a:ea typeface="Times New Roman"/>
                      </a:endParaRPr>
                    </a:p>
                  </a:txBody>
                  <a:tcPr marL="41907" marR="41907" marT="0" marB="0" anchor="ctr"/>
                </a:tc>
              </a:tr>
              <a:tr h="1008112">
                <a:tc>
                  <a:txBody>
                    <a:bodyPr/>
                    <a:lstStyle/>
                    <a:p>
                      <a:pPr marL="0" indent="0" algn="ctr">
                        <a:lnSpc>
                          <a:spcPct val="100000"/>
                        </a:lnSpc>
                        <a:spcAft>
                          <a:spcPts val="0"/>
                        </a:spcAft>
                        <a:buFont typeface="+mj-lt"/>
                        <a:buNone/>
                      </a:pPr>
                      <a:r>
                        <a:rPr lang="ru-RU" sz="1800" kern="1200" dirty="0" smtClean="0">
                          <a:solidFill>
                            <a:schemeClr val="accent6">
                              <a:lumMod val="50000"/>
                            </a:schemeClr>
                          </a:solidFill>
                          <a:latin typeface="+mj-lt"/>
                          <a:ea typeface="+mn-ea"/>
                          <a:cs typeface="+mn-cs"/>
                        </a:rPr>
                        <a:t>1.</a:t>
                      </a:r>
                      <a:endParaRPr lang="ru-RU" sz="1800" kern="1200" dirty="0">
                        <a:solidFill>
                          <a:schemeClr val="accent6">
                            <a:lumMod val="50000"/>
                          </a:schemeClr>
                        </a:solidFill>
                        <a:latin typeface="+mj-lt"/>
                        <a:ea typeface="+mn-ea"/>
                        <a:cs typeface="+mn-cs"/>
                      </a:endParaRPr>
                    </a:p>
                  </a:txBody>
                  <a:tcPr marL="41907" marR="41907" marT="0" marB="0"/>
                </a:tc>
                <a:tc>
                  <a:txBody>
                    <a:bodyPr/>
                    <a:lstStyle/>
                    <a:p>
                      <a:pPr indent="0" algn="l">
                        <a:lnSpc>
                          <a:spcPct val="80000"/>
                        </a:lnSpc>
                        <a:spcAft>
                          <a:spcPts val="0"/>
                        </a:spcAft>
                      </a:pPr>
                      <a:r>
                        <a:rPr lang="ru-RU" sz="1800" kern="1200" dirty="0">
                          <a:solidFill>
                            <a:schemeClr val="accent6">
                              <a:lumMod val="50000"/>
                            </a:schemeClr>
                          </a:solidFill>
                          <a:latin typeface="+mj-lt"/>
                          <a:ea typeface="+mn-ea"/>
                          <a:cs typeface="+mn-cs"/>
                        </a:rPr>
                        <a:t>Кисломолочные  жидкие продукты, в  том числе</a:t>
                      </a:r>
                      <a:br>
                        <a:rPr lang="ru-RU" sz="1800" kern="1200" dirty="0">
                          <a:solidFill>
                            <a:schemeClr val="accent6">
                              <a:lumMod val="50000"/>
                            </a:schemeClr>
                          </a:solidFill>
                          <a:latin typeface="+mj-lt"/>
                          <a:ea typeface="+mn-ea"/>
                          <a:cs typeface="+mn-cs"/>
                        </a:rPr>
                      </a:br>
                      <a:r>
                        <a:rPr lang="ru-RU" sz="1800" kern="1200" dirty="0">
                          <a:solidFill>
                            <a:schemeClr val="accent6">
                              <a:lumMod val="50000"/>
                            </a:schemeClr>
                          </a:solidFill>
                          <a:latin typeface="+mj-lt"/>
                          <a:ea typeface="+mn-ea"/>
                          <a:cs typeface="+mn-cs"/>
                        </a:rPr>
                        <a:t>обогащенные, с содержанием жира до 3,5% (</a:t>
                      </a:r>
                      <a:r>
                        <a:rPr lang="ru-RU" sz="1800" kern="1200" dirty="0" smtClean="0">
                          <a:solidFill>
                            <a:schemeClr val="accent6">
                              <a:lumMod val="50000"/>
                            </a:schemeClr>
                          </a:solidFill>
                          <a:latin typeface="+mj-lt"/>
                          <a:ea typeface="+mn-ea"/>
                          <a:cs typeface="+mn-cs"/>
                        </a:rPr>
                        <a:t>кефир разных </a:t>
                      </a:r>
                      <a:r>
                        <a:rPr lang="ru-RU" sz="1800" kern="1200" dirty="0">
                          <a:solidFill>
                            <a:schemeClr val="accent6">
                              <a:lumMod val="50000"/>
                            </a:schemeClr>
                          </a:solidFill>
                          <a:latin typeface="+mj-lt"/>
                          <a:ea typeface="+mn-ea"/>
                          <a:cs typeface="+mn-cs"/>
                        </a:rPr>
                        <a:t>сортов, простокваша, ацидофилин</a:t>
                      </a:r>
                      <a:r>
                        <a:rPr lang="ru-RU" sz="1800" kern="1200" dirty="0" smtClean="0">
                          <a:solidFill>
                            <a:schemeClr val="accent6">
                              <a:lumMod val="50000"/>
                            </a:schemeClr>
                          </a:solidFill>
                          <a:latin typeface="+mj-lt"/>
                          <a:ea typeface="+mn-ea"/>
                          <a:cs typeface="+mn-cs"/>
                        </a:rPr>
                        <a:t>, ряженка</a:t>
                      </a:r>
                      <a:r>
                        <a:rPr lang="ru-RU" sz="1800" kern="1200" dirty="0">
                          <a:solidFill>
                            <a:schemeClr val="accent6">
                              <a:lumMod val="50000"/>
                            </a:schemeClr>
                          </a:solidFill>
                          <a:latin typeface="+mj-lt"/>
                          <a:ea typeface="+mn-ea"/>
                          <a:cs typeface="+mn-cs"/>
                        </a:rPr>
                        <a:t>), йогурты с </a:t>
                      </a:r>
                      <a:r>
                        <a:rPr lang="ru-RU" sz="1800" kern="1200" dirty="0" smtClean="0">
                          <a:solidFill>
                            <a:schemeClr val="accent6">
                              <a:lumMod val="50000"/>
                            </a:schemeClr>
                          </a:solidFill>
                          <a:latin typeface="+mj-lt"/>
                          <a:ea typeface="+mn-ea"/>
                          <a:cs typeface="+mn-cs"/>
                        </a:rPr>
                        <a:t>содержанием </a:t>
                      </a:r>
                      <a:r>
                        <a:rPr lang="ru-RU" sz="1800" kern="1200" dirty="0">
                          <a:solidFill>
                            <a:schemeClr val="accent6">
                              <a:lumMod val="50000"/>
                            </a:schemeClr>
                          </a:solidFill>
                          <a:latin typeface="+mj-lt"/>
                          <a:ea typeface="+mn-ea"/>
                          <a:cs typeface="+mn-cs"/>
                        </a:rPr>
                        <a:t>жира до 2,5% </a:t>
                      </a:r>
                    </a:p>
                  </a:txBody>
                  <a:tcPr marL="41907" marR="41907" marT="0" marB="0"/>
                </a:tc>
                <a:tc>
                  <a:txBody>
                    <a:bodyPr/>
                    <a:lstStyle/>
                    <a:p>
                      <a:pPr marL="0" indent="0" algn="ctr" defTabSz="914400" rtl="0" eaLnBrk="1" latinLnBrk="0" hangingPunct="1">
                        <a:lnSpc>
                          <a:spcPct val="80000"/>
                        </a:lnSpc>
                        <a:spcAft>
                          <a:spcPts val="0"/>
                        </a:spcAft>
                      </a:pPr>
                      <a:r>
                        <a:rPr lang="ru-RU" sz="1800" kern="1200" dirty="0">
                          <a:solidFill>
                            <a:schemeClr val="accent6">
                              <a:lumMod val="50000"/>
                            </a:schemeClr>
                          </a:solidFill>
                          <a:latin typeface="+mj-lt"/>
                          <a:ea typeface="+mn-ea"/>
                          <a:cs typeface="+mn-cs"/>
                        </a:rPr>
                        <a:t>500 г        </a:t>
                      </a:r>
                    </a:p>
                  </a:txBody>
                  <a:tcPr marL="41907" marR="41907" marT="0" marB="0" anchor="ctr"/>
                </a:tc>
              </a:tr>
              <a:tr h="360040">
                <a:tc>
                  <a:txBody>
                    <a:bodyPr/>
                    <a:lstStyle/>
                    <a:p>
                      <a:pPr indent="0" algn="ctr">
                        <a:lnSpc>
                          <a:spcPct val="100000"/>
                        </a:lnSpc>
                        <a:spcAft>
                          <a:spcPts val="0"/>
                        </a:spcAft>
                      </a:pPr>
                      <a:r>
                        <a:rPr lang="ru-RU" sz="1800" kern="1200" dirty="0">
                          <a:solidFill>
                            <a:schemeClr val="accent6">
                              <a:lumMod val="50000"/>
                            </a:schemeClr>
                          </a:solidFill>
                          <a:latin typeface="+mj-lt"/>
                          <a:ea typeface="+mn-ea"/>
                          <a:cs typeface="+mn-cs"/>
                        </a:rPr>
                        <a:t>2. </a:t>
                      </a:r>
                    </a:p>
                  </a:txBody>
                  <a:tcPr marL="41907" marR="41907" marT="0" marB="0"/>
                </a:tc>
                <a:tc>
                  <a:txBody>
                    <a:bodyPr/>
                    <a:lstStyle/>
                    <a:p>
                      <a:pPr marL="0" indent="0" algn="l" defTabSz="914400" rtl="0" eaLnBrk="1" latinLnBrk="0" hangingPunct="1">
                        <a:lnSpc>
                          <a:spcPct val="80000"/>
                        </a:lnSpc>
                        <a:spcAft>
                          <a:spcPts val="0"/>
                        </a:spcAft>
                      </a:pPr>
                      <a:r>
                        <a:rPr lang="ru-RU" sz="1800" kern="1200" dirty="0">
                          <a:solidFill>
                            <a:schemeClr val="accent6">
                              <a:lumMod val="50000"/>
                            </a:schemeClr>
                          </a:solidFill>
                          <a:latin typeface="+mj-lt"/>
                          <a:ea typeface="+mn-ea"/>
                          <a:cs typeface="+mn-cs"/>
                        </a:rPr>
                        <a:t>Творог не более </a:t>
                      </a:r>
                      <a:r>
                        <a:rPr lang="ru-RU" sz="1800" kern="1200" dirty="0" smtClean="0">
                          <a:solidFill>
                            <a:schemeClr val="accent6">
                              <a:lumMod val="50000"/>
                            </a:schemeClr>
                          </a:solidFill>
                          <a:latin typeface="+mj-lt"/>
                          <a:ea typeface="+mn-ea"/>
                          <a:cs typeface="+mn-cs"/>
                        </a:rPr>
                        <a:t>9 % </a:t>
                      </a:r>
                      <a:r>
                        <a:rPr lang="ru-RU" sz="1800" kern="1200" dirty="0">
                          <a:solidFill>
                            <a:schemeClr val="accent6">
                              <a:lumMod val="50000"/>
                            </a:schemeClr>
                          </a:solidFill>
                          <a:latin typeface="+mj-lt"/>
                          <a:ea typeface="+mn-ea"/>
                          <a:cs typeface="+mn-cs"/>
                        </a:rPr>
                        <a:t>жирности </a:t>
                      </a:r>
                    </a:p>
                  </a:txBody>
                  <a:tcPr marL="41907" marR="41907" marT="0" marB="0"/>
                </a:tc>
                <a:tc>
                  <a:txBody>
                    <a:bodyPr/>
                    <a:lstStyle/>
                    <a:p>
                      <a:pPr marL="0" indent="0" algn="ctr" defTabSz="914400" rtl="0" eaLnBrk="1" latinLnBrk="0" hangingPunct="1">
                        <a:lnSpc>
                          <a:spcPct val="80000"/>
                        </a:lnSpc>
                        <a:spcAft>
                          <a:spcPts val="0"/>
                        </a:spcAft>
                      </a:pPr>
                      <a:r>
                        <a:rPr lang="ru-RU" sz="1800" kern="1200" dirty="0">
                          <a:solidFill>
                            <a:schemeClr val="accent6">
                              <a:lumMod val="50000"/>
                            </a:schemeClr>
                          </a:solidFill>
                          <a:latin typeface="+mj-lt"/>
                          <a:ea typeface="+mn-ea"/>
                          <a:cs typeface="+mn-cs"/>
                        </a:rPr>
                        <a:t>100 г        </a:t>
                      </a:r>
                    </a:p>
                  </a:txBody>
                  <a:tcPr marL="41907" marR="41907" marT="0" marB="0" anchor="ctr"/>
                </a:tc>
              </a:tr>
              <a:tr h="360040">
                <a:tc>
                  <a:txBody>
                    <a:bodyPr/>
                    <a:lstStyle/>
                    <a:p>
                      <a:pPr indent="0" algn="ctr">
                        <a:lnSpc>
                          <a:spcPct val="100000"/>
                        </a:lnSpc>
                        <a:spcAft>
                          <a:spcPts val="0"/>
                        </a:spcAft>
                      </a:pPr>
                      <a:r>
                        <a:rPr lang="ru-RU" sz="1800" kern="1200" dirty="0">
                          <a:solidFill>
                            <a:schemeClr val="accent6">
                              <a:lumMod val="50000"/>
                            </a:schemeClr>
                          </a:solidFill>
                          <a:latin typeface="+mj-lt"/>
                          <a:ea typeface="+mn-ea"/>
                          <a:cs typeface="+mn-cs"/>
                        </a:rPr>
                        <a:t>3. </a:t>
                      </a:r>
                    </a:p>
                  </a:txBody>
                  <a:tcPr marL="41907" marR="41907" marT="0" marB="0"/>
                </a:tc>
                <a:tc>
                  <a:txBody>
                    <a:bodyPr/>
                    <a:lstStyle/>
                    <a:p>
                      <a:pPr marL="0" indent="0" algn="l" defTabSz="914400" rtl="0" eaLnBrk="1" latinLnBrk="0" hangingPunct="1">
                        <a:lnSpc>
                          <a:spcPct val="80000"/>
                        </a:lnSpc>
                        <a:spcAft>
                          <a:spcPts val="0"/>
                        </a:spcAft>
                      </a:pPr>
                      <a:r>
                        <a:rPr lang="ru-RU" sz="1800" kern="1200" dirty="0">
                          <a:solidFill>
                            <a:schemeClr val="accent6">
                              <a:lumMod val="50000"/>
                            </a:schemeClr>
                          </a:solidFill>
                          <a:latin typeface="+mj-lt"/>
                          <a:ea typeface="+mn-ea"/>
                          <a:cs typeface="+mn-cs"/>
                        </a:rPr>
                        <a:t>Сыр не более </a:t>
                      </a:r>
                      <a:r>
                        <a:rPr lang="ru-RU" sz="1800" kern="1200" dirty="0" smtClean="0">
                          <a:solidFill>
                            <a:schemeClr val="accent6">
                              <a:lumMod val="50000"/>
                            </a:schemeClr>
                          </a:solidFill>
                          <a:latin typeface="+mj-lt"/>
                          <a:ea typeface="+mn-ea"/>
                          <a:cs typeface="+mn-cs"/>
                        </a:rPr>
                        <a:t>24 % </a:t>
                      </a:r>
                      <a:r>
                        <a:rPr lang="ru-RU" sz="1800" kern="1200" dirty="0">
                          <a:solidFill>
                            <a:schemeClr val="accent6">
                              <a:lumMod val="50000"/>
                            </a:schemeClr>
                          </a:solidFill>
                          <a:latin typeface="+mj-lt"/>
                          <a:ea typeface="+mn-ea"/>
                          <a:cs typeface="+mn-cs"/>
                        </a:rPr>
                        <a:t>жирности </a:t>
                      </a:r>
                    </a:p>
                  </a:txBody>
                  <a:tcPr marL="41907" marR="41907" marT="0" marB="0"/>
                </a:tc>
                <a:tc>
                  <a:txBody>
                    <a:bodyPr/>
                    <a:lstStyle/>
                    <a:p>
                      <a:pPr marL="0" indent="0" algn="ctr" defTabSz="914400" rtl="0" eaLnBrk="1" latinLnBrk="0" hangingPunct="1">
                        <a:lnSpc>
                          <a:spcPct val="80000"/>
                        </a:lnSpc>
                        <a:spcAft>
                          <a:spcPts val="0"/>
                        </a:spcAft>
                      </a:pPr>
                      <a:r>
                        <a:rPr lang="ru-RU" sz="1800" kern="1200" dirty="0">
                          <a:solidFill>
                            <a:schemeClr val="accent6">
                              <a:lumMod val="50000"/>
                            </a:schemeClr>
                          </a:solidFill>
                          <a:latin typeface="+mj-lt"/>
                          <a:ea typeface="+mn-ea"/>
                          <a:cs typeface="+mn-cs"/>
                        </a:rPr>
                        <a:t>60 г        </a:t>
                      </a:r>
                    </a:p>
                  </a:txBody>
                  <a:tcPr marL="41907" marR="41907" marT="0" marB="0" anchor="ctr"/>
                </a:tc>
              </a:tr>
              <a:tr h="792088">
                <a:tc>
                  <a:txBody>
                    <a:bodyPr/>
                    <a:lstStyle/>
                    <a:p>
                      <a:pPr indent="0" algn="ctr">
                        <a:lnSpc>
                          <a:spcPct val="100000"/>
                        </a:lnSpc>
                        <a:spcAft>
                          <a:spcPts val="0"/>
                        </a:spcAft>
                      </a:pPr>
                      <a:r>
                        <a:rPr lang="ru-RU" sz="1800" kern="1200" dirty="0">
                          <a:solidFill>
                            <a:schemeClr val="accent6">
                              <a:lumMod val="50000"/>
                            </a:schemeClr>
                          </a:solidFill>
                          <a:latin typeface="+mj-lt"/>
                          <a:ea typeface="+mn-ea"/>
                          <a:cs typeface="+mn-cs"/>
                        </a:rPr>
                        <a:t>4. </a:t>
                      </a:r>
                    </a:p>
                  </a:txBody>
                  <a:tcPr marL="41907" marR="41907" marT="0" marB="0"/>
                </a:tc>
                <a:tc>
                  <a:txBody>
                    <a:bodyPr/>
                    <a:lstStyle/>
                    <a:p>
                      <a:pPr marL="0" indent="0" algn="l" defTabSz="914400" rtl="0" eaLnBrk="1" latinLnBrk="0" hangingPunct="1">
                        <a:lnSpc>
                          <a:spcPct val="80000"/>
                        </a:lnSpc>
                        <a:spcAft>
                          <a:spcPts val="0"/>
                        </a:spcAft>
                      </a:pPr>
                      <a:r>
                        <a:rPr lang="ru-RU" sz="1800" kern="1200" dirty="0">
                          <a:solidFill>
                            <a:schemeClr val="accent6">
                              <a:lumMod val="50000"/>
                            </a:schemeClr>
                          </a:solidFill>
                          <a:latin typeface="+mj-lt"/>
                          <a:ea typeface="+mn-ea"/>
                          <a:cs typeface="+mn-cs"/>
                        </a:rPr>
                        <a:t>Продукты для диетического (лечебного и профилактического) питания при вредных условиях труда </a:t>
                      </a:r>
                      <a:endParaRPr lang="ru-RU" sz="1800" kern="1200" dirty="0" smtClean="0">
                        <a:solidFill>
                          <a:schemeClr val="accent6">
                            <a:lumMod val="50000"/>
                          </a:schemeClr>
                        </a:solidFill>
                        <a:latin typeface="+mj-lt"/>
                        <a:ea typeface="+mn-ea"/>
                        <a:cs typeface="+mn-cs"/>
                      </a:endParaRPr>
                    </a:p>
                  </a:txBody>
                  <a:tcPr marL="41907" marR="41907" marT="0" marB="0"/>
                </a:tc>
                <a:tc>
                  <a:txBody>
                    <a:bodyPr/>
                    <a:lstStyle/>
                    <a:p>
                      <a:pPr marL="0" indent="0" algn="l" defTabSz="914400" rtl="0" eaLnBrk="1" latinLnBrk="0" hangingPunct="1">
                        <a:lnSpc>
                          <a:spcPct val="80000"/>
                        </a:lnSpc>
                        <a:spcAft>
                          <a:spcPts val="0"/>
                        </a:spcAft>
                      </a:pPr>
                      <a:r>
                        <a:rPr lang="ru-RU" sz="1400" b="0" kern="1200" dirty="0">
                          <a:solidFill>
                            <a:schemeClr val="accent6">
                              <a:lumMod val="50000"/>
                            </a:schemeClr>
                          </a:solidFill>
                          <a:latin typeface="+mj-lt"/>
                          <a:ea typeface="+mn-ea"/>
                          <a:cs typeface="+mn-cs"/>
                        </a:rPr>
                        <a:t>Устанавливается в заключении, разрешающем их </a:t>
                      </a:r>
                      <a:r>
                        <a:rPr lang="ru-RU" sz="1400" b="0" kern="1200" dirty="0" smtClean="0">
                          <a:solidFill>
                            <a:schemeClr val="accent6">
                              <a:lumMod val="50000"/>
                            </a:schemeClr>
                          </a:solidFill>
                          <a:latin typeface="+mj-lt"/>
                          <a:ea typeface="+mn-ea"/>
                          <a:cs typeface="+mn-cs"/>
                        </a:rPr>
                        <a:t>применение     </a:t>
                      </a:r>
                      <a:endParaRPr lang="ru-RU" sz="1400" b="0" kern="1200" dirty="0">
                        <a:solidFill>
                          <a:schemeClr val="accent6">
                            <a:lumMod val="50000"/>
                          </a:schemeClr>
                        </a:solidFill>
                        <a:latin typeface="+mj-lt"/>
                        <a:ea typeface="+mn-ea"/>
                        <a:cs typeface="+mn-cs"/>
                      </a:endParaRPr>
                    </a:p>
                  </a:txBody>
                  <a:tcPr marL="41907" marR="41907" marT="0" marB="0"/>
                </a:tc>
              </a:tr>
            </a:tbl>
          </a:graphicData>
        </a:graphic>
      </p:graphicFrame>
      <p:sp>
        <p:nvSpPr>
          <p:cNvPr id="7" name="Прямоугольник 6"/>
          <p:cNvSpPr/>
          <p:nvPr/>
        </p:nvSpPr>
        <p:spPr>
          <a:xfrm>
            <a:off x="196309" y="5229200"/>
            <a:ext cx="8640960" cy="1323439"/>
          </a:xfrm>
          <a:prstGeom prst="rect">
            <a:avLst/>
          </a:prstGeom>
        </p:spPr>
        <p:txBody>
          <a:bodyPr wrap="square">
            <a:spAutoFit/>
          </a:bodyPr>
          <a:lstStyle/>
          <a:p>
            <a:pPr fontAlgn="auto">
              <a:spcBef>
                <a:spcPts val="0"/>
              </a:spcBef>
              <a:spcAft>
                <a:spcPts val="0"/>
              </a:spcAft>
            </a:pPr>
            <a:r>
              <a:rPr lang="ru-RU" sz="2000" dirty="0">
                <a:solidFill>
                  <a:srgbClr val="758085">
                    <a:lumMod val="50000"/>
                  </a:srgbClr>
                </a:solidFill>
                <a:latin typeface="Century Gothic"/>
              </a:rPr>
              <a:t>Такая замена допускается только с согласия работника и с учетом мнения первичной профсоюзной организации или иного представительного органа работников, т.е. эта норма должна быть прописана в коллективном договоре.</a:t>
            </a:r>
          </a:p>
        </p:txBody>
      </p:sp>
      <p:sp>
        <p:nvSpPr>
          <p:cNvPr id="4" name="Номер слайда 3"/>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19</a:t>
            </a:fld>
            <a:endParaRPr lang="ru-RU">
              <a:solidFill>
                <a:prstClr val="black">
                  <a:lumMod val="65000"/>
                  <a:lumOff val="35000"/>
                </a:prstClr>
              </a:solidFill>
            </a:endParaRPr>
          </a:p>
        </p:txBody>
      </p:sp>
    </p:spTree>
    <p:extLst>
      <p:ext uri="{BB962C8B-B14F-4D97-AF65-F5344CB8AC3E}">
        <p14:creationId xmlns:p14="http://schemas.microsoft.com/office/powerpoint/2010/main" val="2159732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1142976" y="971398"/>
            <a:ext cx="7072363" cy="3743487"/>
          </a:xfrm>
        </p:spPr>
        <p:txBody>
          <a:bodyPr/>
          <a:lstStyle/>
          <a:p>
            <a:pPr eaLnBrk="1" hangingPunct="1"/>
            <a:r>
              <a:rPr lang="ru-RU" b="1" i="1" dirty="0" smtClean="0">
                <a:solidFill>
                  <a:schemeClr val="accent6">
                    <a:lumMod val="75000"/>
                  </a:schemeClr>
                </a:solidFill>
                <a:effectLst>
                  <a:outerShdw blurRad="38100" dist="38100" dir="2700000" algn="tl">
                    <a:srgbClr val="000000">
                      <a:alpha val="43137"/>
                    </a:srgbClr>
                  </a:outerShdw>
                </a:effectLst>
              </a:rPr>
              <a:t>Введение </a:t>
            </a:r>
            <a:r>
              <a:rPr lang="ru-RU" sz="4000" b="1" i="1" dirty="0" smtClean="0">
                <a:solidFill>
                  <a:schemeClr val="accent6">
                    <a:lumMod val="75000"/>
                  </a:schemeClr>
                </a:solidFill>
                <a:effectLst>
                  <a:outerShdw blurRad="38100" dist="38100" dir="2700000" algn="tl">
                    <a:srgbClr val="000000">
                      <a:alpha val="43137"/>
                    </a:srgbClr>
                  </a:outerShdw>
                </a:effectLst>
              </a:rPr>
              <a:t/>
            </a:r>
            <a:br>
              <a:rPr lang="ru-RU" sz="4000" b="1" i="1" dirty="0" smtClean="0">
                <a:solidFill>
                  <a:schemeClr val="accent6">
                    <a:lumMod val="75000"/>
                  </a:schemeClr>
                </a:solidFill>
                <a:effectLst>
                  <a:outerShdw blurRad="38100" dist="38100" dir="2700000" algn="tl">
                    <a:srgbClr val="000000">
                      <a:alpha val="43137"/>
                    </a:srgbClr>
                  </a:outerShdw>
                </a:effectLst>
              </a:rPr>
            </a:br>
            <a:r>
              <a:rPr lang="ru-RU" sz="3200" b="1" i="1" dirty="0" smtClean="0">
                <a:solidFill>
                  <a:schemeClr val="accent6">
                    <a:lumMod val="75000"/>
                  </a:schemeClr>
                </a:solidFill>
                <a:effectLst>
                  <a:outerShdw blurRad="38100" dist="38100" dir="2700000" algn="tl">
                    <a:srgbClr val="000000">
                      <a:alpha val="43137"/>
                    </a:srgbClr>
                  </a:outerShdw>
                </a:effectLst>
              </a:rPr>
              <a:t>Реформа законодательства по охране труда и порядка предоставления гарантий и компенсаций за работу с вредными и (или) опасными условиями труда</a:t>
            </a:r>
            <a:endParaRPr lang="ru-RU" sz="1800" b="1" i="1" dirty="0" smtClean="0">
              <a:solidFill>
                <a:schemeClr val="accent6">
                  <a:lumMod val="75000"/>
                </a:schemeClr>
              </a:solidFill>
            </a:endParaRPr>
          </a:p>
        </p:txBody>
      </p:sp>
      <p:pic>
        <p:nvPicPr>
          <p:cNvPr id="2061" name="Picture 13"/>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1" y="6288356"/>
            <a:ext cx="1208759" cy="569645"/>
          </a:xfrm>
          <a:prstGeom prst="rect">
            <a:avLst/>
          </a:prstGeom>
          <a:noFill/>
          <a:ln w="9525">
            <a:noFill/>
            <a:miter lim="800000"/>
            <a:headEnd/>
            <a:tailEnd/>
          </a:ln>
        </p:spPr>
      </p:pic>
      <p:pic>
        <p:nvPicPr>
          <p:cNvPr id="2064" name="Picture 16"/>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1187626" y="6309304"/>
            <a:ext cx="1008111" cy="548694"/>
          </a:xfrm>
          <a:prstGeom prst="rect">
            <a:avLst/>
          </a:prstGeom>
          <a:noFill/>
          <a:ln w="9525">
            <a:noFill/>
            <a:miter lim="800000"/>
            <a:headEnd/>
            <a:tailEnd/>
          </a:ln>
        </p:spPr>
      </p:pic>
      <p:pic>
        <p:nvPicPr>
          <p:cNvPr id="2065" name="Picture 17"/>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2195737" y="6309321"/>
            <a:ext cx="1424351" cy="548680"/>
          </a:xfrm>
          <a:prstGeom prst="rect">
            <a:avLst/>
          </a:prstGeom>
          <a:noFill/>
          <a:ln w="9525">
            <a:noFill/>
            <a:miter lim="800000"/>
            <a:headEnd/>
            <a:tailEnd/>
          </a:ln>
        </p:spPr>
      </p:pic>
      <p:pic>
        <p:nvPicPr>
          <p:cNvPr id="2066" name="Picture 18"/>
          <p:cNvPicPr>
            <a:picLocks noChangeAspect="1" noChangeArrowheads="1"/>
          </p:cNvPicPr>
          <p:nvPr/>
        </p:nvPicPr>
        <p:blipFill>
          <a:blip r:embed="rId6" cstate="print">
            <a:duotone>
              <a:schemeClr val="accent1">
                <a:shade val="45000"/>
                <a:satMod val="135000"/>
              </a:schemeClr>
              <a:prstClr val="white"/>
            </a:duotone>
          </a:blip>
          <a:srcRect/>
          <a:stretch>
            <a:fillRect/>
          </a:stretch>
        </p:blipFill>
        <p:spPr bwMode="auto">
          <a:xfrm>
            <a:off x="3563888" y="6371106"/>
            <a:ext cx="1296144" cy="486894"/>
          </a:xfrm>
          <a:prstGeom prst="rect">
            <a:avLst/>
          </a:prstGeom>
          <a:noFill/>
          <a:ln w="9525">
            <a:noFill/>
            <a:miter lim="800000"/>
            <a:headEnd/>
            <a:tailEnd/>
          </a:ln>
        </p:spPr>
      </p:pic>
      <p:pic>
        <p:nvPicPr>
          <p:cNvPr id="24" name="Picture 13"/>
          <p:cNvPicPr>
            <a:picLocks noChangeAspect="1" noChangeArrowheads="1"/>
          </p:cNvPicPr>
          <p:nvPr/>
        </p:nvPicPr>
        <p:blipFill>
          <a:blip r:embed="rId3" cstate="print">
            <a:duotone>
              <a:schemeClr val="accent1">
                <a:shade val="45000"/>
                <a:satMod val="135000"/>
              </a:schemeClr>
              <a:prstClr val="white"/>
            </a:duotone>
          </a:blip>
          <a:srcRect/>
          <a:stretch>
            <a:fillRect/>
          </a:stretch>
        </p:blipFill>
        <p:spPr bwMode="auto">
          <a:xfrm>
            <a:off x="4860033" y="6288355"/>
            <a:ext cx="1208759" cy="569645"/>
          </a:xfrm>
          <a:prstGeom prst="rect">
            <a:avLst/>
          </a:prstGeom>
          <a:noFill/>
          <a:ln w="9525">
            <a:noFill/>
            <a:miter lim="800000"/>
            <a:headEnd/>
            <a:tailEnd/>
          </a:ln>
        </p:spPr>
      </p:pic>
      <p:pic>
        <p:nvPicPr>
          <p:cNvPr id="25" name="Picture 16"/>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6047658" y="6309303"/>
            <a:ext cx="1008111" cy="548694"/>
          </a:xfrm>
          <a:prstGeom prst="rect">
            <a:avLst/>
          </a:prstGeom>
          <a:noFill/>
          <a:ln w="9525">
            <a:noFill/>
            <a:miter lim="800000"/>
            <a:headEnd/>
            <a:tailEnd/>
          </a:ln>
        </p:spPr>
      </p:pic>
      <p:pic>
        <p:nvPicPr>
          <p:cNvPr id="26" name="Picture 17"/>
          <p:cNvPicPr>
            <a:picLocks noChangeAspect="1" noChangeArrowheads="1"/>
          </p:cNvPicPr>
          <p:nvPr/>
        </p:nvPicPr>
        <p:blipFill>
          <a:blip r:embed="rId5" cstate="print">
            <a:duotone>
              <a:schemeClr val="accent1">
                <a:shade val="45000"/>
                <a:satMod val="135000"/>
              </a:schemeClr>
              <a:prstClr val="white"/>
            </a:duotone>
          </a:blip>
          <a:srcRect/>
          <a:stretch>
            <a:fillRect/>
          </a:stretch>
        </p:blipFill>
        <p:spPr bwMode="auto">
          <a:xfrm>
            <a:off x="7055769" y="6309321"/>
            <a:ext cx="1424351" cy="548680"/>
          </a:xfrm>
          <a:prstGeom prst="rect">
            <a:avLst/>
          </a:prstGeom>
          <a:noFill/>
          <a:ln w="9525">
            <a:noFill/>
            <a:miter lim="800000"/>
            <a:headEnd/>
            <a:tailEnd/>
          </a:ln>
        </p:spPr>
      </p:pic>
      <p:pic>
        <p:nvPicPr>
          <p:cNvPr id="27" name="Picture 18"/>
          <p:cNvPicPr>
            <a:picLocks noChangeAspect="1" noChangeArrowheads="1"/>
          </p:cNvPicPr>
          <p:nvPr/>
        </p:nvPicPr>
        <p:blipFill>
          <a:blip r:embed="rId6" cstate="print">
            <a:duotone>
              <a:schemeClr val="accent1">
                <a:shade val="45000"/>
                <a:satMod val="135000"/>
              </a:schemeClr>
              <a:prstClr val="white"/>
            </a:duotone>
          </a:blip>
          <a:srcRect r="44438"/>
          <a:stretch>
            <a:fillRect/>
          </a:stretch>
        </p:blipFill>
        <p:spPr bwMode="auto">
          <a:xfrm>
            <a:off x="8423920" y="6381328"/>
            <a:ext cx="720080" cy="486840"/>
          </a:xfrm>
          <a:prstGeom prst="rect">
            <a:avLst/>
          </a:prstGeom>
          <a:noFill/>
          <a:ln w="9525">
            <a:noFill/>
            <a:miter lim="800000"/>
            <a:headEnd/>
            <a:tailEnd/>
          </a:ln>
        </p:spPr>
      </p:pic>
    </p:spTree>
    <p:extLst>
      <p:ext uri="{BB962C8B-B14F-4D97-AF65-F5344CB8AC3E}">
        <p14:creationId xmlns:p14="http://schemas.microsoft.com/office/powerpoint/2010/main" val="6888070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435280" cy="1800200"/>
          </a:xfrm>
        </p:spPr>
        <p:txBody>
          <a:bodyPr/>
          <a:lstStyle/>
          <a:p>
            <a:pPr algn="l">
              <a:lnSpc>
                <a:spcPct val="100000"/>
              </a:lnSpc>
            </a:pPr>
            <a:r>
              <a:rPr lang="ru-RU" sz="2600" b="1" dirty="0" smtClean="0">
                <a:effectLst/>
              </a:rPr>
              <a:t>Возможна замена </a:t>
            </a:r>
            <a:r>
              <a:rPr lang="ru-RU" sz="2600" b="1" dirty="0">
                <a:effectLst/>
              </a:rPr>
              <a:t>выдачи молока компенсационными выплатами в размере эквивалентном стоимости молока или других равноценных продуктов при условии:</a:t>
            </a:r>
          </a:p>
        </p:txBody>
      </p:sp>
      <p:sp>
        <p:nvSpPr>
          <p:cNvPr id="3" name="Объект 2"/>
          <p:cNvSpPr>
            <a:spLocks noGrp="1"/>
          </p:cNvSpPr>
          <p:nvPr>
            <p:ph idx="1"/>
          </p:nvPr>
        </p:nvSpPr>
        <p:spPr>
          <a:xfrm>
            <a:off x="179512" y="2132856"/>
            <a:ext cx="8784976" cy="4464496"/>
          </a:xfrm>
        </p:spPr>
        <p:txBody>
          <a:bodyPr>
            <a:normAutofit lnSpcReduction="10000"/>
          </a:bodyPr>
          <a:lstStyle/>
          <a:p>
            <a:pPr lvl="0">
              <a:spcBef>
                <a:spcPts val="1200"/>
              </a:spcBef>
              <a:buFont typeface="Wingdings" panose="05000000000000000000" pitchFamily="2" charset="2"/>
              <a:buChar char="ü"/>
            </a:pPr>
            <a:r>
              <a:rPr lang="ru-RU" dirty="0">
                <a:solidFill>
                  <a:schemeClr val="tx1"/>
                </a:solidFill>
                <a:latin typeface="+mn-lt"/>
              </a:rPr>
              <a:t>возможность компенсационной выплаты предусмотрена коллективным договором или трудовым договором с работником;</a:t>
            </a:r>
          </a:p>
          <a:p>
            <a:pPr lvl="0">
              <a:spcBef>
                <a:spcPts val="1200"/>
              </a:spcBef>
              <a:buFont typeface="Wingdings" panose="05000000000000000000" pitchFamily="2" charset="2"/>
              <a:buChar char="ü"/>
            </a:pPr>
            <a:r>
              <a:rPr lang="ru-RU" dirty="0" smtClean="0">
                <a:solidFill>
                  <a:schemeClr val="tx1"/>
                </a:solidFill>
                <a:latin typeface="+mn-lt"/>
              </a:rPr>
              <a:t>наличие письменного заявления </a:t>
            </a:r>
            <a:r>
              <a:rPr lang="ru-RU" dirty="0">
                <a:solidFill>
                  <a:schemeClr val="tx1"/>
                </a:solidFill>
                <a:latin typeface="+mn-lt"/>
              </a:rPr>
              <a:t>работника;</a:t>
            </a:r>
          </a:p>
          <a:p>
            <a:pPr>
              <a:spcBef>
                <a:spcPts val="1200"/>
              </a:spcBef>
              <a:buFont typeface="Wingdings" panose="05000000000000000000" pitchFamily="2" charset="2"/>
              <a:buChar char="ü"/>
            </a:pPr>
            <a:r>
              <a:rPr lang="ru-RU" b="1" dirty="0" smtClean="0">
                <a:solidFill>
                  <a:schemeClr val="tx1"/>
                </a:solidFill>
                <a:latin typeface="+mn-lt"/>
              </a:rPr>
              <a:t>утвержден</a:t>
            </a:r>
            <a:r>
              <a:rPr lang="ru-RU" dirty="0" smtClean="0">
                <a:solidFill>
                  <a:schemeClr val="tx1"/>
                </a:solidFill>
                <a:latin typeface="+mn-lt"/>
              </a:rPr>
              <a:t>, </a:t>
            </a:r>
            <a:r>
              <a:rPr lang="ru-RU" dirty="0">
                <a:solidFill>
                  <a:schemeClr val="tx1"/>
                </a:solidFill>
                <a:latin typeface="+mn-lt"/>
              </a:rPr>
              <a:t>с учетом мнения первичной профсоюзной </a:t>
            </a:r>
            <a:r>
              <a:rPr lang="ru-RU" dirty="0" smtClean="0">
                <a:solidFill>
                  <a:schemeClr val="tx1"/>
                </a:solidFill>
                <a:latin typeface="+mn-lt"/>
              </a:rPr>
              <a:t>организации  или  </a:t>
            </a:r>
            <a:r>
              <a:rPr lang="ru-RU" dirty="0">
                <a:solidFill>
                  <a:schemeClr val="tx1"/>
                </a:solidFill>
                <a:latin typeface="+mn-lt"/>
              </a:rPr>
              <a:t>иного представительного органа </a:t>
            </a:r>
            <a:r>
              <a:rPr lang="ru-RU" dirty="0" smtClean="0">
                <a:solidFill>
                  <a:schemeClr val="tx1"/>
                </a:solidFill>
                <a:latin typeface="+mn-lt"/>
              </a:rPr>
              <a:t>работников, </a:t>
            </a:r>
            <a:r>
              <a:rPr lang="ru-RU" b="1" dirty="0">
                <a:solidFill>
                  <a:schemeClr val="tx1"/>
                </a:solidFill>
                <a:latin typeface="+mn-lt"/>
              </a:rPr>
              <a:t>размер и порядок компенсационной выплаты</a:t>
            </a:r>
            <a:r>
              <a:rPr lang="ru-RU" dirty="0">
                <a:solidFill>
                  <a:schemeClr val="tx1"/>
                </a:solidFill>
                <a:latin typeface="+mn-lt"/>
              </a:rPr>
              <a:t>, а также </a:t>
            </a:r>
            <a:r>
              <a:rPr lang="ru-RU" b="1" dirty="0" smtClean="0">
                <a:solidFill>
                  <a:schemeClr val="tx1"/>
                </a:solidFill>
                <a:latin typeface="+mn-lt"/>
              </a:rPr>
              <a:t>порядок</a:t>
            </a:r>
            <a:r>
              <a:rPr lang="ru-RU" dirty="0" smtClean="0">
                <a:solidFill>
                  <a:schemeClr val="tx1"/>
                </a:solidFill>
                <a:latin typeface="+mn-lt"/>
              </a:rPr>
              <a:t> </a:t>
            </a:r>
            <a:r>
              <a:rPr lang="ru-RU" b="1" dirty="0" smtClean="0">
                <a:solidFill>
                  <a:schemeClr val="tx1"/>
                </a:solidFill>
                <a:latin typeface="+mn-lt"/>
              </a:rPr>
              <a:t>ее </a:t>
            </a:r>
            <a:r>
              <a:rPr lang="ru-RU" b="1" dirty="0">
                <a:solidFill>
                  <a:schemeClr val="tx1"/>
                </a:solidFill>
                <a:latin typeface="+mn-lt"/>
              </a:rPr>
              <a:t>индексации</a:t>
            </a:r>
            <a:r>
              <a:rPr lang="ru-RU" dirty="0">
                <a:solidFill>
                  <a:schemeClr val="tx1"/>
                </a:solidFill>
                <a:latin typeface="+mn-lt"/>
              </a:rPr>
              <a:t>. Размер компенсационной выплаты не должен быть меньше стоимости 0,5 л молока жирностью не менее 2,5 % в розничной торговле по месту расположения работодателя.</a:t>
            </a:r>
          </a:p>
        </p:txBody>
      </p:sp>
      <p:sp>
        <p:nvSpPr>
          <p:cNvPr id="4" name="Номер слайда 3"/>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20</a:t>
            </a:fld>
            <a:endParaRPr lang="ru-RU">
              <a:solidFill>
                <a:prstClr val="black">
                  <a:lumMod val="65000"/>
                  <a:lumOff val="35000"/>
                </a:prstClr>
              </a:solidFill>
            </a:endParaRPr>
          </a:p>
        </p:txBody>
      </p:sp>
    </p:spTree>
    <p:extLst>
      <p:ext uri="{BB962C8B-B14F-4D97-AF65-F5344CB8AC3E}">
        <p14:creationId xmlns:p14="http://schemas.microsoft.com/office/powerpoint/2010/main" val="3862748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080120"/>
          </a:xfrm>
        </p:spPr>
        <p:txBody>
          <a:bodyPr/>
          <a:lstStyle/>
          <a:p>
            <a:pPr>
              <a:lnSpc>
                <a:spcPct val="100000"/>
              </a:lnSpc>
            </a:pPr>
            <a:r>
              <a:rPr lang="ru-RU" sz="3200" b="1" dirty="0">
                <a:effectLst>
                  <a:outerShdw blurRad="38100" dist="38100" dir="2700000" algn="tl">
                    <a:srgbClr val="000000">
                      <a:alpha val="43137"/>
                    </a:srgbClr>
                  </a:outerShdw>
                </a:effectLst>
              </a:rPr>
              <a:t>Прекращение выдачи молока или </a:t>
            </a:r>
            <a:r>
              <a:rPr lang="ru-RU" sz="3200" b="1" dirty="0" smtClean="0">
                <a:effectLst>
                  <a:outerShdw blurRad="38100" dist="38100" dir="2700000" algn="tl">
                    <a:srgbClr val="000000">
                      <a:alpha val="43137"/>
                    </a:srgbClr>
                  </a:outerShdw>
                </a:effectLst>
              </a:rPr>
              <a:t>денежной компенсации</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323528" y="2060848"/>
            <a:ext cx="8568952" cy="4536504"/>
          </a:xfrm>
        </p:spPr>
        <p:txBody>
          <a:bodyPr>
            <a:normAutofit/>
          </a:bodyPr>
          <a:lstStyle/>
          <a:p>
            <a:pPr lvl="0">
              <a:spcBef>
                <a:spcPts val="1200"/>
              </a:spcBef>
              <a:buFont typeface="Wingdings" panose="05000000000000000000" pitchFamily="2" charset="2"/>
              <a:buChar char="ü"/>
            </a:pPr>
            <a:r>
              <a:rPr lang="ru-RU" dirty="0">
                <a:solidFill>
                  <a:schemeClr val="tx1"/>
                </a:solidFill>
                <a:latin typeface="+mn-lt"/>
              </a:rPr>
              <a:t>наличие результатов специальной оценки условий труда, подтверждающих отсутствие превышения уровней вредных производственных факторов;</a:t>
            </a:r>
          </a:p>
          <a:p>
            <a:pPr lvl="0">
              <a:spcBef>
                <a:spcPts val="1200"/>
              </a:spcBef>
              <a:buFont typeface="Wingdings" panose="05000000000000000000" pitchFamily="2" charset="2"/>
              <a:buChar char="ü"/>
            </a:pPr>
            <a:r>
              <a:rPr lang="ru-RU" dirty="0">
                <a:solidFill>
                  <a:schemeClr val="tx1"/>
                </a:solidFill>
                <a:latin typeface="+mn-lt"/>
              </a:rPr>
              <a:t>согласие </a:t>
            </a:r>
            <a:r>
              <a:rPr lang="en-US" dirty="0" smtClean="0">
                <a:solidFill>
                  <a:schemeClr val="tx1"/>
                </a:solidFill>
                <a:latin typeface="+mn-lt"/>
              </a:rPr>
              <a:t>c </a:t>
            </a:r>
            <a:r>
              <a:rPr lang="ru-RU" dirty="0" smtClean="0">
                <a:solidFill>
                  <a:schemeClr val="tx1"/>
                </a:solidFill>
                <a:latin typeface="+mn-lt"/>
              </a:rPr>
              <a:t>первичной </a:t>
            </a:r>
            <a:r>
              <a:rPr lang="ru-RU" dirty="0">
                <a:solidFill>
                  <a:schemeClr val="tx1"/>
                </a:solidFill>
                <a:latin typeface="+mn-lt"/>
              </a:rPr>
              <a:t>профсоюзной </a:t>
            </a:r>
            <a:r>
              <a:rPr lang="ru-RU" dirty="0" smtClean="0">
                <a:solidFill>
                  <a:schemeClr val="tx1"/>
                </a:solidFill>
                <a:latin typeface="+mn-lt"/>
              </a:rPr>
              <a:t>организацией </a:t>
            </a:r>
            <a:r>
              <a:rPr lang="ru-RU" dirty="0">
                <a:solidFill>
                  <a:schemeClr val="tx1"/>
                </a:solidFill>
                <a:latin typeface="+mn-lt"/>
              </a:rPr>
              <a:t>или </a:t>
            </a:r>
            <a:r>
              <a:rPr lang="ru-RU" dirty="0" smtClean="0">
                <a:solidFill>
                  <a:schemeClr val="tx1"/>
                </a:solidFill>
                <a:latin typeface="+mn-lt"/>
              </a:rPr>
              <a:t>иным представительным органом </a:t>
            </a:r>
            <a:r>
              <a:rPr lang="ru-RU" dirty="0">
                <a:solidFill>
                  <a:schemeClr val="tx1"/>
                </a:solidFill>
                <a:latin typeface="+mn-lt"/>
              </a:rPr>
              <a:t>работников </a:t>
            </a:r>
            <a:r>
              <a:rPr lang="ru-RU" dirty="0" smtClean="0">
                <a:solidFill>
                  <a:schemeClr val="tx1"/>
                </a:solidFill>
                <a:latin typeface="+mn-lt"/>
              </a:rPr>
              <a:t>прекращение </a:t>
            </a:r>
            <a:r>
              <a:rPr lang="ru-RU" dirty="0">
                <a:solidFill>
                  <a:schemeClr val="tx1"/>
                </a:solidFill>
                <a:latin typeface="+mn-lt"/>
              </a:rPr>
              <a:t>выдачи молока.</a:t>
            </a:r>
          </a:p>
        </p:txBody>
      </p:sp>
      <p:sp>
        <p:nvSpPr>
          <p:cNvPr id="4" name="Номер слайда 3"/>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21</a:t>
            </a:fld>
            <a:endParaRPr lang="ru-RU">
              <a:solidFill>
                <a:prstClr val="black">
                  <a:lumMod val="65000"/>
                  <a:lumOff val="35000"/>
                </a:prstClr>
              </a:solidFill>
            </a:endParaRPr>
          </a:p>
        </p:txBody>
      </p:sp>
    </p:spTree>
    <p:extLst>
      <p:ext uri="{BB962C8B-B14F-4D97-AF65-F5344CB8AC3E}">
        <p14:creationId xmlns:p14="http://schemas.microsoft.com/office/powerpoint/2010/main" val="4127476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lstStyle/>
          <a:p>
            <a:pPr>
              <a:lnSpc>
                <a:spcPct val="100000"/>
              </a:lnSpc>
            </a:pPr>
            <a:r>
              <a:rPr lang="ru-RU" sz="2800" b="1" dirty="0">
                <a:effectLst>
                  <a:outerShdw blurRad="38100" dist="38100" dir="2700000" algn="tl">
                    <a:srgbClr val="000000">
                      <a:alpha val="43137"/>
                    </a:srgbClr>
                  </a:outerShdw>
                </a:effectLst>
              </a:rPr>
              <a:t>Организация предоставления молока работникам организаций</a:t>
            </a:r>
            <a:endParaRPr lang="ru-RU" sz="24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323528" y="980728"/>
            <a:ext cx="8568952" cy="5832648"/>
          </a:xfrm>
        </p:spPr>
        <p:txBody>
          <a:bodyPr>
            <a:normAutofit fontScale="77500" lnSpcReduction="20000"/>
          </a:bodyPr>
          <a:lstStyle/>
          <a:p>
            <a:pPr marL="457200" lvl="0" indent="-457200">
              <a:buFont typeface="+mj-lt"/>
              <a:buAutoNum type="arabicPeriod"/>
            </a:pPr>
            <a:r>
              <a:rPr lang="ru-RU" dirty="0">
                <a:solidFill>
                  <a:schemeClr val="tx1"/>
                </a:solidFill>
              </a:rPr>
              <a:t>Издать приказ, в котором определить необходимые мероприятия, ответственных исполнителей и сроки.</a:t>
            </a:r>
          </a:p>
          <a:p>
            <a:pPr marL="457200" lvl="0" indent="-457200">
              <a:buFont typeface="+mj-lt"/>
              <a:buAutoNum type="arabicPeriod"/>
            </a:pPr>
            <a:r>
              <a:rPr lang="ru-RU" dirty="0">
                <a:solidFill>
                  <a:schemeClr val="tx1"/>
                </a:solidFill>
              </a:rPr>
              <a:t>Определить список должностей, которым может выдаваться молоко или другие равноценные пищевые продукты в связи с занятостью во вредных </a:t>
            </a:r>
            <a:r>
              <a:rPr lang="ru-RU" dirty="0" smtClean="0">
                <a:solidFill>
                  <a:schemeClr val="tx1"/>
                </a:solidFill>
              </a:rPr>
              <a:t>условиях. Указать</a:t>
            </a:r>
            <a:r>
              <a:rPr lang="ru-RU" dirty="0">
                <a:solidFill>
                  <a:schemeClr val="tx1"/>
                </a:solidFill>
              </a:rPr>
              <a:t>, что данный список является приложением к </a:t>
            </a:r>
            <a:r>
              <a:rPr lang="ru-RU" dirty="0" err="1">
                <a:solidFill>
                  <a:schemeClr val="tx1"/>
                </a:solidFill>
              </a:rPr>
              <a:t>колдоговору</a:t>
            </a:r>
            <a:r>
              <a:rPr lang="ru-RU" dirty="0">
                <a:solidFill>
                  <a:schemeClr val="tx1"/>
                </a:solidFill>
              </a:rPr>
              <a:t>. Если проведена аттестация рабочих мест по условиям труда или специальная оценка условий труда, то </a:t>
            </a:r>
            <a:r>
              <a:rPr lang="ru-RU" dirty="0" smtClean="0">
                <a:solidFill>
                  <a:schemeClr val="tx1"/>
                </a:solidFill>
              </a:rPr>
              <a:t>обязательно учесть рекомендации оценки. </a:t>
            </a:r>
            <a:endParaRPr lang="ru-RU" dirty="0">
              <a:solidFill>
                <a:schemeClr val="tx1"/>
              </a:solidFill>
            </a:endParaRPr>
          </a:p>
          <a:p>
            <a:pPr marL="457200" lvl="0" indent="-457200">
              <a:buFont typeface="+mj-lt"/>
              <a:buAutoNum type="arabicPeriod"/>
            </a:pPr>
            <a:r>
              <a:rPr lang="ru-RU" dirty="0">
                <a:solidFill>
                  <a:schemeClr val="tx1"/>
                </a:solidFill>
              </a:rPr>
              <a:t>Разработать, согласовать с профсоюзным комитетом и утвердить Порядок компенсационной выплаты стоимости молока. Отразить:</a:t>
            </a:r>
          </a:p>
          <a:p>
            <a:pPr lvl="1"/>
            <a:r>
              <a:rPr lang="ru-RU" sz="2000" dirty="0">
                <a:solidFill>
                  <a:schemeClr val="tx1"/>
                </a:solidFill>
              </a:rPr>
              <a:t>Необходимость письменного заявления работника.</a:t>
            </a:r>
          </a:p>
          <a:p>
            <a:pPr lvl="1"/>
            <a:r>
              <a:rPr lang="ru-RU" sz="2000" dirty="0">
                <a:solidFill>
                  <a:schemeClr val="tx1"/>
                </a:solidFill>
              </a:rPr>
              <a:t>Размер выплаты в зависимости от стоимости молока 2,5 % жирности или других продуктов, выдаваемых при постоянном контакте с неорганическими соединениями цветных металлов. Если удаленные подразделения, то размер выплат устанавливается для каждой административной единицы субъекта РФ.</a:t>
            </a:r>
          </a:p>
          <a:p>
            <a:pPr lvl="1"/>
            <a:r>
              <a:rPr lang="ru-RU" sz="2000" dirty="0">
                <a:solidFill>
                  <a:schemeClr val="tx1"/>
                </a:solidFill>
              </a:rPr>
              <a:t>Порядок индексации выплат.</a:t>
            </a:r>
          </a:p>
          <a:p>
            <a:pPr lvl="1"/>
            <a:r>
              <a:rPr lang="ru-RU" sz="2000" dirty="0">
                <a:solidFill>
                  <a:schemeClr val="tx1"/>
                </a:solidFill>
              </a:rPr>
              <a:t>Порядок выплат: время выплат и периоды, за которые они осуществляются (например, в день выдачи заработной платы за тот же период, что и заработная плата), учет </a:t>
            </a:r>
            <a:r>
              <a:rPr lang="ru-RU" sz="2000" dirty="0" smtClean="0">
                <a:solidFill>
                  <a:schemeClr val="tx1"/>
                </a:solidFill>
              </a:rPr>
              <a:t>времени работы </a:t>
            </a:r>
            <a:r>
              <a:rPr lang="ru-RU" sz="2000" dirty="0">
                <a:solidFill>
                  <a:schemeClr val="tx1"/>
                </a:solidFill>
              </a:rPr>
              <a:t>с вредными факторами (табель учета времени занятости).</a:t>
            </a:r>
          </a:p>
          <a:p>
            <a:pPr lvl="1"/>
            <a:r>
              <a:rPr lang="ru-RU" sz="2000" dirty="0">
                <a:solidFill>
                  <a:schemeClr val="tx1"/>
                </a:solidFill>
              </a:rPr>
              <a:t>Указать, что данный порядок является приложением к </a:t>
            </a:r>
            <a:r>
              <a:rPr lang="ru-RU" sz="2000" dirty="0" smtClean="0">
                <a:solidFill>
                  <a:schemeClr val="tx1"/>
                </a:solidFill>
              </a:rPr>
              <a:t>коллективному договору</a:t>
            </a:r>
            <a:r>
              <a:rPr lang="ru-RU" sz="2000" dirty="0">
                <a:solidFill>
                  <a:schemeClr val="tx1"/>
                </a:solidFill>
              </a:rPr>
              <a:t>.</a:t>
            </a:r>
          </a:p>
          <a:p>
            <a:pPr marL="0" lvl="0" indent="0">
              <a:spcBef>
                <a:spcPts val="1200"/>
              </a:spcBef>
              <a:buNone/>
            </a:pPr>
            <a:endParaRPr lang="ru-RU" dirty="0">
              <a:solidFill>
                <a:schemeClr val="accent6">
                  <a:lumMod val="50000"/>
                </a:schemeClr>
              </a:solidFill>
            </a:endParaRPr>
          </a:p>
        </p:txBody>
      </p:sp>
      <p:sp>
        <p:nvSpPr>
          <p:cNvPr id="4" name="Номер слайда 3"/>
          <p:cNvSpPr>
            <a:spLocks noGrp="1"/>
          </p:cNvSpPr>
          <p:nvPr>
            <p:ph type="sldNum" sz="quarter" idx="12"/>
          </p:nvPr>
        </p:nvSpPr>
        <p:spPr/>
        <p:txBody>
          <a:bodyPr/>
          <a:lstStyle/>
          <a:p>
            <a:fld id="{050CC885-0303-4778-AA17-AAFB07F03C69}" type="slidenum">
              <a:rPr lang="ru-RU" smtClean="0">
                <a:solidFill>
                  <a:prstClr val="black">
                    <a:lumMod val="65000"/>
                    <a:lumOff val="35000"/>
                  </a:prstClr>
                </a:solidFill>
              </a:rPr>
              <a:pPr/>
              <a:t>22</a:t>
            </a:fld>
            <a:endParaRPr lang="ru-RU">
              <a:solidFill>
                <a:prstClr val="black">
                  <a:lumMod val="65000"/>
                  <a:lumOff val="35000"/>
                </a:prstClr>
              </a:solidFill>
            </a:endParaRPr>
          </a:p>
        </p:txBody>
      </p:sp>
    </p:spTree>
    <p:extLst>
      <p:ext uri="{BB962C8B-B14F-4D97-AF65-F5344CB8AC3E}">
        <p14:creationId xmlns:p14="http://schemas.microsoft.com/office/powerpoint/2010/main" val="41579459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Номер слайда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20000"/>
              </a:spcBef>
              <a:spcAft>
                <a:spcPct val="0"/>
              </a:spcAft>
            </a:pPr>
            <a:fld id="{A7D767FF-43EA-4A0F-9F2C-1D9CD40ED3D8}" type="slidenum">
              <a:rPr lang="ru-RU" sz="1800" smtClean="0">
                <a:solidFill>
                  <a:srgbClr val="626262"/>
                </a:solidFill>
                <a:latin typeface="Arial Black" pitchFamily="34" charset="0"/>
                <a:cs typeface="Arial" pitchFamily="34" charset="0"/>
              </a:rPr>
              <a:pPr fontAlgn="base">
                <a:spcBef>
                  <a:spcPct val="20000"/>
                </a:spcBef>
                <a:spcAft>
                  <a:spcPct val="0"/>
                </a:spcAft>
              </a:pPr>
              <a:t>23</a:t>
            </a:fld>
            <a:endParaRPr lang="ru-RU" sz="1800" smtClean="0">
              <a:solidFill>
                <a:srgbClr val="626262"/>
              </a:solidFill>
              <a:latin typeface="Arial Black" pitchFamily="34" charset="0"/>
              <a:cs typeface="Arial" pitchFamily="34" charset="0"/>
            </a:endParaRPr>
          </a:p>
        </p:txBody>
      </p:sp>
      <p:sp>
        <p:nvSpPr>
          <p:cNvPr id="68613" name="Прямоугольник 7"/>
          <p:cNvSpPr>
            <a:spLocks noChangeArrowheads="1"/>
          </p:cNvSpPr>
          <p:nvPr/>
        </p:nvSpPr>
        <p:spPr bwMode="auto">
          <a:xfrm>
            <a:off x="2700337" y="6742114"/>
            <a:ext cx="3930651"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68614" name="Picture 14"/>
          <p:cNvPicPr>
            <a:picLocks noChangeAspect="1" noChangeArrowheads="1"/>
          </p:cNvPicPr>
          <p:nvPr/>
        </p:nvPicPr>
        <p:blipFill>
          <a:blip r:embed="rId3" cstate="print"/>
          <a:srcRect/>
          <a:stretch>
            <a:fillRect/>
          </a:stretch>
        </p:blipFill>
        <p:spPr bwMode="auto">
          <a:xfrm>
            <a:off x="911226" y="0"/>
            <a:ext cx="1428751" cy="114300"/>
          </a:xfrm>
          <a:prstGeom prst="rect">
            <a:avLst/>
          </a:prstGeom>
          <a:noFill/>
          <a:ln w="9525">
            <a:noFill/>
            <a:miter lim="800000"/>
            <a:headEnd/>
            <a:tailEnd/>
          </a:ln>
        </p:spPr>
      </p:pic>
      <p:sp>
        <p:nvSpPr>
          <p:cNvPr id="47" name="Прямоугольник 46"/>
          <p:cNvSpPr/>
          <p:nvPr/>
        </p:nvSpPr>
        <p:spPr>
          <a:xfrm>
            <a:off x="6588126" y="6742114"/>
            <a:ext cx="71439"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sp>
        <p:nvSpPr>
          <p:cNvPr id="13" name="TextBox 12"/>
          <p:cNvSpPr txBox="1"/>
          <p:nvPr/>
        </p:nvSpPr>
        <p:spPr>
          <a:xfrm>
            <a:off x="467544" y="476672"/>
            <a:ext cx="8208912" cy="5524589"/>
          </a:xfrm>
          <a:prstGeom prst="rect">
            <a:avLst/>
          </a:prstGeom>
          <a:noFill/>
        </p:spPr>
        <p:txBody>
          <a:bodyPr wrap="square" rtlCol="0">
            <a:spAutoFit/>
          </a:bodyPr>
          <a:lstStyle/>
          <a:p>
            <a:pPr algn="ctr"/>
            <a:r>
              <a:rPr lang="ru-RU" sz="3200" b="1" dirty="0" smtClean="0">
                <a:solidFill>
                  <a:schemeClr val="accent2">
                    <a:lumMod val="75000"/>
                  </a:schemeClr>
                </a:solidFill>
                <a:latin typeface="+mn-lt"/>
              </a:rPr>
              <a:t>ПРИ «МОНЕТИЗАЦИИ» ГАРАНТИЙ И КОМПЕНСАЦИЙ НЕОБХОДИМО НЕУКОСНИТЕЛЬНО СОБЛЮДАТЬ ПРИНЦИП «</a:t>
            </a:r>
            <a:r>
              <a:rPr lang="ru-RU" sz="3200" b="1" dirty="0" smtClean="0">
                <a:solidFill>
                  <a:srgbClr val="FF0000"/>
                </a:solidFill>
                <a:latin typeface="+mn-lt"/>
              </a:rPr>
              <a:t>ТРЕХ КЛЮЧЕЙ</a:t>
            </a:r>
            <a:r>
              <a:rPr lang="ru-RU" sz="3200" b="1" dirty="0" smtClean="0">
                <a:solidFill>
                  <a:schemeClr val="accent2">
                    <a:lumMod val="75000"/>
                  </a:schemeClr>
                </a:solidFill>
                <a:latin typeface="+mn-lt"/>
              </a:rPr>
              <a:t>»</a:t>
            </a:r>
          </a:p>
          <a:p>
            <a:pPr algn="ctr">
              <a:lnSpc>
                <a:spcPct val="150000"/>
              </a:lnSpc>
            </a:pPr>
            <a:endParaRPr lang="ru-RU" b="1" dirty="0" smtClean="0">
              <a:solidFill>
                <a:schemeClr val="accent2">
                  <a:lumMod val="75000"/>
                </a:schemeClr>
              </a:solidFill>
              <a:latin typeface="+mn-lt"/>
            </a:endParaRPr>
          </a:p>
          <a:p>
            <a:pPr algn="just">
              <a:buFontTx/>
              <a:buChar char="-"/>
              <a:defRPr/>
            </a:pPr>
            <a:r>
              <a:rPr lang="ru-RU" sz="3000" dirty="0" smtClean="0"/>
              <a:t> </a:t>
            </a:r>
            <a:r>
              <a:rPr lang="ru-RU" sz="3000" dirty="0" smtClean="0">
                <a:solidFill>
                  <a:srgbClr val="FF0000"/>
                </a:solidFill>
              </a:rPr>
              <a:t>отраслевое (межотраслевое) соглашение;</a:t>
            </a:r>
          </a:p>
          <a:p>
            <a:pPr algn="just">
              <a:buFontTx/>
              <a:buChar char="-"/>
              <a:defRPr/>
            </a:pPr>
            <a:r>
              <a:rPr lang="ru-RU" sz="3000" dirty="0" smtClean="0"/>
              <a:t> </a:t>
            </a:r>
            <a:r>
              <a:rPr lang="ru-RU" sz="3000" dirty="0" smtClean="0">
                <a:solidFill>
                  <a:srgbClr val="FF0000"/>
                </a:solidFill>
              </a:rPr>
              <a:t>коллективный договор;</a:t>
            </a:r>
          </a:p>
          <a:p>
            <a:pPr>
              <a:buFontTx/>
              <a:buChar char="-"/>
              <a:defRPr/>
            </a:pPr>
            <a:r>
              <a:rPr lang="ru-RU" sz="3000" dirty="0" smtClean="0"/>
              <a:t> </a:t>
            </a:r>
            <a:r>
              <a:rPr lang="ru-RU" sz="3000" dirty="0" smtClean="0">
                <a:solidFill>
                  <a:srgbClr val="FF0000"/>
                </a:solidFill>
              </a:rPr>
              <a:t>письменное согласие работника</a:t>
            </a:r>
            <a:r>
              <a:rPr lang="ru-RU" sz="3000" smtClean="0">
                <a:solidFill>
                  <a:srgbClr val="FF0000"/>
                </a:solidFill>
              </a:rPr>
              <a:t>, оформленное </a:t>
            </a:r>
            <a:r>
              <a:rPr lang="ru-RU" sz="3000" dirty="0" smtClean="0">
                <a:solidFill>
                  <a:srgbClr val="FF0000"/>
                </a:solidFill>
              </a:rPr>
              <a:t>путем заключения отдельного соглашения к трудовому договору</a:t>
            </a:r>
          </a:p>
          <a:p>
            <a:pPr algn="ctr">
              <a:lnSpc>
                <a:spcPct val="150000"/>
              </a:lnSpc>
            </a:pPr>
            <a:endParaRPr lang="ru-RU" sz="3200" b="1" dirty="0">
              <a:solidFill>
                <a:schemeClr val="accent2">
                  <a:lumMod val="75000"/>
                </a:schemeClr>
              </a:solidFill>
              <a:latin typeface="+mn-l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16633"/>
            <a:ext cx="7416824" cy="792088"/>
          </a:xfrm>
        </p:spPr>
        <p:txBody>
          <a:bodyPr/>
          <a:lstStyle/>
          <a:p>
            <a:pPr>
              <a:lnSpc>
                <a:spcPct val="80000"/>
              </a:lnSpc>
            </a:pPr>
            <a:r>
              <a:rPr lang="ru-RU" sz="2400" b="1" dirty="0">
                <a:effectLst>
                  <a:outerShdw blurRad="38100" dist="38100" dir="2700000" algn="tl">
                    <a:srgbClr val="000000">
                      <a:alpha val="43137"/>
                    </a:srgbClr>
                  </a:outerShdw>
                </a:effectLst>
              </a:rPr>
              <a:t>Право работника на труд в условиях, отвечающих требованиям охраны труда</a:t>
            </a:r>
          </a:p>
        </p:txBody>
      </p:sp>
      <p:sp>
        <p:nvSpPr>
          <p:cNvPr id="3" name="Объект 2"/>
          <p:cNvSpPr>
            <a:spLocks noGrp="1"/>
          </p:cNvSpPr>
          <p:nvPr>
            <p:ph idx="1"/>
          </p:nvPr>
        </p:nvSpPr>
        <p:spPr>
          <a:xfrm>
            <a:off x="251520" y="1124744"/>
            <a:ext cx="8640960" cy="5400600"/>
          </a:xfrm>
        </p:spPr>
        <p:txBody>
          <a:bodyPr>
            <a:normAutofit fontScale="70000" lnSpcReduction="20000"/>
          </a:bodyPr>
          <a:lstStyle/>
          <a:p>
            <a:pPr marL="400050" lvl="1" indent="0">
              <a:buNone/>
            </a:pPr>
            <a:r>
              <a:rPr lang="ru-RU" sz="2200" dirty="0" smtClean="0">
                <a:solidFill>
                  <a:schemeClr val="tx1"/>
                </a:solidFill>
              </a:rPr>
              <a:t>Статья 219</a:t>
            </a:r>
          </a:p>
          <a:p>
            <a:pPr marL="0" indent="0">
              <a:buNone/>
            </a:pPr>
            <a:r>
              <a:rPr lang="ru-RU" dirty="0" smtClean="0">
                <a:solidFill>
                  <a:schemeClr val="tx1"/>
                </a:solidFill>
              </a:rPr>
              <a:t>Каждый </a:t>
            </a:r>
            <a:r>
              <a:rPr lang="ru-RU" dirty="0">
                <a:solidFill>
                  <a:schemeClr val="tx1"/>
                </a:solidFill>
              </a:rPr>
              <a:t>работник имеет право на:</a:t>
            </a:r>
          </a:p>
          <a:p>
            <a:pPr>
              <a:buFont typeface="Wingdings" panose="05000000000000000000" pitchFamily="2" charset="2"/>
              <a:buChar char="ü"/>
            </a:pPr>
            <a:r>
              <a:rPr lang="ru-RU" b="1" i="1" dirty="0">
                <a:solidFill>
                  <a:schemeClr val="tx1"/>
                </a:solidFill>
              </a:rPr>
              <a:t>гарантии и компенсации,</a:t>
            </a:r>
            <a:r>
              <a:rPr lang="ru-RU" dirty="0">
                <a:solidFill>
                  <a:schemeClr val="tx1"/>
                </a:solidFill>
              </a:rPr>
              <a:t> установленные в соответствии с настоящим Кодексом, коллективным договором, соглашением, локальным нормативным актом, трудовым договором, если он занят на работах с вредными и (или) опасными условиями труда.</a:t>
            </a:r>
          </a:p>
          <a:p>
            <a:pPr marL="0" indent="266700">
              <a:spcBef>
                <a:spcPts val="1200"/>
              </a:spcBef>
              <a:buNone/>
            </a:pPr>
            <a:r>
              <a:rPr lang="ru-RU" b="1" i="1" dirty="0">
                <a:solidFill>
                  <a:schemeClr val="tx1"/>
                </a:solidFill>
              </a:rPr>
              <a:t>Повышенные или дополнительные гарантии и компенсации</a:t>
            </a:r>
            <a:r>
              <a:rPr lang="ru-RU" dirty="0">
                <a:solidFill>
                  <a:schemeClr val="tx1"/>
                </a:solidFill>
              </a:rPr>
              <a:t> за работу </a:t>
            </a:r>
            <a:r>
              <a:rPr lang="ru-RU" dirty="0" smtClean="0">
                <a:solidFill>
                  <a:schemeClr val="tx1"/>
                </a:solidFill>
              </a:rPr>
              <a:t>с </a:t>
            </a:r>
            <a:r>
              <a:rPr lang="ru-RU" dirty="0">
                <a:solidFill>
                  <a:schemeClr val="tx1"/>
                </a:solidFill>
              </a:rPr>
              <a:t>вредными и (или) опасными условиями труда могут устанавливаться коллективным договором, локальным нормативным актом с учетом финансово-экономического положения работодателя.</a:t>
            </a:r>
          </a:p>
          <a:p>
            <a:pPr marL="0" indent="266700">
              <a:spcBef>
                <a:spcPts val="1200"/>
              </a:spcBef>
              <a:buNone/>
            </a:pPr>
            <a:r>
              <a:rPr lang="ru-RU" b="1" i="1" dirty="0">
                <a:solidFill>
                  <a:srgbClr val="C00000"/>
                </a:solidFill>
              </a:rPr>
              <a:t>В случае обеспечения на рабочих местах безопасных условий труда, подтвержденных результатами специальной оценки условий труда</a:t>
            </a:r>
            <a:r>
              <a:rPr lang="ru-RU" dirty="0">
                <a:solidFill>
                  <a:srgbClr val="C00000"/>
                </a:solidFill>
              </a:rPr>
              <a:t> </a:t>
            </a:r>
            <a:r>
              <a:rPr lang="ru-RU" dirty="0">
                <a:solidFill>
                  <a:schemeClr val="tx1"/>
                </a:solidFill>
              </a:rPr>
              <a:t>или заключением государственной экспертизы условий труда, </a:t>
            </a:r>
            <a:r>
              <a:rPr lang="ru-RU" b="1" i="1" dirty="0">
                <a:solidFill>
                  <a:srgbClr val="C00000"/>
                </a:solidFill>
              </a:rPr>
              <a:t>гарантии и компенсации работникам не устанавливаются</a:t>
            </a:r>
            <a:r>
              <a:rPr lang="ru-RU" dirty="0">
                <a:solidFill>
                  <a:schemeClr val="tx1"/>
                </a:solidFill>
              </a:rPr>
              <a:t>.</a:t>
            </a:r>
          </a:p>
        </p:txBody>
      </p:sp>
      <p:sp>
        <p:nvSpPr>
          <p:cNvPr id="4"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24</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7426002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20080"/>
          </a:xfrm>
        </p:spPr>
        <p:txBody>
          <a:bodyPr/>
          <a:lstStyle/>
          <a:p>
            <a:pPr>
              <a:lnSpc>
                <a:spcPct val="80000"/>
              </a:lnSpc>
            </a:pPr>
            <a:r>
              <a:rPr lang="ru-RU" sz="2400" b="1" dirty="0">
                <a:effectLst>
                  <a:outerShdw blurRad="38100" dist="38100" dir="2700000" algn="tl">
                    <a:srgbClr val="000000">
                      <a:alpha val="43137"/>
                    </a:srgbClr>
                  </a:outerShdw>
                </a:effectLst>
              </a:rPr>
              <a:t>Условия перехода на новый порядок предоставления гарантий и </a:t>
            </a:r>
            <a:r>
              <a:rPr lang="ru-RU" sz="2400" b="1" dirty="0" smtClean="0">
                <a:effectLst>
                  <a:outerShdw blurRad="38100" dist="38100" dir="2700000" algn="tl">
                    <a:srgbClr val="000000">
                      <a:alpha val="43137"/>
                    </a:srgbClr>
                  </a:outerShdw>
                </a:effectLst>
              </a:rPr>
              <a:t>компенсаций </a:t>
            </a:r>
            <a:endParaRPr lang="ru-RU" sz="24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323528" y="1124745"/>
            <a:ext cx="8568952" cy="5328592"/>
          </a:xfrm>
        </p:spPr>
        <p:txBody>
          <a:bodyPr>
            <a:normAutofit fontScale="62500" lnSpcReduction="20000"/>
          </a:bodyPr>
          <a:lstStyle/>
          <a:p>
            <a:pPr marL="800100" lvl="2" indent="0">
              <a:buNone/>
            </a:pPr>
            <a:r>
              <a:rPr lang="ru-RU" sz="2600" dirty="0">
                <a:solidFill>
                  <a:srgbClr val="FF0000"/>
                </a:solidFill>
              </a:rPr>
              <a:t>Статья 15 ФЗ 421</a:t>
            </a:r>
          </a:p>
          <a:p>
            <a:pPr marL="0" indent="180975">
              <a:buNone/>
            </a:pPr>
            <a:r>
              <a:rPr lang="ru-RU" dirty="0">
                <a:solidFill>
                  <a:schemeClr val="tx1"/>
                </a:solidFill>
              </a:rPr>
              <a:t>3. При реализации в соответствии с положениями Трудового кодекса Российской Федерации (в редакции настоящего Федерального закона) в отношении работников, занятых на работах с вредными и (или) опасными условиями труда, компенсационных мер, направленных на ослабление негативного воздействия на их здоровье вредных и (или) опасных факторов производственной среды и трудового процесса (сокращенная продолжительность рабочего времени, ежегодный дополнительный оплачиваемый отпуск либо денежная компенсация за них, а также повышенная оплата труда), порядок и условия осуществления таких мер не могут быть ухудшены, а размеры снижены по сравнению с порядком, условиями и размерами фактически реализуемых в отношении указанных работников компенсационных мер по состоянию на день вступления в силу настоящего Федерального закона при условии сохранения соответствующих условий труда на рабочем месте, явившихся основанием для назначения реализуемых компенсационных мер.</a:t>
            </a:r>
          </a:p>
          <a:p>
            <a:pPr marL="0" indent="180975">
              <a:buNone/>
            </a:pPr>
            <a:r>
              <a:rPr lang="ru-RU" b="1" i="1" dirty="0">
                <a:solidFill>
                  <a:srgbClr val="C00000"/>
                </a:solidFill>
              </a:rPr>
              <a:t>Другими словами: с 01.01.2014 нельзя </a:t>
            </a:r>
            <a:r>
              <a:rPr lang="ru-RU" b="1" i="1" dirty="0" smtClean="0">
                <a:solidFill>
                  <a:srgbClr val="C00000"/>
                </a:solidFill>
              </a:rPr>
              <a:t>уменьшить размер гарантий и компенсаций </a:t>
            </a:r>
            <a:r>
              <a:rPr lang="ru-RU" b="1" i="1" dirty="0">
                <a:solidFill>
                  <a:srgbClr val="C00000"/>
                </a:solidFill>
              </a:rPr>
              <a:t>без проведения мероприятий по улучшению условий труда и подтверждения </a:t>
            </a:r>
            <a:r>
              <a:rPr lang="ru-RU" b="1" i="1" dirty="0" smtClean="0">
                <a:solidFill>
                  <a:srgbClr val="C00000"/>
                </a:solidFill>
              </a:rPr>
              <a:t>улучшения условий </a:t>
            </a:r>
            <a:r>
              <a:rPr lang="ru-RU" b="1" i="1" dirty="0">
                <a:solidFill>
                  <a:srgbClr val="C00000"/>
                </a:solidFill>
              </a:rPr>
              <a:t>труда специальной оценкой условий труда.</a:t>
            </a:r>
            <a:endParaRPr lang="ru-RU" b="1" dirty="0">
              <a:solidFill>
                <a:srgbClr val="C00000"/>
              </a:solidFill>
            </a:endParaRPr>
          </a:p>
        </p:txBody>
      </p:sp>
      <p:sp>
        <p:nvSpPr>
          <p:cNvPr id="4"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25</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4209746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648072"/>
          </a:xfrm>
        </p:spPr>
        <p:txBody>
          <a:bodyPr/>
          <a:lstStyle/>
          <a:p>
            <a:pPr>
              <a:lnSpc>
                <a:spcPct val="80000"/>
              </a:lnSpc>
            </a:pPr>
            <a:r>
              <a:rPr lang="ru-RU" sz="2400" b="1" dirty="0">
                <a:effectLst>
                  <a:outerShdw blurRad="38100" dist="38100" dir="2700000" algn="tl">
                    <a:srgbClr val="000000">
                      <a:alpha val="43137"/>
                    </a:srgbClr>
                  </a:outerShdw>
                </a:effectLst>
              </a:rPr>
              <a:t>Условия перехода на новый порядок предоставления гарантий и </a:t>
            </a:r>
            <a:r>
              <a:rPr lang="ru-RU" sz="2400" b="1" dirty="0" smtClean="0">
                <a:effectLst>
                  <a:outerShdw blurRad="38100" dist="38100" dir="2700000" algn="tl">
                    <a:srgbClr val="000000">
                      <a:alpha val="43137"/>
                    </a:srgbClr>
                  </a:outerShdw>
                </a:effectLst>
              </a:rPr>
              <a:t>компенсаций  (тарифы в ПФ)</a:t>
            </a:r>
            <a:endParaRPr lang="ru-RU" sz="2400"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179512" y="1052736"/>
            <a:ext cx="8712968" cy="5544616"/>
          </a:xfrm>
        </p:spPr>
        <p:txBody>
          <a:bodyPr>
            <a:noAutofit/>
          </a:bodyPr>
          <a:lstStyle/>
          <a:p>
            <a:pPr marL="457200" lvl="4" indent="0">
              <a:buNone/>
            </a:pPr>
            <a:r>
              <a:rPr lang="ru-RU" sz="1550" dirty="0">
                <a:solidFill>
                  <a:schemeClr val="tx1"/>
                </a:solidFill>
              </a:rPr>
              <a:t>Статья 15 ФЗ 421</a:t>
            </a:r>
          </a:p>
          <a:p>
            <a:pPr marL="0" indent="0">
              <a:buNone/>
            </a:pPr>
            <a:r>
              <a:rPr lang="ru-RU" sz="1550" dirty="0" smtClean="0">
                <a:solidFill>
                  <a:schemeClr val="tx1"/>
                </a:solidFill>
              </a:rPr>
              <a:t>5</a:t>
            </a:r>
            <a:r>
              <a:rPr lang="ru-RU" sz="1500" dirty="0">
                <a:solidFill>
                  <a:schemeClr val="tx1"/>
                </a:solidFill>
              </a:rPr>
              <a:t>. Результаты проведенной в соответствии с порядком, действовавшим до дня вступления в силу Федерального закона "О специальной оценке условий труда", аттестации рабочих мест по условиям труда, действительные до окончания срока их действия, но не более чем до 31 декабря 2018 года включительно, применяются при определении размера дополнительных тарифов страховых взносов в Пенсионный фонд Российской Федерации, установленных пунктом 2.1 статьи 33.2 Федерального закона от 15 декабря 2001 года № 167-ФЗ "Об обязательном пенсионном страховании в Российской Федерации" (в редакции настоящего Федерального закона) и частью 2.1 статьи 58.3 Федерального закона от 24 июля 2009 года № 212-ФЗ "О страховых взносах в Пенсионный фонд Российской Федерации, Фонд социального страхования Российской Федерации, Федеральный фонд обязательного медицинского страхования" (в редакции настоящего Федерального закона), в отношении рабочих мест, условия труда на которых по результатам аттестации рабочих мест по условиям труда, проведенной в соответствии с порядком, действовавшим до дня вступления в силу Федерального закона "О специальной оценке условий труда", признаны вредными и (или) опасными.</a:t>
            </a:r>
          </a:p>
          <a:p>
            <a:pPr marL="0" indent="0">
              <a:buNone/>
            </a:pPr>
            <a:r>
              <a:rPr lang="ru-RU" sz="1700" b="1" i="1" dirty="0" smtClean="0">
                <a:solidFill>
                  <a:srgbClr val="C00000"/>
                </a:solidFill>
              </a:rPr>
              <a:t>     Другими </a:t>
            </a:r>
            <a:r>
              <a:rPr lang="ru-RU" sz="1700" b="1" i="1" dirty="0">
                <a:solidFill>
                  <a:srgbClr val="C00000"/>
                </a:solidFill>
              </a:rPr>
              <a:t>словами: класс условий труда, установленный по результатам аттестации рабочих мест по условиям труда до 01.01.2014, можно использовать при расчете снижения размера дополнительных тарифов в Пенсионный фонд, если был установлен вредный класс условий труда</a:t>
            </a:r>
            <a:r>
              <a:rPr lang="ru-RU" sz="1700" b="1" i="1" dirty="0" smtClean="0">
                <a:solidFill>
                  <a:srgbClr val="C00000"/>
                </a:solidFill>
              </a:rPr>
              <a:t>.</a:t>
            </a:r>
          </a:p>
          <a:p>
            <a:pPr marL="0" indent="0">
              <a:buNone/>
            </a:pPr>
            <a:r>
              <a:rPr lang="ru-RU" sz="1700" b="1" i="1" dirty="0" smtClean="0">
                <a:solidFill>
                  <a:srgbClr val="C00000"/>
                </a:solidFill>
              </a:rPr>
              <a:t>     При установлении по результатам АРМ допустимых условий труда работодатель продолжает выплачивать в ПФ России дополнительные тарифы и льготный стаж работнику не прерывается.</a:t>
            </a:r>
            <a:endParaRPr lang="ru-RU" sz="1700" b="1" dirty="0">
              <a:solidFill>
                <a:srgbClr val="C00000"/>
              </a:solidFill>
            </a:endParaRPr>
          </a:p>
        </p:txBody>
      </p:sp>
      <p:sp>
        <p:nvSpPr>
          <p:cNvPr id="4"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26</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1265265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548680"/>
            <a:ext cx="7992888" cy="5832648"/>
          </a:xfrm>
        </p:spPr>
        <p:txBody>
          <a:bodyPr>
            <a:normAutofit fontScale="47500" lnSpcReduction="20000"/>
          </a:bodyPr>
          <a:lstStyle/>
          <a:p>
            <a:pPr marL="0" lvl="0" indent="0" algn="ctr">
              <a:spcAft>
                <a:spcPts val="3000"/>
              </a:spcAft>
              <a:buNone/>
            </a:pPr>
            <a:r>
              <a:rPr lang="ru-RU" sz="5100" b="1" dirty="0" smtClean="0">
                <a:effectLst>
                  <a:outerShdw blurRad="38100" dist="38100" dir="2700000" algn="tl">
                    <a:srgbClr val="000000">
                      <a:alpha val="43137"/>
                    </a:srgbClr>
                  </a:outerShdw>
                </a:effectLst>
                <a:latin typeface="Century Gothic" panose="020B0502020202020204" pitchFamily="34" charset="0"/>
              </a:rPr>
              <a:t>Нормативные правовые акты, регулирующие порядок направления и прохождения медицинских осмотров</a:t>
            </a:r>
          </a:p>
          <a:p>
            <a:pPr marL="542925" indent="-280988">
              <a:spcAft>
                <a:spcPts val="1800"/>
              </a:spcAft>
              <a:buFont typeface="+mj-lt"/>
              <a:buAutoNum type="arabicPeriod"/>
            </a:pPr>
            <a:r>
              <a:rPr lang="ru-RU" sz="4200" dirty="0" smtClean="0">
                <a:solidFill>
                  <a:srgbClr val="7C3B06"/>
                </a:solidFill>
                <a:latin typeface="Century Gothic" panose="020B0502020202020204" pitchFamily="34" charset="0"/>
              </a:rPr>
              <a:t>Трудовой кодекс РФ.</a:t>
            </a:r>
          </a:p>
          <a:p>
            <a:pPr marL="542925" indent="-280988">
              <a:spcAft>
                <a:spcPts val="1800"/>
              </a:spcAft>
              <a:buFont typeface="+mj-lt"/>
              <a:buAutoNum type="arabicPeriod"/>
            </a:pPr>
            <a:r>
              <a:rPr lang="ru-RU" sz="4200" dirty="0" smtClean="0">
                <a:solidFill>
                  <a:srgbClr val="7C3B06"/>
                </a:solidFill>
                <a:latin typeface="Century Gothic" panose="020B0502020202020204" pitchFamily="34" charset="0"/>
              </a:rPr>
              <a:t>Приказ Минздравсоцразвития РФ от 12.04.2011 № 302н </a:t>
            </a:r>
            <a:r>
              <a:rPr lang="ru-RU" sz="4200" dirty="0">
                <a:solidFill>
                  <a:srgbClr val="7C3B06"/>
                </a:solidFill>
                <a:latin typeface="Century Gothic" panose="020B0502020202020204" pitchFamily="34" charset="0"/>
              </a:rPr>
              <a:t>Об утверждении перечней вредных и (или) опасных производственных факторов и работ, при выполнении которых проводятся предварительные и периодические медицинские осмотры (обследования), и Порядка проведения предварительных и периодических медицинских осмотров (обследований) работников, занятых на тяжелых работах и на работах с вредными и (или) опасными условиями </a:t>
            </a:r>
            <a:r>
              <a:rPr lang="ru-RU" sz="4200" dirty="0" smtClean="0">
                <a:solidFill>
                  <a:srgbClr val="7C3B06"/>
                </a:solidFill>
                <a:latin typeface="Century Gothic" panose="020B0502020202020204" pitchFamily="34" charset="0"/>
              </a:rPr>
              <a:t>труда.</a:t>
            </a:r>
            <a:endParaRPr lang="ru-RU" sz="4200" dirty="0">
              <a:solidFill>
                <a:srgbClr val="7C3B06"/>
              </a:solidFill>
              <a:latin typeface="Century Gothic" panose="020B0502020202020204" pitchFamily="34" charset="0"/>
            </a:endParaRPr>
          </a:p>
          <a:p>
            <a:pPr marL="542925" indent="-280988">
              <a:spcAft>
                <a:spcPts val="1800"/>
              </a:spcAft>
              <a:buFont typeface="+mj-lt"/>
              <a:buAutoNum type="arabicPeriod"/>
            </a:pPr>
            <a:r>
              <a:rPr lang="ru-RU" sz="4200" dirty="0" smtClean="0">
                <a:solidFill>
                  <a:srgbClr val="7C3B06"/>
                </a:solidFill>
                <a:latin typeface="Century Gothic" panose="020B0502020202020204" pitchFamily="34" charset="0"/>
              </a:rPr>
              <a:t>Постановление  Правительства РФ от </a:t>
            </a:r>
            <a:r>
              <a:rPr lang="ru-RU" sz="4200" dirty="0">
                <a:solidFill>
                  <a:srgbClr val="7C3B06"/>
                </a:solidFill>
                <a:latin typeface="Century Gothic" panose="020B0502020202020204" pitchFamily="34" charset="0"/>
              </a:rPr>
              <a:t>28.04.1993 № </a:t>
            </a:r>
            <a:r>
              <a:rPr lang="ru-RU" sz="4200" dirty="0" smtClean="0">
                <a:solidFill>
                  <a:srgbClr val="7C3B06"/>
                </a:solidFill>
                <a:latin typeface="Century Gothic" panose="020B0502020202020204" pitchFamily="34" charset="0"/>
              </a:rPr>
              <a:t>377 (в редакции от 23.09.2002) </a:t>
            </a:r>
            <a:r>
              <a:rPr lang="ru-RU" sz="4200" dirty="0">
                <a:solidFill>
                  <a:srgbClr val="7C3B06"/>
                </a:solidFill>
                <a:latin typeface="Century Gothic" panose="020B0502020202020204" pitchFamily="34" charset="0"/>
              </a:rPr>
              <a:t>О реализации закона РФ "О психиатрической помощи и гарантиях прав граждан при ее оказании</a:t>
            </a:r>
            <a:r>
              <a:rPr lang="ru-RU" sz="4200" dirty="0" smtClean="0">
                <a:solidFill>
                  <a:srgbClr val="7C3B06"/>
                </a:solidFill>
                <a:latin typeface="Century Gothic" panose="020B0502020202020204" pitchFamily="34" charset="0"/>
              </a:rPr>
              <a:t>".</a:t>
            </a:r>
            <a:endParaRPr lang="ru-RU" sz="4200" dirty="0">
              <a:solidFill>
                <a:srgbClr val="7C3B06"/>
              </a:solidFill>
              <a:latin typeface="Century Gothic" panose="020B0502020202020204" pitchFamily="34" charset="0"/>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27</a:t>
            </a:fld>
            <a:endParaRPr lang="ru-RU" dirty="0"/>
          </a:p>
        </p:txBody>
      </p:sp>
    </p:spTree>
    <p:extLst>
      <p:ext uri="{BB962C8B-B14F-4D97-AF65-F5344CB8AC3E}">
        <p14:creationId xmlns:p14="http://schemas.microsoft.com/office/powerpoint/2010/main" val="1628826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332656"/>
            <a:ext cx="7992888" cy="6048672"/>
          </a:xfrm>
        </p:spPr>
        <p:txBody>
          <a:bodyPr>
            <a:normAutofit/>
          </a:bodyPr>
          <a:lstStyle/>
          <a:p>
            <a:pPr marL="0" lvl="0" indent="0" algn="ctr">
              <a:spcAft>
                <a:spcPts val="1800"/>
              </a:spcAft>
              <a:buNone/>
            </a:pPr>
            <a:r>
              <a:rPr lang="ru-RU" b="1" i="1" dirty="0" smtClean="0">
                <a:effectLst>
                  <a:outerShdw blurRad="38100" dist="38100" dir="2700000" algn="tl">
                    <a:srgbClr val="000000">
                      <a:alpha val="43137"/>
                    </a:srgbClr>
                  </a:outerShdw>
                </a:effectLst>
              </a:rPr>
              <a:t>Организация предварительных и периодических медицинских осмотров работников</a:t>
            </a:r>
            <a:endParaRPr lang="ru-RU" dirty="0" smtClean="0"/>
          </a:p>
          <a:p>
            <a:pPr marL="0" indent="457200">
              <a:spcAft>
                <a:spcPts val="1800"/>
              </a:spcAft>
              <a:buNone/>
            </a:pPr>
            <a:r>
              <a:rPr lang="ru-RU" dirty="0" smtClean="0">
                <a:solidFill>
                  <a:schemeClr val="accent6">
                    <a:lumMod val="50000"/>
                  </a:schemeClr>
                </a:solidFill>
              </a:rPr>
              <a:t>Обязательные предварительные медицинские осмотры (обследования) при поступлении на работу проводятся с целью определения соответствия состояния здоровья лица, поступающего на работу, поручаемой ему работе, а также с целью  раннего выявления и профилактики заболеваний (п. 2 Порядка).</a:t>
            </a:r>
            <a:endParaRPr lang="ru-RU" b="1" i="1" dirty="0" smtClean="0">
              <a:solidFill>
                <a:schemeClr val="accent6">
                  <a:lumMod val="50000"/>
                </a:schemeClr>
              </a:solidFill>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28</a:t>
            </a:fld>
            <a:endParaRPr lang="ru-RU" dirty="0"/>
          </a:p>
        </p:txBody>
      </p:sp>
    </p:spTree>
    <p:extLst>
      <p:ext uri="{BB962C8B-B14F-4D97-AF65-F5344CB8AC3E}">
        <p14:creationId xmlns:p14="http://schemas.microsoft.com/office/powerpoint/2010/main" val="6910539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20080"/>
          </a:xfrm>
        </p:spPr>
        <p:txBody>
          <a:bodyPr>
            <a:normAutofit/>
          </a:bodyPr>
          <a:lstStyle/>
          <a:p>
            <a:pPr>
              <a:lnSpc>
                <a:spcPct val="100000"/>
              </a:lnSpc>
            </a:pPr>
            <a:r>
              <a:rPr lang="ru-RU" sz="3200" b="1" dirty="0" smtClean="0">
                <a:effectLst>
                  <a:outerShdw blurRad="38100" dist="38100" dir="2700000" algn="tl">
                    <a:srgbClr val="000000">
                      <a:alpha val="43137"/>
                    </a:srgbClr>
                  </a:outerShdw>
                </a:effectLst>
              </a:rPr>
              <a:t>Цель медицинских осмотров:</a:t>
            </a:r>
            <a:endParaRPr lang="ru-RU" sz="32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539552" y="1241376"/>
            <a:ext cx="8136904" cy="5139952"/>
          </a:xfrm>
        </p:spPr>
        <p:txBody>
          <a:bodyPr>
            <a:noAutofit/>
          </a:bodyPr>
          <a:lstStyle/>
          <a:p>
            <a:pPr lvl="0">
              <a:spcAft>
                <a:spcPts val="1800"/>
              </a:spcAft>
            </a:pPr>
            <a:r>
              <a:rPr lang="ru-RU" sz="1800" dirty="0" smtClean="0">
                <a:solidFill>
                  <a:srgbClr val="502604"/>
                </a:solidFill>
                <a:latin typeface="Century Gothic" panose="020B0502020202020204" pitchFamily="34" charset="0"/>
              </a:rPr>
              <a:t>динамического наблюдения за состоянием здоровья работников, своевременного выявления заболеваний, начальных форм профессиональных заболеваний, ранних признаков воздействия вредных и (или) опасных производственных факторов на состояние здоровья работников;</a:t>
            </a:r>
          </a:p>
          <a:p>
            <a:pPr lvl="0">
              <a:spcAft>
                <a:spcPts val="1800"/>
              </a:spcAft>
            </a:pPr>
            <a:r>
              <a:rPr lang="ru-RU" sz="1800" dirty="0" smtClean="0">
                <a:solidFill>
                  <a:srgbClr val="502604"/>
                </a:solidFill>
                <a:latin typeface="Century Gothic" panose="020B0502020202020204" pitchFamily="34" charset="0"/>
              </a:rPr>
              <a:t>выявления заболеваний, состояний, являющихся медицинскими противопоказаниями для продолжения работы, связанной с воздействием вредных и (или) опасных производственных факторов, а так же работ, при выполнении которых обязательно проведение предварительных и периодических медицинских осмотров работников в целях охраны здоровья населения;</a:t>
            </a:r>
          </a:p>
          <a:p>
            <a:pPr lvl="0">
              <a:spcAft>
                <a:spcPts val="1800"/>
              </a:spcAft>
            </a:pPr>
            <a:r>
              <a:rPr lang="ru-RU" sz="1800" dirty="0" smtClean="0">
                <a:solidFill>
                  <a:srgbClr val="502604"/>
                </a:solidFill>
                <a:latin typeface="Century Gothic" panose="020B0502020202020204" pitchFamily="34" charset="0"/>
              </a:rPr>
              <a:t>своевременного выявления и предупреждения возникновения и распространения инфекционных и паразитарных заболеваний;</a:t>
            </a:r>
          </a:p>
          <a:p>
            <a:pPr lvl="0">
              <a:spcAft>
                <a:spcPts val="1800"/>
              </a:spcAft>
            </a:pPr>
            <a:r>
              <a:rPr lang="ru-RU" sz="1800" dirty="0" smtClean="0">
                <a:solidFill>
                  <a:srgbClr val="502604"/>
                </a:solidFill>
                <a:latin typeface="Century Gothic" panose="020B0502020202020204" pitchFamily="34" charset="0"/>
              </a:rPr>
              <a:t>предупреждения несчастных случаев на производстве.</a:t>
            </a:r>
            <a:endParaRPr lang="ru-RU" sz="1800" b="1" i="1" dirty="0">
              <a:solidFill>
                <a:srgbClr val="502604"/>
              </a:solidFill>
              <a:latin typeface="Century Gothic" panose="020B0502020202020204" pitchFamily="34" charset="0"/>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29</a:t>
            </a:fld>
            <a:endParaRPr lang="ru-RU" dirty="0"/>
          </a:p>
        </p:txBody>
      </p:sp>
    </p:spTree>
    <p:extLst>
      <p:ext uri="{BB962C8B-B14F-4D97-AF65-F5344CB8AC3E}">
        <p14:creationId xmlns:p14="http://schemas.microsoft.com/office/powerpoint/2010/main" val="1401603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Пятно 2 20"/>
          <p:cNvSpPr/>
          <p:nvPr/>
        </p:nvSpPr>
        <p:spPr>
          <a:xfrm>
            <a:off x="2627784" y="332656"/>
            <a:ext cx="4464496" cy="3888432"/>
          </a:xfrm>
          <a:prstGeom prst="irregularSeal2">
            <a:avLst/>
          </a:prstGeom>
          <a:ln w="12700">
            <a:solidFill>
              <a:srgbClr val="C0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fontAlgn="auto">
              <a:spcBef>
                <a:spcPts val="0"/>
              </a:spcBef>
              <a:spcAft>
                <a:spcPts val="0"/>
              </a:spcAft>
            </a:pPr>
            <a:endParaRPr lang="ru-RU" sz="1400" b="1"/>
          </a:p>
        </p:txBody>
      </p:sp>
      <p:sp>
        <p:nvSpPr>
          <p:cNvPr id="19" name="Стрелка вверх 18"/>
          <p:cNvSpPr/>
          <p:nvPr/>
        </p:nvSpPr>
        <p:spPr>
          <a:xfrm rot="18242853">
            <a:off x="5180551" y="2310012"/>
            <a:ext cx="3653845" cy="3890360"/>
          </a:xfrm>
          <a:prstGeom prst="upArrow">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fontAlgn="auto">
              <a:spcBef>
                <a:spcPts val="0"/>
              </a:spcBef>
              <a:spcAft>
                <a:spcPts val="0"/>
              </a:spcAft>
            </a:pPr>
            <a:endParaRPr lang="ru-RU" sz="1400" b="1"/>
          </a:p>
        </p:txBody>
      </p:sp>
      <p:sp>
        <p:nvSpPr>
          <p:cNvPr id="5122"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3</a:t>
            </a:fld>
            <a:endParaRPr lang="ru-RU" sz="1800" smtClean="0">
              <a:solidFill>
                <a:srgbClr val="626262"/>
              </a:solidFill>
              <a:latin typeface="Arial Black" pitchFamily="34" charset="0"/>
              <a:cs typeface="Arial" pitchFamily="34" charset="0"/>
            </a:endParaRPr>
          </a:p>
        </p:txBody>
      </p:sp>
      <p:sp>
        <p:nvSpPr>
          <p:cNvPr id="5123" name="Заголовок 1"/>
          <p:cNvSpPr>
            <a:spLocks/>
          </p:cNvSpPr>
          <p:nvPr/>
        </p:nvSpPr>
        <p:spPr bwMode="auto">
          <a:xfrm>
            <a:off x="179389" y="44451"/>
            <a:ext cx="8856663" cy="433388"/>
          </a:xfrm>
          <a:prstGeom prst="rect">
            <a:avLst/>
          </a:prstGeom>
          <a:noFill/>
          <a:ln w="9525">
            <a:noFill/>
            <a:miter lim="800000"/>
            <a:headEnd/>
            <a:tailEnd/>
          </a:ln>
        </p:spPr>
        <p:txBody>
          <a:bodyPr anchor="ctr"/>
          <a:lstStyle/>
          <a:p>
            <a:pPr algn="ctr"/>
            <a:endParaRPr lang="ru-RU" sz="1600" b="1">
              <a:solidFill>
                <a:schemeClr val="tx2"/>
              </a:solidFill>
              <a:latin typeface="Helios"/>
            </a:endParaRPr>
          </a:p>
        </p:txBody>
      </p:sp>
      <p:sp>
        <p:nvSpPr>
          <p:cNvPr id="5124" name="Прямоугольник 7"/>
          <p:cNvSpPr>
            <a:spLocks noChangeArrowheads="1"/>
          </p:cNvSpPr>
          <p:nvPr/>
        </p:nvSpPr>
        <p:spPr bwMode="auto">
          <a:xfrm>
            <a:off x="2700337" y="6742114"/>
            <a:ext cx="3930651"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6" y="6742114"/>
            <a:ext cx="71439"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5127" name="Picture 14"/>
          <p:cNvPicPr>
            <a:picLocks noChangeAspect="1" noChangeArrowheads="1"/>
          </p:cNvPicPr>
          <p:nvPr/>
        </p:nvPicPr>
        <p:blipFill>
          <a:blip r:embed="rId2" cstate="print"/>
          <a:srcRect/>
          <a:stretch>
            <a:fillRect/>
          </a:stretch>
        </p:blipFill>
        <p:spPr bwMode="auto">
          <a:xfrm>
            <a:off x="911226" y="0"/>
            <a:ext cx="1428751" cy="114300"/>
          </a:xfrm>
          <a:prstGeom prst="rect">
            <a:avLst/>
          </a:prstGeom>
          <a:noFill/>
          <a:ln w="9525">
            <a:noFill/>
            <a:miter lim="800000"/>
            <a:headEnd/>
            <a:tailEnd/>
          </a:ln>
        </p:spPr>
      </p:pic>
      <p:sp>
        <p:nvSpPr>
          <p:cNvPr id="18" name="Стрелка вверх 17"/>
          <p:cNvSpPr/>
          <p:nvPr/>
        </p:nvSpPr>
        <p:spPr>
          <a:xfrm rot="3165877">
            <a:off x="42356" y="2193385"/>
            <a:ext cx="4180491" cy="3889273"/>
          </a:xfrm>
          <a:prstGeom prst="upArrow">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fontAlgn="auto">
              <a:spcBef>
                <a:spcPts val="0"/>
              </a:spcBef>
              <a:spcAft>
                <a:spcPts val="0"/>
              </a:spcAft>
            </a:pPr>
            <a:endParaRPr lang="ru-RU" sz="1400" b="1"/>
          </a:p>
        </p:txBody>
      </p:sp>
      <p:sp>
        <p:nvSpPr>
          <p:cNvPr id="22" name="TextBox 21"/>
          <p:cNvSpPr txBox="1"/>
          <p:nvPr/>
        </p:nvSpPr>
        <p:spPr>
          <a:xfrm rot="19471847">
            <a:off x="424426" y="3350002"/>
            <a:ext cx="3038535" cy="1815882"/>
          </a:xfrm>
          <a:prstGeom prst="rect">
            <a:avLst/>
          </a:prstGeom>
          <a:noFill/>
        </p:spPr>
        <p:txBody>
          <a:bodyPr wrap="square" rtlCol="0">
            <a:spAutoFit/>
          </a:bodyPr>
          <a:lstStyle/>
          <a:p>
            <a:r>
              <a:rPr lang="ru-RU" sz="1600" dirty="0" smtClean="0">
                <a:latin typeface="+mn-lt"/>
              </a:rPr>
              <a:t>Федеральный закон от 30.03.1999 № 52-ФЗ «О санитарно-эпидемиологическом благополучии населения» </a:t>
            </a:r>
            <a:r>
              <a:rPr lang="ru-RU" sz="1600" b="1" dirty="0" smtClean="0">
                <a:latin typeface="+mn-lt"/>
              </a:rPr>
              <a:t>запрещает</a:t>
            </a:r>
            <a:r>
              <a:rPr lang="ru-RU" sz="1600" dirty="0" smtClean="0">
                <a:latin typeface="+mn-lt"/>
              </a:rPr>
              <a:t> </a:t>
            </a:r>
            <a:r>
              <a:rPr lang="ru-RU" sz="1600" b="1" dirty="0" smtClean="0">
                <a:latin typeface="+mn-lt"/>
              </a:rPr>
              <a:t>работу на рабочих местах с вредными условиями труда</a:t>
            </a:r>
            <a:endParaRPr lang="ru-RU" sz="1600" b="1" dirty="0">
              <a:latin typeface="+mn-lt"/>
            </a:endParaRPr>
          </a:p>
        </p:txBody>
      </p:sp>
      <p:sp>
        <p:nvSpPr>
          <p:cNvPr id="23" name="TextBox 22"/>
          <p:cNvSpPr txBox="1"/>
          <p:nvPr/>
        </p:nvSpPr>
        <p:spPr>
          <a:xfrm rot="1977727">
            <a:off x="5848013" y="3760626"/>
            <a:ext cx="2934040" cy="1323439"/>
          </a:xfrm>
          <a:prstGeom prst="rect">
            <a:avLst/>
          </a:prstGeom>
          <a:noFill/>
        </p:spPr>
        <p:txBody>
          <a:bodyPr wrap="square" rtlCol="0">
            <a:spAutoFit/>
          </a:bodyPr>
          <a:lstStyle/>
          <a:p>
            <a:r>
              <a:rPr lang="ru-RU" sz="1600" dirty="0" smtClean="0">
                <a:latin typeface="+mn-lt"/>
              </a:rPr>
              <a:t>Трудовой кодекс Российской Федерации </a:t>
            </a:r>
            <a:r>
              <a:rPr lang="ru-RU" sz="1600" b="1" dirty="0" smtClean="0">
                <a:latin typeface="+mn-lt"/>
              </a:rPr>
              <a:t>устанавливает гарантии и компенсации </a:t>
            </a:r>
            <a:r>
              <a:rPr lang="ru-RU" sz="1600" dirty="0" smtClean="0">
                <a:latin typeface="+mn-lt"/>
              </a:rPr>
              <a:t>за работу с вредными и (или) опасными условиями труда </a:t>
            </a:r>
            <a:endParaRPr lang="ru-RU" sz="1600" dirty="0">
              <a:latin typeface="+mn-lt"/>
            </a:endParaRPr>
          </a:p>
        </p:txBody>
      </p:sp>
      <p:sp>
        <p:nvSpPr>
          <p:cNvPr id="24" name="TextBox 23"/>
          <p:cNvSpPr txBox="1"/>
          <p:nvPr/>
        </p:nvSpPr>
        <p:spPr>
          <a:xfrm>
            <a:off x="3707904" y="2060848"/>
            <a:ext cx="2160240" cy="707886"/>
          </a:xfrm>
          <a:prstGeom prst="rect">
            <a:avLst/>
          </a:prstGeom>
          <a:noFill/>
        </p:spPr>
        <p:txBody>
          <a:bodyPr wrap="square" rtlCol="0">
            <a:spAutoFit/>
          </a:bodyPr>
          <a:lstStyle/>
          <a:p>
            <a:pPr algn="ctr"/>
            <a:r>
              <a:rPr lang="ru-RU" sz="2000" b="1" dirty="0" smtClean="0">
                <a:solidFill>
                  <a:srgbClr val="FF0000"/>
                </a:solidFill>
                <a:latin typeface="+mn-lt"/>
              </a:rPr>
              <a:t>Конфликт правовых норм</a:t>
            </a:r>
            <a:endParaRPr lang="ru-RU" sz="2000" b="1" dirty="0">
              <a:solidFill>
                <a:srgbClr val="FF0000"/>
              </a:solidFill>
              <a:latin typeface="+mn-lt"/>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576064"/>
          </a:xfrm>
        </p:spPr>
        <p:txBody>
          <a:bodyPr>
            <a:noAutofit/>
          </a:bodyPr>
          <a:lstStyle/>
          <a:p>
            <a:pPr>
              <a:lnSpc>
                <a:spcPct val="100000"/>
              </a:lnSpc>
            </a:pPr>
            <a:r>
              <a:rPr lang="ru-RU" sz="3600" b="1" dirty="0" smtClean="0">
                <a:effectLst>
                  <a:outerShdw blurRad="38100" dist="38100" dir="2700000" algn="tl">
                    <a:srgbClr val="000000">
                      <a:alpha val="43137"/>
                    </a:srgbClr>
                  </a:outerShdw>
                </a:effectLst>
              </a:rPr>
              <a:t>Ответственность:</a:t>
            </a:r>
            <a:endParaRPr lang="ru-RU" sz="32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323528" y="1916832"/>
            <a:ext cx="8568952" cy="4536504"/>
          </a:xfrm>
        </p:spPr>
        <p:txBody>
          <a:bodyPr>
            <a:normAutofit/>
          </a:bodyPr>
          <a:lstStyle/>
          <a:p>
            <a:pPr lvl="0">
              <a:lnSpc>
                <a:spcPct val="90000"/>
              </a:lnSpc>
            </a:pPr>
            <a:r>
              <a:rPr lang="ru-RU" b="1" i="1" dirty="0" smtClean="0">
                <a:solidFill>
                  <a:schemeClr val="accent6">
                    <a:lumMod val="50000"/>
                  </a:schemeClr>
                </a:solidFill>
              </a:rPr>
              <a:t>на медицинскую организацию  </a:t>
            </a:r>
            <a:r>
              <a:rPr lang="ru-RU" dirty="0" smtClean="0">
                <a:solidFill>
                  <a:schemeClr val="accent6">
                    <a:lumMod val="50000"/>
                  </a:schemeClr>
                </a:solidFill>
              </a:rPr>
              <a:t>- за качество проведения предварительных и периодических осмотров работников;</a:t>
            </a:r>
          </a:p>
          <a:p>
            <a:pPr lvl="0">
              <a:lnSpc>
                <a:spcPct val="90000"/>
              </a:lnSpc>
            </a:pPr>
            <a:endParaRPr lang="ru-RU" sz="2400" i="1" dirty="0" smtClean="0">
              <a:solidFill>
                <a:schemeClr val="accent6">
                  <a:lumMod val="50000"/>
                </a:schemeClr>
              </a:solidFill>
            </a:endParaRPr>
          </a:p>
          <a:p>
            <a:pPr lvl="0">
              <a:lnSpc>
                <a:spcPct val="90000"/>
              </a:lnSpc>
            </a:pPr>
            <a:r>
              <a:rPr lang="ru-RU" b="1" dirty="0" smtClean="0">
                <a:solidFill>
                  <a:schemeClr val="accent6">
                    <a:lumMod val="50000"/>
                  </a:schemeClr>
                </a:solidFill>
              </a:rPr>
              <a:t>на работодателя </a:t>
            </a:r>
            <a:r>
              <a:rPr lang="ru-RU" i="1" dirty="0" smtClean="0">
                <a:solidFill>
                  <a:schemeClr val="accent6">
                    <a:lumMod val="50000"/>
                  </a:schemeClr>
                </a:solidFill>
              </a:rPr>
              <a:t>– за </a:t>
            </a:r>
            <a:r>
              <a:rPr lang="ru-RU" dirty="0" smtClean="0">
                <a:solidFill>
                  <a:schemeClr val="accent6">
                    <a:lumMod val="50000"/>
                  </a:schemeClr>
                </a:solidFill>
              </a:rPr>
              <a:t>организацию проведения предварительных и периодических осмотров работников  и обеспечение своевременного их прохождения работниками.</a:t>
            </a:r>
            <a:endParaRPr lang="ru-RU" sz="2400" i="1" dirty="0">
              <a:solidFill>
                <a:schemeClr val="accent6">
                  <a:lumMod val="50000"/>
                </a:schemeClr>
              </a:solidFill>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30</a:t>
            </a:fld>
            <a:endParaRPr lang="ru-RU" dirty="0"/>
          </a:p>
        </p:txBody>
      </p:sp>
    </p:spTree>
    <p:extLst>
      <p:ext uri="{BB962C8B-B14F-4D97-AF65-F5344CB8AC3E}">
        <p14:creationId xmlns:p14="http://schemas.microsoft.com/office/powerpoint/2010/main" val="10621188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lstStyle/>
          <a:p>
            <a:pPr>
              <a:lnSpc>
                <a:spcPct val="100000"/>
              </a:lnSpc>
            </a:pPr>
            <a:r>
              <a:rPr lang="ru-RU" sz="3200" b="1" dirty="0" smtClean="0">
                <a:effectLst>
                  <a:outerShdw blurRad="38100" dist="38100" dir="2700000" algn="tl">
                    <a:srgbClr val="000000">
                      <a:alpha val="43137"/>
                    </a:srgbClr>
                  </a:outerShdw>
                </a:effectLst>
              </a:rPr>
              <a:t>Организация медицинских осмотров</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179512" y="1196752"/>
            <a:ext cx="8784976" cy="5400600"/>
          </a:xfrm>
        </p:spPr>
        <p:txBody>
          <a:bodyPr>
            <a:normAutofit/>
          </a:bodyPr>
          <a:lstStyle/>
          <a:p>
            <a:pPr marL="457200" lvl="0" indent="-457200">
              <a:spcBef>
                <a:spcPts val="1200"/>
              </a:spcBef>
              <a:buFont typeface="+mj-lt"/>
              <a:buAutoNum type="arabicPeriod"/>
            </a:pPr>
            <a:r>
              <a:rPr lang="ru-RU" sz="2000" dirty="0" smtClean="0">
                <a:solidFill>
                  <a:srgbClr val="6F3505"/>
                </a:solidFill>
                <a:latin typeface="Century Gothic" panose="020B0502020202020204" pitchFamily="34" charset="0"/>
              </a:rPr>
              <a:t>Разработать локальный нормативный акт, регламентирующий организацию предварительных и периодических медицинских осмотров, который будет одним из элементов СУОТ в организации. В данном документе определить:</a:t>
            </a:r>
            <a:endParaRPr lang="ru-RU" sz="2000" dirty="0">
              <a:solidFill>
                <a:srgbClr val="6F3505"/>
              </a:solidFill>
              <a:latin typeface="Century Gothic" panose="020B0502020202020204" pitchFamily="34" charset="0"/>
            </a:endParaRPr>
          </a:p>
          <a:p>
            <a:pPr lvl="1"/>
            <a:r>
              <a:rPr lang="ru-RU" sz="2000" dirty="0" smtClean="0">
                <a:solidFill>
                  <a:srgbClr val="6F3505"/>
                </a:solidFill>
                <a:latin typeface="Century Gothic" panose="020B0502020202020204" pitchFamily="34" charset="0"/>
              </a:rPr>
              <a:t>лиц, ответственных за предварительные и за периодические медосмотры; </a:t>
            </a:r>
          </a:p>
          <a:p>
            <a:pPr lvl="1"/>
            <a:r>
              <a:rPr lang="ru-RU" sz="2000" dirty="0" smtClean="0">
                <a:solidFill>
                  <a:srgbClr val="6F3505"/>
                </a:solidFill>
                <a:latin typeface="Century Gothic" panose="020B0502020202020204" pitchFamily="34" charset="0"/>
              </a:rPr>
              <a:t>лиц, ответственных за составление Списка контингентов для медосмотров;</a:t>
            </a:r>
          </a:p>
          <a:p>
            <a:pPr lvl="1"/>
            <a:r>
              <a:rPr lang="ru-RU" sz="2000" dirty="0" smtClean="0">
                <a:solidFill>
                  <a:srgbClr val="6F3505"/>
                </a:solidFill>
                <a:latin typeface="Century Gothic" panose="020B0502020202020204" pitchFamily="34" charset="0"/>
              </a:rPr>
              <a:t>лиц, ответственных за составление поименных списков для прохождения периодического осмотра в текущем году;</a:t>
            </a:r>
          </a:p>
          <a:p>
            <a:pPr lvl="1"/>
            <a:r>
              <a:rPr lang="ru-RU" sz="2000" dirty="0" smtClean="0">
                <a:solidFill>
                  <a:srgbClr val="6F3505"/>
                </a:solidFill>
                <a:latin typeface="Century Gothic" panose="020B0502020202020204" pitchFamily="34" charset="0"/>
              </a:rPr>
              <a:t>ответственность руководителя подразделения и работника за полноту и своевременное прохождение медосмотра;</a:t>
            </a:r>
          </a:p>
          <a:p>
            <a:pPr lvl="1"/>
            <a:r>
              <a:rPr lang="ru-RU" sz="2000" dirty="0" smtClean="0">
                <a:solidFill>
                  <a:srgbClr val="6F3505"/>
                </a:solidFill>
                <a:latin typeface="Century Gothic" panose="020B0502020202020204" pitchFamily="34" charset="0"/>
              </a:rPr>
              <a:t>определить действия руководителей подразделений, других должностных лиц, самих работников в случае не прохождения медосмотра в установленные Календарным планом сроки.</a:t>
            </a:r>
            <a:endParaRPr lang="ru-RU" sz="2000" dirty="0">
              <a:solidFill>
                <a:srgbClr val="6F3505"/>
              </a:solidFill>
              <a:latin typeface="Century Gothic" panose="020B0502020202020204" pitchFamily="34" charset="0"/>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31</a:t>
            </a:fld>
            <a:endParaRPr lang="ru-RU" dirty="0"/>
          </a:p>
        </p:txBody>
      </p:sp>
    </p:spTree>
    <p:extLst>
      <p:ext uri="{BB962C8B-B14F-4D97-AF65-F5344CB8AC3E}">
        <p14:creationId xmlns:p14="http://schemas.microsoft.com/office/powerpoint/2010/main" val="7825007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lstStyle/>
          <a:p>
            <a:pPr>
              <a:lnSpc>
                <a:spcPct val="100000"/>
              </a:lnSpc>
            </a:pPr>
            <a:r>
              <a:rPr lang="ru-RU" sz="3200" b="1" dirty="0" smtClean="0">
                <a:effectLst>
                  <a:outerShdw blurRad="38100" dist="38100" dir="2700000" algn="tl">
                    <a:srgbClr val="000000">
                      <a:alpha val="43137"/>
                    </a:srgbClr>
                  </a:outerShdw>
                </a:effectLst>
              </a:rPr>
              <a:t>Организация медицинских осмотров 2</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179512" y="1196752"/>
            <a:ext cx="8784976" cy="5400600"/>
          </a:xfrm>
        </p:spPr>
        <p:txBody>
          <a:bodyPr>
            <a:normAutofit/>
          </a:bodyPr>
          <a:lstStyle/>
          <a:p>
            <a:pPr marL="457200" lvl="0" indent="-457200">
              <a:spcBef>
                <a:spcPts val="1200"/>
              </a:spcBef>
              <a:buNone/>
            </a:pPr>
            <a:r>
              <a:rPr lang="ru-RU" sz="2800" dirty="0" smtClean="0">
                <a:solidFill>
                  <a:srgbClr val="713605"/>
                </a:solidFill>
              </a:rPr>
              <a:t>Составить контингент работников, где указывается:</a:t>
            </a:r>
            <a:endParaRPr lang="ru-RU" sz="2800" dirty="0">
              <a:solidFill>
                <a:srgbClr val="713605"/>
              </a:solidFill>
            </a:endParaRPr>
          </a:p>
          <a:p>
            <a:pPr lvl="1"/>
            <a:r>
              <a:rPr lang="ru-RU" sz="1800" dirty="0" smtClean="0">
                <a:solidFill>
                  <a:srgbClr val="713605"/>
                </a:solidFill>
                <a:latin typeface="Century Gothic" panose="020B0502020202020204" pitchFamily="34" charset="0"/>
              </a:rPr>
              <a:t>наименование подразделения;</a:t>
            </a:r>
          </a:p>
          <a:p>
            <a:pPr lvl="1"/>
            <a:r>
              <a:rPr lang="ru-RU" sz="1800" dirty="0" smtClean="0">
                <a:solidFill>
                  <a:srgbClr val="713605"/>
                </a:solidFill>
                <a:latin typeface="Century Gothic" panose="020B0502020202020204" pitchFamily="34" charset="0"/>
              </a:rPr>
              <a:t>наименование профессии (должности) работника согласно штатному расписанию (для идентификации желательно указать номер РМ по перечню РМ для целей СОУТ (АРМ) или, в крайнем случае, ФИО. Перечень РМ становится основой для всевозможных списков);</a:t>
            </a:r>
          </a:p>
          <a:p>
            <a:pPr lvl="1"/>
            <a:r>
              <a:rPr lang="ru-RU" sz="1800" dirty="0" smtClean="0">
                <a:solidFill>
                  <a:srgbClr val="713605"/>
                </a:solidFill>
                <a:latin typeface="Century Gothic" panose="020B0502020202020204" pitchFamily="34" charset="0"/>
              </a:rPr>
              <a:t>наименование производственных факторов, присутствующих на рабочем месте, согласно Перечню (приложение 1 к Порядку) с указанием пунктов (следует учитывать примечание 2 к приложению 1 "В Перечне вредных факторов перечислены факторы, которые по уровню своего воздействия отнесены к вредным и (или) опасным классам, в соответствии с действующими нормативными правовыми актами");</a:t>
            </a:r>
          </a:p>
          <a:p>
            <a:pPr lvl="1"/>
            <a:r>
              <a:rPr lang="ru-RU" sz="1800" dirty="0" smtClean="0">
                <a:solidFill>
                  <a:srgbClr val="713605"/>
                </a:solidFill>
                <a:latin typeface="Century Gothic" panose="020B0502020202020204" pitchFamily="34" charset="0"/>
              </a:rPr>
              <a:t>наименование работ (приложение 2 к Порядку) с указанием пунктов;</a:t>
            </a:r>
          </a:p>
          <a:p>
            <a:pPr lvl="1"/>
            <a:r>
              <a:rPr lang="ru-RU" sz="1800" dirty="0" smtClean="0">
                <a:solidFill>
                  <a:srgbClr val="713605"/>
                </a:solidFill>
                <a:latin typeface="Century Gothic" panose="020B0502020202020204" pitchFamily="34" charset="0"/>
              </a:rPr>
              <a:t>периодичность осмотров.</a:t>
            </a: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32</a:t>
            </a:fld>
            <a:endParaRPr lang="ru-RU" dirty="0"/>
          </a:p>
        </p:txBody>
      </p:sp>
    </p:spTree>
    <p:extLst>
      <p:ext uri="{BB962C8B-B14F-4D97-AF65-F5344CB8AC3E}">
        <p14:creationId xmlns:p14="http://schemas.microsoft.com/office/powerpoint/2010/main" val="32648056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lstStyle/>
          <a:p>
            <a:pPr>
              <a:lnSpc>
                <a:spcPct val="100000"/>
              </a:lnSpc>
            </a:pPr>
            <a:r>
              <a:rPr lang="ru-RU" sz="3200" b="1" dirty="0" smtClean="0">
                <a:effectLst>
                  <a:outerShdw blurRad="38100" dist="38100" dir="2700000" algn="tl">
                    <a:srgbClr val="000000">
                      <a:alpha val="43137"/>
                    </a:srgbClr>
                  </a:outerShdw>
                </a:effectLst>
              </a:rPr>
              <a:t>Организация медицинских осмотров 3</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359024" y="1196752"/>
            <a:ext cx="8677472" cy="5400600"/>
          </a:xfrm>
        </p:spPr>
        <p:txBody>
          <a:bodyPr>
            <a:normAutofit fontScale="70000" lnSpcReduction="20000"/>
          </a:bodyPr>
          <a:lstStyle/>
          <a:p>
            <a:pPr marL="0" lvl="0" indent="457200">
              <a:spcBef>
                <a:spcPts val="1200"/>
              </a:spcBef>
              <a:buNone/>
            </a:pPr>
            <a:r>
              <a:rPr lang="ru-RU" sz="3400" dirty="0" smtClean="0">
                <a:solidFill>
                  <a:srgbClr val="713605"/>
                </a:solidFill>
              </a:rPr>
              <a:t>В десятидневный срок со дня утверждения (п.21 Порядка) Список контингентов направляется в территориальный орган </a:t>
            </a:r>
            <a:r>
              <a:rPr lang="ru-RU" sz="3400" dirty="0" err="1" smtClean="0">
                <a:solidFill>
                  <a:srgbClr val="713605"/>
                </a:solidFill>
              </a:rPr>
              <a:t>Роспотребнадзора</a:t>
            </a:r>
            <a:r>
              <a:rPr lang="ru-RU" sz="3400" dirty="0" smtClean="0">
                <a:solidFill>
                  <a:srgbClr val="713605"/>
                </a:solidFill>
              </a:rPr>
              <a:t>. </a:t>
            </a:r>
          </a:p>
          <a:p>
            <a:pPr marL="0" lvl="0" indent="457200">
              <a:spcBef>
                <a:spcPts val="1200"/>
              </a:spcBef>
              <a:buNone/>
            </a:pPr>
            <a:r>
              <a:rPr lang="ru-RU" sz="3400" dirty="0" smtClean="0">
                <a:solidFill>
                  <a:srgbClr val="713605"/>
                </a:solidFill>
              </a:rPr>
              <a:t>Выбирается медучреждение, где работники будут проходить медосмотры, и заключается с ним договор. Медучреждение должно иметь право на проведение предварительных и периодических осмотров, а также на экспертизу профессиональной пригодности (п. 4. Порядка). Периодические и предварительные медицинские осмотры проводятся в одном медучреждении, с которым заключен договор.</a:t>
            </a:r>
          </a:p>
          <a:p>
            <a:pPr marL="0" lvl="0" indent="457200">
              <a:spcBef>
                <a:spcPts val="1200"/>
              </a:spcBef>
              <a:buNone/>
            </a:pPr>
            <a:r>
              <a:rPr lang="ru-RU" sz="3400" dirty="0" smtClean="0">
                <a:solidFill>
                  <a:srgbClr val="713605"/>
                </a:solidFill>
              </a:rPr>
              <a:t>Составление поименного списка работников, направляемых на периодический медосмотр в текущем году. Список утверждает работодатель и не позднее, чем за два месяца до даты прохождения периодического медосмотра, список передается в медучреждение. Нужно получить подтверждение в получении медучреждением поименных списков (роспись на вашем экземпляре с указанием даты вручения).</a:t>
            </a:r>
          </a:p>
          <a:p>
            <a:pPr marL="0" lvl="0" indent="457200">
              <a:spcBef>
                <a:spcPts val="1200"/>
              </a:spcBef>
              <a:buNone/>
            </a:pPr>
            <a:endParaRPr lang="ru-RU" dirty="0">
              <a:solidFill>
                <a:schemeClr val="accent6">
                  <a:lumMod val="50000"/>
                </a:schemeClr>
              </a:solidFill>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33</a:t>
            </a:fld>
            <a:endParaRPr lang="ru-RU" dirty="0"/>
          </a:p>
        </p:txBody>
      </p:sp>
    </p:spTree>
    <p:extLst>
      <p:ext uri="{BB962C8B-B14F-4D97-AF65-F5344CB8AC3E}">
        <p14:creationId xmlns:p14="http://schemas.microsoft.com/office/powerpoint/2010/main" val="32729614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lstStyle/>
          <a:p>
            <a:pPr>
              <a:lnSpc>
                <a:spcPct val="100000"/>
              </a:lnSpc>
            </a:pPr>
            <a:r>
              <a:rPr lang="ru-RU" sz="3200" b="1" dirty="0" smtClean="0">
                <a:effectLst>
                  <a:outerShdw blurRad="38100" dist="38100" dir="2700000" algn="tl">
                    <a:srgbClr val="000000">
                      <a:alpha val="43137"/>
                    </a:srgbClr>
                  </a:outerShdw>
                </a:effectLst>
              </a:rPr>
              <a:t>Организация медицинских осмотров 4</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359024" y="1196752"/>
            <a:ext cx="8784976" cy="5400600"/>
          </a:xfrm>
        </p:spPr>
        <p:txBody>
          <a:bodyPr>
            <a:normAutofit/>
          </a:bodyPr>
          <a:lstStyle/>
          <a:p>
            <a:pPr marL="0" lvl="0" indent="457200">
              <a:spcBef>
                <a:spcPts val="1200"/>
              </a:spcBef>
              <a:buNone/>
            </a:pPr>
            <a:r>
              <a:rPr lang="ru-RU" dirty="0" smtClean="0">
                <a:solidFill>
                  <a:srgbClr val="713605"/>
                </a:solidFill>
              </a:rPr>
              <a:t>В 10-тидневный срок с момента передачи в медицинскую организацию поименных списков, но не позднее, чем за две недели до начала медосмотра, получить от медучреждения Календарный план проведения медосмотра и согласовать его (п. 25 Порядка). </a:t>
            </a:r>
          </a:p>
          <a:p>
            <a:pPr marL="0" lvl="0" indent="457200">
              <a:spcBef>
                <a:spcPts val="1200"/>
              </a:spcBef>
              <a:buNone/>
            </a:pPr>
            <a:r>
              <a:rPr lang="ru-RU" dirty="0" smtClean="0">
                <a:solidFill>
                  <a:srgbClr val="713605"/>
                </a:solidFill>
              </a:rPr>
              <a:t>Не позже чем за 10 дней необходимо ознакомить с Календарным планом работников.</a:t>
            </a:r>
          </a:p>
          <a:p>
            <a:pPr marL="0" lvl="0" indent="457200">
              <a:spcBef>
                <a:spcPts val="1200"/>
              </a:spcBef>
              <a:buNone/>
            </a:pPr>
            <a:endParaRPr lang="ru-RU" dirty="0" smtClean="0">
              <a:solidFill>
                <a:schemeClr val="accent6">
                  <a:lumMod val="50000"/>
                </a:schemeClr>
              </a:solidFill>
            </a:endParaRPr>
          </a:p>
          <a:p>
            <a:pPr marL="0" lvl="0" indent="457200">
              <a:spcBef>
                <a:spcPts val="1200"/>
              </a:spcBef>
              <a:buNone/>
            </a:pPr>
            <a:endParaRPr lang="ru-RU" dirty="0" smtClean="0">
              <a:solidFill>
                <a:schemeClr val="accent6">
                  <a:lumMod val="50000"/>
                </a:schemeClr>
              </a:solidFill>
            </a:endParaRPr>
          </a:p>
          <a:p>
            <a:pPr marL="0" lvl="0" indent="457200">
              <a:spcBef>
                <a:spcPts val="1200"/>
              </a:spcBef>
              <a:buNone/>
            </a:pPr>
            <a:endParaRPr lang="ru-RU" dirty="0">
              <a:solidFill>
                <a:schemeClr val="accent6">
                  <a:lumMod val="50000"/>
                </a:schemeClr>
              </a:solidFill>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34</a:t>
            </a:fld>
            <a:endParaRPr lang="ru-RU" dirty="0"/>
          </a:p>
        </p:txBody>
      </p:sp>
    </p:spTree>
    <p:extLst>
      <p:ext uri="{BB962C8B-B14F-4D97-AF65-F5344CB8AC3E}">
        <p14:creationId xmlns:p14="http://schemas.microsoft.com/office/powerpoint/2010/main" val="41135989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lstStyle/>
          <a:p>
            <a:pPr>
              <a:lnSpc>
                <a:spcPct val="100000"/>
              </a:lnSpc>
            </a:pPr>
            <a:r>
              <a:rPr lang="ru-RU" sz="3200" b="1" dirty="0" smtClean="0">
                <a:effectLst>
                  <a:outerShdw blurRad="38100" dist="38100" dir="2700000" algn="tl">
                    <a:srgbClr val="000000">
                      <a:alpha val="43137"/>
                    </a:srgbClr>
                  </a:outerShdw>
                </a:effectLst>
              </a:rPr>
              <a:t>Организация медицинских осмотров 5</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287016" y="1196752"/>
            <a:ext cx="8856984" cy="5400600"/>
          </a:xfrm>
        </p:spPr>
        <p:txBody>
          <a:bodyPr>
            <a:normAutofit lnSpcReduction="10000"/>
          </a:bodyPr>
          <a:lstStyle/>
          <a:p>
            <a:pPr marL="0" lvl="0" indent="342900">
              <a:buNone/>
            </a:pPr>
            <a:r>
              <a:rPr lang="ru-RU" sz="2400" b="1" i="1" dirty="0" smtClean="0">
                <a:solidFill>
                  <a:srgbClr val="713605"/>
                </a:solidFill>
              </a:rPr>
              <a:t>Издать приказ о прохождении периодического медицинского осмотра с приложением Календарного плана и список работников, направляемых на медосмотр, в приказе: </a:t>
            </a:r>
          </a:p>
          <a:p>
            <a:pPr lvl="1"/>
            <a:r>
              <a:rPr lang="ru-RU" sz="2200" dirty="0" smtClean="0">
                <a:solidFill>
                  <a:srgbClr val="713605"/>
                </a:solidFill>
              </a:rPr>
              <a:t>обязать работников пройти медосмотр в соответствии с утвержденным Календарным планом, а руководителей подразделений обеспечить явку работников; </a:t>
            </a:r>
          </a:p>
          <a:p>
            <a:pPr lvl="1"/>
            <a:r>
              <a:rPr lang="ru-RU" sz="2200" dirty="0" smtClean="0">
                <a:solidFill>
                  <a:srgbClr val="713605"/>
                </a:solidFill>
              </a:rPr>
              <a:t>обязать работников пройти обязательное психиатрическое обследование;</a:t>
            </a:r>
          </a:p>
          <a:p>
            <a:pPr lvl="1"/>
            <a:r>
              <a:rPr lang="ru-RU" sz="2200" dirty="0" smtClean="0">
                <a:solidFill>
                  <a:srgbClr val="713605"/>
                </a:solidFill>
              </a:rPr>
              <a:t>определить подразделение (работника), которое выдаст работникам направление на медосмотр; </a:t>
            </a:r>
          </a:p>
          <a:p>
            <a:pPr lvl="1"/>
            <a:r>
              <a:rPr lang="ru-RU" sz="2200" dirty="0" smtClean="0">
                <a:solidFill>
                  <a:srgbClr val="713605"/>
                </a:solidFill>
              </a:rPr>
              <a:t>определить ответственность руководителя подразделения за прохождение медосмотра подчиненных работников;</a:t>
            </a:r>
          </a:p>
          <a:p>
            <a:pPr lvl="1"/>
            <a:r>
              <a:rPr lang="ru-RU" sz="2200" dirty="0" smtClean="0">
                <a:solidFill>
                  <a:srgbClr val="713605"/>
                </a:solidFill>
              </a:rPr>
              <a:t>бухгалтерию обязать произвести расчет работников за период прохождения медосмотра по среднему заработку (ст.185 ТК РФ), для этого необходимо делать отметку в табеле учета рабочего времени.</a:t>
            </a:r>
          </a:p>
          <a:p>
            <a:pPr marL="0" lvl="0" indent="457200">
              <a:spcBef>
                <a:spcPts val="1200"/>
              </a:spcBef>
              <a:buNone/>
            </a:pPr>
            <a:endParaRPr lang="ru-RU" dirty="0" smtClean="0">
              <a:solidFill>
                <a:schemeClr val="accent6">
                  <a:lumMod val="50000"/>
                </a:schemeClr>
              </a:solidFill>
            </a:endParaRPr>
          </a:p>
          <a:p>
            <a:pPr marL="0" lvl="0" indent="457200">
              <a:spcBef>
                <a:spcPts val="1200"/>
              </a:spcBef>
              <a:buNone/>
            </a:pPr>
            <a:endParaRPr lang="ru-RU" dirty="0" smtClean="0">
              <a:solidFill>
                <a:schemeClr val="accent6">
                  <a:lumMod val="50000"/>
                </a:schemeClr>
              </a:solidFill>
            </a:endParaRPr>
          </a:p>
          <a:p>
            <a:pPr marL="0" lvl="0" indent="457200">
              <a:spcBef>
                <a:spcPts val="1200"/>
              </a:spcBef>
              <a:buNone/>
            </a:pPr>
            <a:endParaRPr lang="ru-RU" dirty="0">
              <a:solidFill>
                <a:schemeClr val="accent6">
                  <a:lumMod val="50000"/>
                </a:schemeClr>
              </a:solidFill>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35</a:t>
            </a:fld>
            <a:endParaRPr lang="ru-RU" dirty="0"/>
          </a:p>
        </p:txBody>
      </p:sp>
    </p:spTree>
    <p:extLst>
      <p:ext uri="{BB962C8B-B14F-4D97-AF65-F5344CB8AC3E}">
        <p14:creationId xmlns:p14="http://schemas.microsoft.com/office/powerpoint/2010/main" val="36645129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lstStyle/>
          <a:p>
            <a:pPr>
              <a:lnSpc>
                <a:spcPct val="100000"/>
              </a:lnSpc>
            </a:pPr>
            <a:r>
              <a:rPr lang="ru-RU" sz="3200" b="1" dirty="0" smtClean="0">
                <a:effectLst>
                  <a:outerShdw blurRad="38100" dist="38100" dir="2700000" algn="tl">
                    <a:srgbClr val="000000">
                      <a:alpha val="43137"/>
                    </a:srgbClr>
                  </a:outerShdw>
                </a:effectLst>
              </a:rPr>
              <a:t>Организация медицинских осмотров 6</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287016" y="1268760"/>
            <a:ext cx="8749480" cy="5400600"/>
          </a:xfrm>
        </p:spPr>
        <p:txBody>
          <a:bodyPr>
            <a:normAutofit fontScale="92500" lnSpcReduction="10000"/>
          </a:bodyPr>
          <a:lstStyle/>
          <a:p>
            <a:pPr marL="0" lvl="0" indent="342900">
              <a:buNone/>
            </a:pPr>
            <a:r>
              <a:rPr lang="ru-RU" sz="2800" dirty="0" smtClean="0">
                <a:solidFill>
                  <a:srgbClr val="713605"/>
                </a:solidFill>
              </a:rPr>
              <a:t>Ознакомить с приказом работников и руководителей подразделений, других лиц, задействованных в организации медосмотра. Если приказ выпустит раньше, чем за 10 дней до начала медосмотра, то можно совместить ознакомление с Календарным планом и приказом. </a:t>
            </a:r>
            <a:r>
              <a:rPr lang="ru-RU" dirty="0" smtClean="0">
                <a:solidFill>
                  <a:srgbClr val="713605"/>
                </a:solidFill>
              </a:rPr>
              <a:t> </a:t>
            </a:r>
          </a:p>
          <a:p>
            <a:pPr marL="0" lvl="0" indent="342900">
              <a:spcBef>
                <a:spcPts val="1200"/>
              </a:spcBef>
              <a:buNone/>
            </a:pPr>
            <a:r>
              <a:rPr lang="ru-RU" sz="2800" dirty="0" smtClean="0">
                <a:solidFill>
                  <a:srgbClr val="713605"/>
                </a:solidFill>
              </a:rPr>
              <a:t>Подготовить и подписать направления на медосмотр у уполномоченного на это лица.</a:t>
            </a:r>
          </a:p>
          <a:p>
            <a:pPr marL="0" indent="342900">
              <a:spcBef>
                <a:spcPts val="1200"/>
              </a:spcBef>
              <a:buNone/>
            </a:pPr>
            <a:r>
              <a:rPr lang="ru-RU" sz="2800" dirty="0" smtClean="0">
                <a:solidFill>
                  <a:srgbClr val="713605"/>
                </a:solidFill>
              </a:rPr>
              <a:t>В организации должен вестись учет выданных направлений. Направления выдаются под роспись. Порядок учета выдачи направлений не регламентирован, однако целесообразно вести специальный журнал учета выдачи направлений на предварительный и периодический медицинские осмотры.</a:t>
            </a:r>
          </a:p>
          <a:p>
            <a:pPr marL="0" lvl="0" indent="457200">
              <a:spcBef>
                <a:spcPts val="1200"/>
              </a:spcBef>
              <a:buNone/>
            </a:pPr>
            <a:endParaRPr lang="ru-RU" dirty="0" smtClean="0">
              <a:solidFill>
                <a:schemeClr val="accent6">
                  <a:lumMod val="50000"/>
                </a:schemeClr>
              </a:solidFill>
            </a:endParaRPr>
          </a:p>
          <a:p>
            <a:pPr marL="0" lvl="0" indent="457200">
              <a:spcBef>
                <a:spcPts val="1200"/>
              </a:spcBef>
              <a:buNone/>
            </a:pPr>
            <a:endParaRPr lang="ru-RU" dirty="0">
              <a:solidFill>
                <a:schemeClr val="accent6">
                  <a:lumMod val="50000"/>
                </a:schemeClr>
              </a:solidFill>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36</a:t>
            </a:fld>
            <a:endParaRPr lang="ru-RU" dirty="0"/>
          </a:p>
        </p:txBody>
      </p:sp>
    </p:spTree>
    <p:extLst>
      <p:ext uri="{BB962C8B-B14F-4D97-AF65-F5344CB8AC3E}">
        <p14:creationId xmlns:p14="http://schemas.microsoft.com/office/powerpoint/2010/main" val="37568006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lstStyle/>
          <a:p>
            <a:pPr>
              <a:lnSpc>
                <a:spcPct val="100000"/>
              </a:lnSpc>
            </a:pPr>
            <a:r>
              <a:rPr lang="ru-RU" sz="3200" b="1" dirty="0" smtClean="0">
                <a:effectLst>
                  <a:outerShdw blurRad="38100" dist="38100" dir="2700000" algn="tl">
                    <a:srgbClr val="000000">
                      <a:alpha val="43137"/>
                    </a:srgbClr>
                  </a:outerShdw>
                </a:effectLst>
              </a:rPr>
              <a:t>Организация медицинских осмотров 7</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287016" y="1196752"/>
            <a:ext cx="8856984" cy="5400600"/>
          </a:xfrm>
        </p:spPr>
        <p:txBody>
          <a:bodyPr>
            <a:normAutofit fontScale="85000" lnSpcReduction="20000"/>
          </a:bodyPr>
          <a:lstStyle/>
          <a:p>
            <a:pPr marL="0" lvl="0" indent="342900">
              <a:buNone/>
            </a:pPr>
            <a:r>
              <a:rPr lang="ru-RU" sz="2800" dirty="0" smtClean="0">
                <a:solidFill>
                  <a:srgbClr val="713605"/>
                </a:solidFill>
              </a:rPr>
              <a:t>В указанное в Календарном плане время работник должен прибыть в медучреждение для прохождения периодического осмотра. При себе нужно иметь направление, документ, удостоверяющий личность (паспорт) и Паспорт здоровья, если он у него имеется (если нет, то его выдаст медучреждение), а также решение врачебной комиссии, проводившей обязательное психиатрическое обследование. </a:t>
            </a:r>
            <a:r>
              <a:rPr lang="ru-RU" dirty="0" smtClean="0">
                <a:solidFill>
                  <a:srgbClr val="713605"/>
                </a:solidFill>
              </a:rPr>
              <a:t> </a:t>
            </a:r>
          </a:p>
          <a:p>
            <a:pPr marL="0" lvl="0" indent="342900">
              <a:spcBef>
                <a:spcPts val="1200"/>
              </a:spcBef>
              <a:buNone/>
            </a:pPr>
            <a:r>
              <a:rPr lang="ru-RU" sz="2800" dirty="0" smtClean="0">
                <a:solidFill>
                  <a:srgbClr val="713605"/>
                </a:solidFill>
              </a:rPr>
              <a:t>После завершения работником медосмотра ему выдается медицинское заключение, подписанное председателем медицинской комиссии и заверенное печатью медучреждения. Данное заключение работник должен передать руководителю подразделения или лицу, ответственному за медицинские осмотры в организации (после первичного медосмотра инспектору по кадрам или другому лицу, у которого он получил направление). Работнику также возвращается Паспорт здоровья с внесенными туда результатами обследования. Паспорт здоровья хранится у работника.</a:t>
            </a:r>
            <a:endParaRPr lang="ru-RU" dirty="0">
              <a:solidFill>
                <a:schemeClr val="accent6">
                  <a:lumMod val="50000"/>
                </a:schemeClr>
              </a:solidFill>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37</a:t>
            </a:fld>
            <a:endParaRPr lang="ru-RU" dirty="0"/>
          </a:p>
        </p:txBody>
      </p:sp>
    </p:spTree>
    <p:extLst>
      <p:ext uri="{BB962C8B-B14F-4D97-AF65-F5344CB8AC3E}">
        <p14:creationId xmlns:p14="http://schemas.microsoft.com/office/powerpoint/2010/main" val="31357509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lstStyle/>
          <a:p>
            <a:pPr>
              <a:lnSpc>
                <a:spcPct val="100000"/>
              </a:lnSpc>
            </a:pPr>
            <a:r>
              <a:rPr lang="ru-RU" sz="3200" b="1" dirty="0" smtClean="0">
                <a:effectLst>
                  <a:outerShdw blurRad="38100" dist="38100" dir="2700000" algn="tl">
                    <a:srgbClr val="000000">
                      <a:alpha val="43137"/>
                    </a:srgbClr>
                  </a:outerShdw>
                </a:effectLst>
              </a:rPr>
              <a:t>Организация медицинских осмотров 8</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287016" y="908720"/>
            <a:ext cx="8856984" cy="5949280"/>
          </a:xfrm>
        </p:spPr>
        <p:txBody>
          <a:bodyPr>
            <a:noAutofit/>
          </a:bodyPr>
          <a:lstStyle/>
          <a:p>
            <a:pPr marL="0" lvl="0" indent="342900">
              <a:buNone/>
            </a:pPr>
            <a:r>
              <a:rPr lang="ru-RU" sz="2000" dirty="0" smtClean="0">
                <a:solidFill>
                  <a:srgbClr val="713605"/>
                </a:solidFill>
              </a:rPr>
              <a:t>Руководитель подразделения или лицо, ответственное за медицинские осмотры в организации, осуществляет учет работников, прошедших медицинский осмотр, и принимает меры по направлению на медосмотр работников, не прошедших его по уважительной причине.  </a:t>
            </a:r>
          </a:p>
          <a:p>
            <a:pPr marL="0" lvl="0" indent="342900">
              <a:spcBef>
                <a:spcPts val="1200"/>
              </a:spcBef>
              <a:buNone/>
            </a:pPr>
            <a:r>
              <a:rPr lang="ru-RU" sz="2000" dirty="0" smtClean="0">
                <a:solidFill>
                  <a:srgbClr val="713605"/>
                </a:solidFill>
              </a:rPr>
              <a:t>Через 35 дней после завершения медосмотра работодателю направляется заключительный акт, утвержденный председателем врачебной комиссии и заверенный печатью медучреждения, для принятия мер по </a:t>
            </a:r>
            <a:r>
              <a:rPr lang="ru-RU" sz="2000" dirty="0" err="1" smtClean="0">
                <a:solidFill>
                  <a:srgbClr val="713605"/>
                </a:solidFill>
              </a:rPr>
              <a:t>дообследованию</a:t>
            </a:r>
            <a:r>
              <a:rPr lang="ru-RU" sz="2000" dirty="0" smtClean="0">
                <a:solidFill>
                  <a:srgbClr val="713605"/>
                </a:solidFill>
              </a:rPr>
              <a:t> работников, по направлению работников на внеочередной медосмотр и по реализации комплекса оздоровительных мероприятий. Периодический медосмотр в текущем году считается завершенным после получения организацией Заключительного акта.</a:t>
            </a:r>
          </a:p>
          <a:p>
            <a:pPr marL="0" lvl="0" indent="342900">
              <a:spcBef>
                <a:spcPts val="1200"/>
              </a:spcBef>
              <a:buNone/>
            </a:pPr>
            <a:r>
              <a:rPr lang="ru-RU" sz="2000" dirty="0" smtClean="0">
                <a:solidFill>
                  <a:srgbClr val="713605"/>
                </a:solidFill>
              </a:rPr>
              <a:t>Следует помнить, что в соответствии со ст. 76 ТК РФ Работодатель обязан отстранить от работы сотрудника, не прошедшего в установленном порядке обязательный медосмотр. В период отстранения от работы заработная плата работнику не начисляется. Если у работника была уважительная причина, например, болезнь, то ему производится оплата за время отстранения от работы как за простой не по вине работника (ст. 76 ТК РФ). В этом случае работник направляется на медосмотр индивидуально.</a:t>
            </a:r>
            <a:endParaRPr lang="ru-RU" sz="2000" dirty="0">
              <a:solidFill>
                <a:srgbClr val="713605"/>
              </a:solidFill>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38</a:t>
            </a:fld>
            <a:endParaRPr lang="ru-RU" dirty="0"/>
          </a:p>
        </p:txBody>
      </p:sp>
    </p:spTree>
    <p:extLst>
      <p:ext uri="{BB962C8B-B14F-4D97-AF65-F5344CB8AC3E}">
        <p14:creationId xmlns:p14="http://schemas.microsoft.com/office/powerpoint/2010/main" val="17463161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332656"/>
            <a:ext cx="7848872" cy="1080120"/>
          </a:xfrm>
        </p:spPr>
        <p:txBody>
          <a:bodyPr/>
          <a:lstStyle/>
          <a:p>
            <a:pPr>
              <a:lnSpc>
                <a:spcPct val="100000"/>
              </a:lnSpc>
            </a:pPr>
            <a:r>
              <a:rPr lang="ru-RU" sz="2800" b="1" dirty="0" smtClean="0">
                <a:effectLst>
                  <a:outerShdw blurRad="38100" dist="38100" dir="2700000" algn="tl">
                    <a:srgbClr val="000000">
                      <a:alpha val="43137"/>
                    </a:srgbClr>
                  </a:outerShdw>
                </a:effectLst>
              </a:rPr>
              <a:t>Нормативные правовые акты, регламентирующие выдачу СИЗ</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179512" y="1537927"/>
            <a:ext cx="8856984" cy="5059425"/>
          </a:xfrm>
        </p:spPr>
        <p:txBody>
          <a:bodyPr>
            <a:noAutofit/>
          </a:bodyPr>
          <a:lstStyle/>
          <a:p>
            <a:pPr lvl="0">
              <a:spcAft>
                <a:spcPts val="600"/>
              </a:spcAft>
            </a:pPr>
            <a:r>
              <a:rPr lang="ru-RU" sz="1800" b="1" i="1" dirty="0" smtClean="0">
                <a:solidFill>
                  <a:srgbClr val="713605"/>
                </a:solidFill>
              </a:rPr>
              <a:t>Трудовой кодекс РФ;</a:t>
            </a:r>
          </a:p>
          <a:p>
            <a:pPr lvl="0">
              <a:spcAft>
                <a:spcPts val="600"/>
              </a:spcAft>
            </a:pPr>
            <a:r>
              <a:rPr lang="ru-RU" sz="1800" b="1" i="1" dirty="0">
                <a:solidFill>
                  <a:srgbClr val="713605"/>
                </a:solidFill>
              </a:rPr>
              <a:t>Межотраслевые правила обеспечения работников специальной одеждой, специальной обувью и другими средствами индивидуальной защиты, утверждены приказом Минздравсоцразвития РФ от 01.06.2009 № 290н; </a:t>
            </a:r>
            <a:r>
              <a:rPr lang="ru-RU" sz="1800" dirty="0">
                <a:solidFill>
                  <a:srgbClr val="713605"/>
                </a:solidFill>
              </a:rPr>
              <a:t> </a:t>
            </a:r>
            <a:endParaRPr lang="ru-RU" sz="1800" dirty="0" smtClean="0">
              <a:solidFill>
                <a:srgbClr val="713605"/>
              </a:solidFill>
            </a:endParaRPr>
          </a:p>
          <a:p>
            <a:pPr lvl="0">
              <a:spcAft>
                <a:spcPts val="600"/>
              </a:spcAft>
            </a:pPr>
            <a:r>
              <a:rPr lang="ru-RU" sz="1800" b="1" i="1" dirty="0">
                <a:solidFill>
                  <a:srgbClr val="713605"/>
                </a:solidFill>
              </a:rPr>
              <a:t>Типовые нормы выдачи сертифицированной специальной сигнальной одежды повышенной видимости работникам всех отраслей экономики, утверждены приказом Минздравсоцразвития от 20.04.2006 № 297.</a:t>
            </a:r>
          </a:p>
          <a:p>
            <a:pPr lvl="0">
              <a:spcAft>
                <a:spcPts val="600"/>
              </a:spcAft>
            </a:pPr>
            <a:r>
              <a:rPr lang="ru-RU" sz="1800" b="1" i="1" dirty="0">
                <a:solidFill>
                  <a:srgbClr val="713605"/>
                </a:solidFill>
              </a:rPr>
              <a:t>Нормы бесплатной выдачи работникам теплой специальной одежды и теплой специальной обуви по климатическим поясам, единым для всех отраслей экономики, утверждены постановлением Минтруда РФ от 31.12.1997 №70.</a:t>
            </a:r>
          </a:p>
          <a:p>
            <a:pPr lvl="0">
              <a:spcAft>
                <a:spcPts val="600"/>
              </a:spcAft>
            </a:pPr>
            <a:r>
              <a:rPr lang="ru-RU" sz="1800" b="1" i="1" dirty="0">
                <a:solidFill>
                  <a:srgbClr val="713605"/>
                </a:solidFill>
              </a:rPr>
              <a:t>Типовые нормы бесплатной выдачи работникам смывающих и (или) обезвреживающих средств и стандарта безопасности труда "Обеспечение работников смывающими и (или) обезвреживающими средствами ", утверждены приказом Минздравсоцразвития РФ от 17.12.2010 № 1122н ;</a:t>
            </a:r>
          </a:p>
          <a:p>
            <a:pPr lvl="0">
              <a:spcAft>
                <a:spcPts val="600"/>
              </a:spcAft>
            </a:pPr>
            <a:r>
              <a:rPr lang="ru-RU" sz="1800" b="1" i="1" dirty="0" smtClean="0">
                <a:solidFill>
                  <a:srgbClr val="713605"/>
                </a:solidFill>
              </a:rPr>
              <a:t>Типовые нормы бесплатной выдачи работнику сертифицированных СИЗ.</a:t>
            </a: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39</a:t>
            </a:fld>
            <a:endParaRPr lang="ru-RU" dirty="0"/>
          </a:p>
        </p:txBody>
      </p:sp>
    </p:spTree>
    <p:extLst>
      <p:ext uri="{BB962C8B-B14F-4D97-AF65-F5344CB8AC3E}">
        <p14:creationId xmlns:p14="http://schemas.microsoft.com/office/powerpoint/2010/main" val="1149000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4</a:t>
            </a:fld>
            <a:endParaRPr lang="ru-RU" sz="1800" smtClean="0">
              <a:solidFill>
                <a:srgbClr val="626262"/>
              </a:solidFill>
              <a:latin typeface="Arial Black" pitchFamily="34" charset="0"/>
              <a:cs typeface="Arial" pitchFamily="34" charset="0"/>
            </a:endParaRPr>
          </a:p>
        </p:txBody>
      </p:sp>
      <p:sp>
        <p:nvSpPr>
          <p:cNvPr id="5123" name="Заголовок 1"/>
          <p:cNvSpPr>
            <a:spLocks/>
          </p:cNvSpPr>
          <p:nvPr/>
        </p:nvSpPr>
        <p:spPr bwMode="auto">
          <a:xfrm>
            <a:off x="179389" y="44451"/>
            <a:ext cx="8856663" cy="433388"/>
          </a:xfrm>
          <a:prstGeom prst="rect">
            <a:avLst/>
          </a:prstGeom>
          <a:noFill/>
          <a:ln w="9525">
            <a:noFill/>
            <a:miter lim="800000"/>
            <a:headEnd/>
            <a:tailEnd/>
          </a:ln>
        </p:spPr>
        <p:txBody>
          <a:bodyPr anchor="ctr"/>
          <a:lstStyle/>
          <a:p>
            <a:pPr algn="ctr"/>
            <a:endParaRPr lang="ru-RU" sz="1600" b="1">
              <a:solidFill>
                <a:schemeClr val="tx2"/>
              </a:solidFill>
              <a:latin typeface="Helios"/>
            </a:endParaRPr>
          </a:p>
        </p:txBody>
      </p:sp>
      <p:sp>
        <p:nvSpPr>
          <p:cNvPr id="5124" name="Прямоугольник 7"/>
          <p:cNvSpPr>
            <a:spLocks noChangeArrowheads="1"/>
          </p:cNvSpPr>
          <p:nvPr/>
        </p:nvSpPr>
        <p:spPr bwMode="auto">
          <a:xfrm>
            <a:off x="2700337" y="6742114"/>
            <a:ext cx="3930651"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6" y="6742114"/>
            <a:ext cx="71439"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5127" name="Picture 14"/>
          <p:cNvPicPr>
            <a:picLocks noChangeAspect="1" noChangeArrowheads="1"/>
          </p:cNvPicPr>
          <p:nvPr/>
        </p:nvPicPr>
        <p:blipFill>
          <a:blip r:embed="rId2" cstate="print"/>
          <a:srcRect/>
          <a:stretch>
            <a:fillRect/>
          </a:stretch>
        </p:blipFill>
        <p:spPr bwMode="auto">
          <a:xfrm>
            <a:off x="911226" y="0"/>
            <a:ext cx="1428751" cy="114300"/>
          </a:xfrm>
          <a:prstGeom prst="rect">
            <a:avLst/>
          </a:prstGeom>
          <a:noFill/>
          <a:ln w="9525">
            <a:noFill/>
            <a:miter lim="800000"/>
            <a:headEnd/>
            <a:tailEnd/>
          </a:ln>
        </p:spPr>
      </p:pic>
      <p:sp>
        <p:nvSpPr>
          <p:cNvPr id="9" name="Прямоугольник 8"/>
          <p:cNvSpPr/>
          <p:nvPr/>
        </p:nvSpPr>
        <p:spPr>
          <a:xfrm>
            <a:off x="2051720" y="908720"/>
            <a:ext cx="5760640" cy="2008242"/>
          </a:xfrm>
          <a:prstGeom prst="rect">
            <a:avLst/>
          </a:prstGeom>
          <a:effec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ru-RU" sz="2400" b="1" spc="50" dirty="0" smtClean="0">
                <a:ln w="11430">
                  <a:noFill/>
                </a:ln>
                <a:solidFill>
                  <a:srgbClr val="002060"/>
                </a:solidFill>
                <a:effectLst/>
                <a:latin typeface="+mn-lt"/>
              </a:rPr>
              <a:t>Концепция абсолютной безопасности - полное устранение факторов, способных оказать нежелательное воздействие на организм. </a:t>
            </a:r>
          </a:p>
          <a:p>
            <a:endParaRPr lang="ru-RU" sz="2400" b="1" spc="50" dirty="0" smtClean="0">
              <a:ln w="11430">
                <a:noFill/>
              </a:ln>
              <a:solidFill>
                <a:srgbClr val="002060"/>
              </a:solidFill>
              <a:effectLst/>
              <a:latin typeface="+mn-lt"/>
            </a:endParaRPr>
          </a:p>
        </p:txBody>
      </p:sp>
      <p:pic>
        <p:nvPicPr>
          <p:cNvPr id="2052" name="Picture 4" descr="http://tb-vsr.ru/im/image.jpg">
            <a:hlinkClick r:id="rId3"/>
          </p:cNvPr>
          <p:cNvPicPr>
            <a:picLocks noChangeAspect="1" noChangeArrowheads="1"/>
          </p:cNvPicPr>
          <p:nvPr/>
        </p:nvPicPr>
        <p:blipFill>
          <a:blip r:embed="rId4" cstate="print"/>
          <a:srcRect/>
          <a:stretch>
            <a:fillRect/>
          </a:stretch>
        </p:blipFill>
        <p:spPr bwMode="auto">
          <a:xfrm>
            <a:off x="323528" y="332657"/>
            <a:ext cx="1656184" cy="3239729"/>
          </a:xfrm>
          <a:prstGeom prst="rect">
            <a:avLst/>
          </a:prstGeom>
          <a:noFill/>
        </p:spPr>
      </p:pic>
      <p:pic>
        <p:nvPicPr>
          <p:cNvPr id="13" name="Picture 2" descr="http://manesu.com/uploads/3102/30/10/760513092bf6c95a.jpg">
            <a:hlinkClick r:id="rId5"/>
          </p:cNvPr>
          <p:cNvPicPr>
            <a:picLocks noChangeAspect="1" noChangeArrowheads="1"/>
          </p:cNvPicPr>
          <p:nvPr/>
        </p:nvPicPr>
        <p:blipFill>
          <a:blip r:embed="rId6" cstate="print"/>
          <a:srcRect/>
          <a:stretch>
            <a:fillRect/>
          </a:stretch>
        </p:blipFill>
        <p:spPr bwMode="auto">
          <a:xfrm>
            <a:off x="7269533" y="4293097"/>
            <a:ext cx="1874467" cy="2160239"/>
          </a:xfrm>
          <a:prstGeom prst="rect">
            <a:avLst/>
          </a:prstGeom>
          <a:noFill/>
        </p:spPr>
      </p:pic>
      <p:sp>
        <p:nvSpPr>
          <p:cNvPr id="14" name="Прямоугольник 13"/>
          <p:cNvSpPr/>
          <p:nvPr/>
        </p:nvSpPr>
        <p:spPr>
          <a:xfrm>
            <a:off x="1115616" y="3573017"/>
            <a:ext cx="6984776" cy="830997"/>
          </a:xfrm>
          <a:prstGeom prst="rect">
            <a:avLst/>
          </a:prstGeom>
        </p:spPr>
        <p:txBody>
          <a:bodyPr wrap="square">
            <a:spAutoFit/>
          </a:bodyPr>
          <a:lstStyle/>
          <a:p>
            <a:pPr lvl="0" algn="ctr"/>
            <a:r>
              <a:rPr lang="ru-RU" sz="2400" b="1" spc="50" dirty="0" smtClean="0">
                <a:ln w="11430">
                  <a:noFill/>
                </a:ln>
                <a:solidFill>
                  <a:srgbClr val="C00000"/>
                </a:solidFill>
                <a:latin typeface="Calibri"/>
              </a:rPr>
              <a:t>Любая деятельность потенциально опасна - невозможно обеспечить нулевой риск.</a:t>
            </a:r>
            <a:endParaRPr lang="ru-RU" sz="2400" b="1" spc="50" dirty="0">
              <a:ln w="11430">
                <a:noFill/>
              </a:ln>
              <a:solidFill>
                <a:srgbClr val="C00000"/>
              </a:solidFill>
              <a:latin typeface="Calibri"/>
            </a:endParaRPr>
          </a:p>
        </p:txBody>
      </p:sp>
      <p:sp>
        <p:nvSpPr>
          <p:cNvPr id="15" name="TextBox 14"/>
          <p:cNvSpPr txBox="1"/>
          <p:nvPr/>
        </p:nvSpPr>
        <p:spPr>
          <a:xfrm>
            <a:off x="7668344" y="1412776"/>
            <a:ext cx="1296144"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ru-RU" b="1" dirty="0" smtClean="0"/>
              <a:t>БЫЛО!</a:t>
            </a:r>
            <a:endParaRPr lang="ru-RU" b="1" dirty="0"/>
          </a:p>
        </p:txBody>
      </p:sp>
      <p:sp>
        <p:nvSpPr>
          <p:cNvPr id="16" name="TextBox 15"/>
          <p:cNvSpPr txBox="1"/>
          <p:nvPr/>
        </p:nvSpPr>
        <p:spPr>
          <a:xfrm>
            <a:off x="107504" y="4941169"/>
            <a:ext cx="1800200"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ru-RU" dirty="0" smtClean="0">
                <a:solidFill>
                  <a:srgbClr val="C00000"/>
                </a:solidFill>
              </a:rPr>
              <a:t>НЕОБХОДИМО!</a:t>
            </a:r>
            <a:endParaRPr lang="ru-RU" dirty="0">
              <a:solidFill>
                <a:srgbClr val="C00000"/>
              </a:solidFill>
            </a:endParaRPr>
          </a:p>
        </p:txBody>
      </p:sp>
      <p:sp>
        <p:nvSpPr>
          <p:cNvPr id="17" name="Прямоугольник 16"/>
          <p:cNvSpPr/>
          <p:nvPr/>
        </p:nvSpPr>
        <p:spPr>
          <a:xfrm>
            <a:off x="2051720" y="5013177"/>
            <a:ext cx="4824536" cy="1200329"/>
          </a:xfrm>
          <a:prstGeom prst="rect">
            <a:avLst/>
          </a:prstGeom>
        </p:spPr>
        <p:txBody>
          <a:bodyPr wrap="square">
            <a:spAutoFit/>
          </a:bodyPr>
          <a:lstStyle/>
          <a:p>
            <a:pPr algn="ctr"/>
            <a:r>
              <a:rPr lang="ru-RU" sz="2400" b="1" dirty="0" smtClean="0">
                <a:solidFill>
                  <a:srgbClr val="002060"/>
                </a:solidFill>
                <a:latin typeface="+mn-lt"/>
              </a:rPr>
              <a:t>Переход от доктрины абсолютной безопасности к оценке приемлемого риска</a:t>
            </a:r>
            <a:endParaRPr lang="ru-RU" sz="2400" b="1" dirty="0">
              <a:solidFill>
                <a:srgbClr val="002060"/>
              </a:solidFill>
              <a:latin typeface="+mn-lt"/>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32656"/>
            <a:ext cx="8784976" cy="576064"/>
          </a:xfrm>
        </p:spPr>
        <p:txBody>
          <a:bodyPr/>
          <a:lstStyle/>
          <a:p>
            <a:pPr>
              <a:lnSpc>
                <a:spcPct val="100000"/>
              </a:lnSpc>
            </a:pPr>
            <a:r>
              <a:rPr lang="ru-RU" sz="2800" b="1" dirty="0" smtClean="0">
                <a:effectLst>
                  <a:outerShdw blurRad="38100" dist="38100" dir="2700000" algn="tl">
                    <a:srgbClr val="000000">
                      <a:alpha val="43137"/>
                    </a:srgbClr>
                  </a:outerShdw>
                </a:effectLst>
              </a:rPr>
              <a:t>Порядок приобретения  выдачи СИЗ</a:t>
            </a:r>
            <a:endParaRPr lang="ru-RU" sz="28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251520" y="1196752"/>
            <a:ext cx="8784976" cy="5328592"/>
          </a:xfrm>
        </p:spPr>
        <p:txBody>
          <a:bodyPr>
            <a:noAutofit/>
          </a:bodyPr>
          <a:lstStyle/>
          <a:p>
            <a:pPr marL="457200" lvl="0" indent="-457200">
              <a:lnSpc>
                <a:spcPct val="80000"/>
              </a:lnSpc>
              <a:spcAft>
                <a:spcPts val="600"/>
              </a:spcAft>
              <a:buFont typeface="+mj-lt"/>
              <a:buAutoNum type="arabicPeriod"/>
            </a:pPr>
            <a:r>
              <a:rPr lang="ru-RU" sz="1800" b="1" i="1" dirty="0" smtClean="0">
                <a:solidFill>
                  <a:schemeClr val="accent6">
                    <a:lumMod val="50000"/>
                  </a:schemeClr>
                </a:solidFill>
                <a:latin typeface="Century Gothic" panose="020B0502020202020204" pitchFamily="34" charset="0"/>
              </a:rPr>
              <a:t>Утвердить по согласованию с ПК Положение (стандарт) о порядке приобретения и выдачи сертифицированных СИЗ, смывающих и (или) обезвреживающих средств, а также Перечень должностей (профессий), которым бесплатно выдаются сертифицированные СИЗ, смывающие и (или) обезвреживающие средства,  и нормы их выдачи.</a:t>
            </a:r>
            <a:r>
              <a:rPr lang="ru-RU" sz="1800" dirty="0">
                <a:solidFill>
                  <a:schemeClr val="accent6">
                    <a:lumMod val="50000"/>
                  </a:schemeClr>
                </a:solidFill>
                <a:latin typeface="Century Gothic" panose="020B0502020202020204" pitchFamily="34" charset="0"/>
              </a:rPr>
              <a:t> </a:t>
            </a:r>
            <a:endParaRPr lang="ru-RU" sz="1800" dirty="0" smtClean="0">
              <a:solidFill>
                <a:schemeClr val="accent6">
                  <a:lumMod val="50000"/>
                </a:schemeClr>
              </a:solidFill>
              <a:latin typeface="Century Gothic" panose="020B0502020202020204" pitchFamily="34" charset="0"/>
            </a:endParaRPr>
          </a:p>
          <a:p>
            <a:pPr marL="457200" lvl="0" indent="-457200">
              <a:lnSpc>
                <a:spcPct val="80000"/>
              </a:lnSpc>
              <a:spcAft>
                <a:spcPts val="600"/>
              </a:spcAft>
              <a:buFont typeface="+mj-lt"/>
              <a:buAutoNum type="arabicPeriod"/>
            </a:pPr>
            <a:r>
              <a:rPr lang="ru-RU" sz="1800" b="1" i="1" dirty="0">
                <a:solidFill>
                  <a:srgbClr val="FF0000"/>
                </a:solidFill>
                <a:latin typeface="Century Gothic" panose="020B0502020202020204" pitchFamily="34" charset="0"/>
              </a:rPr>
              <a:t>Приобретение и выдача работникам СИЗ, не имеющих сертификата соответствия или декларации о соответствии или с истекшим сроком их действия не допускается</a:t>
            </a:r>
            <a:r>
              <a:rPr lang="ru-RU" sz="1800" b="1" i="1" dirty="0" smtClean="0">
                <a:solidFill>
                  <a:schemeClr val="accent6">
                    <a:lumMod val="50000"/>
                  </a:schemeClr>
                </a:solidFill>
                <a:latin typeface="Century Gothic" panose="020B0502020202020204" pitchFamily="34" charset="0"/>
              </a:rPr>
              <a:t>.</a:t>
            </a:r>
          </a:p>
          <a:p>
            <a:pPr marL="457200" lvl="0" indent="-457200">
              <a:lnSpc>
                <a:spcPct val="80000"/>
              </a:lnSpc>
              <a:spcAft>
                <a:spcPts val="600"/>
              </a:spcAft>
              <a:buFont typeface="+mj-lt"/>
              <a:buAutoNum type="arabicPeriod"/>
            </a:pPr>
            <a:r>
              <a:rPr lang="ru-RU" sz="1800" b="1" i="1" dirty="0" smtClean="0">
                <a:solidFill>
                  <a:schemeClr val="accent6">
                    <a:lumMod val="50000"/>
                  </a:schemeClr>
                </a:solidFill>
                <a:latin typeface="Century Gothic" panose="020B0502020202020204" pitchFamily="34" charset="0"/>
              </a:rPr>
              <a:t>Выдаваемые работникам </a:t>
            </a:r>
            <a:r>
              <a:rPr lang="ru-RU" sz="1800" b="1" i="1" dirty="0">
                <a:solidFill>
                  <a:schemeClr val="accent6">
                    <a:lumMod val="50000"/>
                  </a:schemeClr>
                </a:solidFill>
                <a:latin typeface="Century Gothic" panose="020B0502020202020204" pitchFamily="34" charset="0"/>
              </a:rPr>
              <a:t>СИЗ</a:t>
            </a:r>
            <a:r>
              <a:rPr lang="ru-RU" sz="1800" b="1" i="1" dirty="0" smtClean="0">
                <a:solidFill>
                  <a:schemeClr val="accent6">
                    <a:lumMod val="50000"/>
                  </a:schemeClr>
                </a:solidFill>
                <a:latin typeface="Century Gothic" panose="020B0502020202020204" pitchFamily="34" charset="0"/>
              </a:rPr>
              <a:t> </a:t>
            </a:r>
            <a:r>
              <a:rPr lang="ru-RU" sz="1800" b="1" i="1" dirty="0">
                <a:solidFill>
                  <a:schemeClr val="accent6">
                    <a:lumMod val="50000"/>
                  </a:schemeClr>
                </a:solidFill>
                <a:latin typeface="Century Gothic" panose="020B0502020202020204" pitchFamily="34" charset="0"/>
              </a:rPr>
              <a:t>должны соответствовать их полу, росту, размерам, а также характеру и условиям выполняемой ими работы</a:t>
            </a:r>
            <a:r>
              <a:rPr lang="ru-RU" sz="1800" b="1" i="1" dirty="0" smtClean="0">
                <a:solidFill>
                  <a:schemeClr val="accent6">
                    <a:lumMod val="50000"/>
                  </a:schemeClr>
                </a:solidFill>
                <a:latin typeface="Century Gothic" panose="020B0502020202020204" pitchFamily="34" charset="0"/>
              </a:rPr>
              <a:t>.</a:t>
            </a:r>
          </a:p>
          <a:p>
            <a:pPr marL="457200" lvl="0" indent="-457200">
              <a:lnSpc>
                <a:spcPct val="80000"/>
              </a:lnSpc>
              <a:spcAft>
                <a:spcPts val="600"/>
              </a:spcAft>
              <a:buFont typeface="+mj-lt"/>
              <a:buAutoNum type="arabicPeriod"/>
            </a:pPr>
            <a:r>
              <a:rPr lang="ru-RU" sz="1800" b="1" i="1" dirty="0">
                <a:solidFill>
                  <a:schemeClr val="accent6">
                    <a:lumMod val="50000"/>
                  </a:schemeClr>
                </a:solidFill>
                <a:latin typeface="Century Gothic" panose="020B0502020202020204" pitchFamily="34" charset="0"/>
              </a:rPr>
              <a:t>Работодатель за счет собственных средств обязан организовать надлежащий уход за СИЗ и их хранение, своевременно осуществлять химчистку, </a:t>
            </a:r>
            <a:r>
              <a:rPr lang="ru-RU" sz="1800" b="1" i="1" dirty="0" smtClean="0">
                <a:solidFill>
                  <a:schemeClr val="accent6">
                    <a:lumMod val="50000"/>
                  </a:schemeClr>
                </a:solidFill>
                <a:latin typeface="Century Gothic" panose="020B0502020202020204" pitchFamily="34" charset="0"/>
              </a:rPr>
              <a:t>стирку, </a:t>
            </a:r>
            <a:r>
              <a:rPr lang="ru-RU" sz="1800" b="1" i="1" dirty="0">
                <a:solidFill>
                  <a:schemeClr val="accent6">
                    <a:lumMod val="50000"/>
                  </a:schemeClr>
                </a:solidFill>
                <a:latin typeface="Century Gothic" panose="020B0502020202020204" pitchFamily="34" charset="0"/>
              </a:rPr>
              <a:t>обезвреживание, </a:t>
            </a:r>
            <a:r>
              <a:rPr lang="ru-RU" sz="1800" b="1" i="1" dirty="0" smtClean="0">
                <a:solidFill>
                  <a:schemeClr val="accent6">
                    <a:lumMod val="50000"/>
                  </a:schemeClr>
                </a:solidFill>
                <a:latin typeface="Century Gothic" panose="020B0502020202020204" pitchFamily="34" charset="0"/>
              </a:rPr>
              <a:t>а </a:t>
            </a:r>
            <a:r>
              <a:rPr lang="ru-RU" sz="1800" b="1" i="1" dirty="0">
                <a:solidFill>
                  <a:schemeClr val="accent6">
                    <a:lumMod val="50000"/>
                  </a:schemeClr>
                </a:solidFill>
                <a:latin typeface="Century Gothic" panose="020B0502020202020204" pitchFamily="34" charset="0"/>
              </a:rPr>
              <a:t>также ремонт и </a:t>
            </a:r>
            <a:r>
              <a:rPr lang="ru-RU" sz="1800" b="1" i="1" dirty="0" smtClean="0">
                <a:solidFill>
                  <a:schemeClr val="accent6">
                    <a:lumMod val="50000"/>
                  </a:schemeClr>
                </a:solidFill>
                <a:latin typeface="Century Gothic" panose="020B0502020202020204" pitchFamily="34" charset="0"/>
              </a:rPr>
              <a:t>замену пришедших в негодность </a:t>
            </a:r>
            <a:r>
              <a:rPr lang="ru-RU" sz="1800" b="1" i="1" dirty="0">
                <a:solidFill>
                  <a:schemeClr val="accent6">
                    <a:lumMod val="50000"/>
                  </a:schemeClr>
                </a:solidFill>
                <a:latin typeface="Century Gothic" panose="020B0502020202020204" pitchFamily="34" charset="0"/>
              </a:rPr>
              <a:t>СИЗ</a:t>
            </a:r>
            <a:r>
              <a:rPr lang="ru-RU" sz="1800" b="1" i="1" dirty="0" smtClean="0">
                <a:solidFill>
                  <a:schemeClr val="accent6">
                    <a:lumMod val="50000"/>
                  </a:schemeClr>
                </a:solidFill>
                <a:latin typeface="Century Gothic" panose="020B0502020202020204" pitchFamily="34" charset="0"/>
              </a:rPr>
              <a:t>.</a:t>
            </a:r>
          </a:p>
          <a:p>
            <a:pPr marL="457200" indent="-457200">
              <a:lnSpc>
                <a:spcPct val="80000"/>
              </a:lnSpc>
              <a:buFont typeface="+mj-lt"/>
              <a:buAutoNum type="arabicPeriod"/>
            </a:pPr>
            <a:r>
              <a:rPr lang="ru-RU" sz="1800" b="1" i="1" dirty="0">
                <a:solidFill>
                  <a:schemeClr val="accent6">
                    <a:lumMod val="50000"/>
                  </a:schemeClr>
                </a:solidFill>
                <a:latin typeface="Century Gothic" panose="020B0502020202020204" pitchFamily="34" charset="0"/>
              </a:rPr>
              <a:t>Работодатель обязан организовать надлежащий учет и контроль за выдачей работникам СИЗ в установленные сроки, а также за правильностью применения выданных СИЗ. </a:t>
            </a:r>
            <a:endParaRPr lang="ru-RU" sz="1800" b="1" i="1" dirty="0" smtClean="0">
              <a:solidFill>
                <a:schemeClr val="accent6">
                  <a:lumMod val="50000"/>
                </a:schemeClr>
              </a:solidFill>
              <a:latin typeface="Century Gothic" panose="020B0502020202020204" pitchFamily="34" charset="0"/>
            </a:endParaRPr>
          </a:p>
          <a:p>
            <a:pPr marL="457200" indent="-457200">
              <a:lnSpc>
                <a:spcPct val="80000"/>
              </a:lnSpc>
              <a:buFont typeface="+mj-lt"/>
              <a:buAutoNum type="arabicPeriod"/>
            </a:pPr>
            <a:r>
              <a:rPr lang="ru-RU" sz="1800" b="1" i="1" dirty="0" smtClean="0">
                <a:solidFill>
                  <a:srgbClr val="FF0000"/>
                </a:solidFill>
                <a:latin typeface="Century Gothic" panose="020B0502020202020204" pitchFamily="34" charset="0"/>
              </a:rPr>
              <a:t>Выдача </a:t>
            </a:r>
            <a:r>
              <a:rPr lang="ru-RU" sz="1800" b="1" i="1" dirty="0">
                <a:solidFill>
                  <a:srgbClr val="FF0000"/>
                </a:solidFill>
                <a:latin typeface="Century Gothic" panose="020B0502020202020204" pitchFamily="34" charset="0"/>
              </a:rPr>
              <a:t>работникам и сдача ими СИЗ фиксируются записью в личной карточке учета выдачи СИЗ</a:t>
            </a:r>
            <a:r>
              <a:rPr lang="ru-RU" sz="1800" b="1" i="1" dirty="0">
                <a:solidFill>
                  <a:schemeClr val="accent6">
                    <a:lumMod val="50000"/>
                  </a:schemeClr>
                </a:solidFill>
                <a:latin typeface="Century Gothic" panose="020B0502020202020204" pitchFamily="34" charset="0"/>
              </a:rPr>
              <a:t>.</a:t>
            </a: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40</a:t>
            </a:fld>
            <a:endParaRPr lang="ru-RU" dirty="0"/>
          </a:p>
        </p:txBody>
      </p:sp>
    </p:spTree>
    <p:extLst>
      <p:ext uri="{BB962C8B-B14F-4D97-AF65-F5344CB8AC3E}">
        <p14:creationId xmlns:p14="http://schemas.microsoft.com/office/powerpoint/2010/main" val="39300760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332656"/>
            <a:ext cx="6840760" cy="1080120"/>
          </a:xfrm>
        </p:spPr>
        <p:txBody>
          <a:bodyPr>
            <a:normAutofit/>
          </a:bodyPr>
          <a:lstStyle/>
          <a:p>
            <a:pPr>
              <a:lnSpc>
                <a:spcPct val="100000"/>
              </a:lnSpc>
            </a:pPr>
            <a:r>
              <a:rPr lang="ru-RU" sz="3200" b="1" dirty="0" smtClean="0">
                <a:effectLst>
                  <a:outerShdw blurRad="38100" dist="38100" dir="2700000" algn="tl">
                    <a:srgbClr val="000000">
                      <a:alpha val="43137"/>
                    </a:srgbClr>
                  </a:outerShdw>
                </a:effectLst>
              </a:rPr>
              <a:t>Гарантии работникам при необеспечении их СИЗ</a:t>
            </a:r>
            <a:endParaRPr lang="ru-RU" sz="3200" b="1" dirty="0">
              <a:effectLst>
                <a:outerShdw blurRad="38100" dist="38100" dir="2700000" algn="tl">
                  <a:srgbClr val="000000">
                    <a:alpha val="43137"/>
                  </a:srgbClr>
                </a:outerShdw>
              </a:effectLst>
            </a:endParaRPr>
          </a:p>
        </p:txBody>
      </p:sp>
      <p:sp>
        <p:nvSpPr>
          <p:cNvPr id="3" name="Объект 2"/>
          <p:cNvSpPr>
            <a:spLocks noGrp="1"/>
          </p:cNvSpPr>
          <p:nvPr>
            <p:ph idx="1"/>
          </p:nvPr>
        </p:nvSpPr>
        <p:spPr>
          <a:xfrm>
            <a:off x="611560" y="1772816"/>
            <a:ext cx="7992888" cy="4896544"/>
          </a:xfrm>
        </p:spPr>
        <p:txBody>
          <a:bodyPr>
            <a:normAutofit fontScale="85000" lnSpcReduction="20000"/>
          </a:bodyPr>
          <a:lstStyle/>
          <a:p>
            <a:pPr marL="0" lvl="0" indent="457200">
              <a:lnSpc>
                <a:spcPct val="120000"/>
              </a:lnSpc>
              <a:spcAft>
                <a:spcPts val="1800"/>
              </a:spcAft>
              <a:buNone/>
            </a:pPr>
            <a:r>
              <a:rPr lang="ru-RU" b="1" i="1" dirty="0" smtClean="0">
                <a:solidFill>
                  <a:schemeClr val="tx1"/>
                </a:solidFill>
                <a:latin typeface="Century Gothic" panose="020B0502020202020204" pitchFamily="34" charset="0"/>
              </a:rPr>
              <a:t>В </a:t>
            </a:r>
            <a:r>
              <a:rPr lang="ru-RU" b="1" i="1" dirty="0" smtClean="0">
                <a:solidFill>
                  <a:srgbClr val="FF0000"/>
                </a:solidFill>
                <a:latin typeface="Century Gothic" panose="020B0502020202020204" pitchFamily="34" charset="0"/>
              </a:rPr>
              <a:t>случае </a:t>
            </a:r>
            <a:r>
              <a:rPr lang="ru-RU" b="1" i="1" dirty="0">
                <a:solidFill>
                  <a:srgbClr val="FF0000"/>
                </a:solidFill>
                <a:latin typeface="Century Gothic" panose="020B0502020202020204" pitchFamily="34" charset="0"/>
              </a:rPr>
              <a:t>необеспечения работника</a:t>
            </a:r>
            <a:r>
              <a:rPr lang="ru-RU" b="1" i="1" dirty="0">
                <a:solidFill>
                  <a:schemeClr val="tx1"/>
                </a:solidFill>
                <a:latin typeface="Century Gothic" panose="020B0502020202020204" pitchFamily="34" charset="0"/>
              </a:rPr>
              <a:t>, занятого на работах с вредными и (или) опасными условиями труда, а также с особыми температурными условиями или связанных с загрязнением, </a:t>
            </a:r>
            <a:r>
              <a:rPr lang="ru-RU" b="1" i="1" dirty="0">
                <a:solidFill>
                  <a:srgbClr val="FF0000"/>
                </a:solidFill>
                <a:latin typeface="Century Gothic" panose="020B0502020202020204" pitchFamily="34" charset="0"/>
              </a:rPr>
              <a:t>СИЗ</a:t>
            </a:r>
            <a:r>
              <a:rPr lang="ru-RU" b="1" i="1" dirty="0">
                <a:solidFill>
                  <a:schemeClr val="tx1"/>
                </a:solidFill>
                <a:latin typeface="Century Gothic" panose="020B0502020202020204" pitchFamily="34" charset="0"/>
              </a:rPr>
              <a:t> в соответствии с законодательством </a:t>
            </a:r>
            <a:r>
              <a:rPr lang="ru-RU" b="1" i="1" dirty="0" smtClean="0">
                <a:solidFill>
                  <a:schemeClr val="tx1"/>
                </a:solidFill>
                <a:latin typeface="Century Gothic" panose="020B0502020202020204" pitchFamily="34" charset="0"/>
              </a:rPr>
              <a:t>РФ </a:t>
            </a:r>
            <a:r>
              <a:rPr lang="ru-RU" b="1" i="1" dirty="0">
                <a:solidFill>
                  <a:srgbClr val="FF0000"/>
                </a:solidFill>
                <a:latin typeface="Century Gothic" panose="020B0502020202020204" pitchFamily="34" charset="0"/>
              </a:rPr>
              <a:t>он</a:t>
            </a:r>
            <a:r>
              <a:rPr lang="ru-RU" b="1" i="1" dirty="0">
                <a:solidFill>
                  <a:schemeClr val="tx1"/>
                </a:solidFill>
                <a:latin typeface="Century Gothic" panose="020B0502020202020204" pitchFamily="34" charset="0"/>
              </a:rPr>
              <a:t> </a:t>
            </a:r>
            <a:r>
              <a:rPr lang="ru-RU" b="1" i="1" dirty="0">
                <a:solidFill>
                  <a:srgbClr val="FF0000"/>
                </a:solidFill>
                <a:latin typeface="Century Gothic" panose="020B0502020202020204" pitchFamily="34" charset="0"/>
              </a:rPr>
              <a:t>вправе отказаться от выполнения трудовых обязанностей</a:t>
            </a:r>
            <a:r>
              <a:rPr lang="ru-RU" b="1" i="1" dirty="0">
                <a:solidFill>
                  <a:schemeClr val="tx1"/>
                </a:solidFill>
                <a:latin typeface="Century Gothic" panose="020B0502020202020204" pitchFamily="34" charset="0"/>
              </a:rPr>
              <a:t>, а </a:t>
            </a:r>
            <a:r>
              <a:rPr lang="ru-RU" b="1" i="1" dirty="0">
                <a:solidFill>
                  <a:srgbClr val="FF0000"/>
                </a:solidFill>
                <a:latin typeface="Century Gothic" panose="020B0502020202020204" pitchFamily="34" charset="0"/>
              </a:rPr>
              <a:t>работодатель</a:t>
            </a:r>
            <a:r>
              <a:rPr lang="ru-RU" b="1" i="1" dirty="0">
                <a:solidFill>
                  <a:schemeClr val="tx1"/>
                </a:solidFill>
                <a:latin typeface="Century Gothic" panose="020B0502020202020204" pitchFamily="34" charset="0"/>
              </a:rPr>
              <a:t> не имеет права требовать от работника их исполнения и </a:t>
            </a:r>
            <a:r>
              <a:rPr lang="ru-RU" b="1" i="1" dirty="0">
                <a:solidFill>
                  <a:srgbClr val="FF0000"/>
                </a:solidFill>
                <a:latin typeface="Century Gothic" panose="020B0502020202020204" pitchFamily="34" charset="0"/>
              </a:rPr>
              <a:t>обязан оплатить возникший по этой причине простой</a:t>
            </a:r>
            <a:r>
              <a:rPr lang="ru-RU" b="1" i="1" dirty="0" smtClean="0">
                <a:solidFill>
                  <a:schemeClr val="tx1"/>
                </a:solidFill>
                <a:latin typeface="Century Gothic" panose="020B0502020202020204" pitchFamily="34" charset="0"/>
              </a:rPr>
              <a:t>.</a:t>
            </a:r>
            <a:endParaRPr lang="ru-RU" b="1" i="1" dirty="0">
              <a:solidFill>
                <a:schemeClr val="tx1"/>
              </a:solidFill>
            </a:endParaRPr>
          </a:p>
        </p:txBody>
      </p:sp>
      <p:sp>
        <p:nvSpPr>
          <p:cNvPr id="4" name="Номер слайда 3"/>
          <p:cNvSpPr>
            <a:spLocks noGrp="1"/>
          </p:cNvSpPr>
          <p:nvPr>
            <p:ph type="sldNum" sz="quarter" idx="12"/>
          </p:nvPr>
        </p:nvSpPr>
        <p:spPr>
          <a:xfrm>
            <a:off x="8028384" y="6356350"/>
            <a:ext cx="658416" cy="365125"/>
          </a:xfrm>
        </p:spPr>
        <p:txBody>
          <a:bodyPr/>
          <a:lstStyle/>
          <a:p>
            <a:fld id="{050CC885-0303-4778-AA17-AAFB07F03C69}" type="slidenum">
              <a:rPr lang="ru-RU" smtClean="0"/>
              <a:pPr/>
              <a:t>41</a:t>
            </a:fld>
            <a:endParaRPr lang="ru-RU" dirty="0"/>
          </a:p>
        </p:txBody>
      </p:sp>
    </p:spTree>
    <p:extLst>
      <p:ext uri="{BB962C8B-B14F-4D97-AF65-F5344CB8AC3E}">
        <p14:creationId xmlns:p14="http://schemas.microsoft.com/office/powerpoint/2010/main" val="19033965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 name="Номер слайда 1"/>
          <p:cNvSpPr txBox="1">
            <a:spLocks/>
          </p:cNvSpPr>
          <p:nvPr/>
        </p:nvSpPr>
        <p:spPr bwMode="auto">
          <a:xfrm>
            <a:off x="6768244" y="226787"/>
            <a:ext cx="2133600" cy="476250"/>
          </a:xfrm>
          <a:prstGeom prst="rect">
            <a:avLst/>
          </a:prstGeom>
          <a:noFill/>
          <a:ln w="9525">
            <a:noFill/>
            <a:miter lim="800000"/>
            <a:headEnd/>
            <a:tailEnd/>
          </a:ln>
        </p:spPr>
        <p:txBody>
          <a:bodyPr lIns="91434" tIns="45717" rIns="91434" bIns="45717" anchor="ctr"/>
          <a:lstStyle/>
          <a:p>
            <a:pPr algn="r"/>
            <a:fld id="{5C365D71-A692-4B4F-98BE-C18E79093CF0}" type="slidenum">
              <a:rPr lang="en-US">
                <a:solidFill>
                  <a:srgbClr val="6F91C2"/>
                </a:solidFill>
                <a:latin typeface="Arial" charset="0"/>
                <a:cs typeface="Arial" charset="0"/>
              </a:rPr>
              <a:pPr algn="r"/>
              <a:t>42</a:t>
            </a:fld>
            <a:endParaRPr lang="en-US" dirty="0">
              <a:solidFill>
                <a:srgbClr val="6F91C2"/>
              </a:solidFill>
              <a:latin typeface="Arial" charset="0"/>
              <a:cs typeface="Arial" charset="0"/>
            </a:endParaRPr>
          </a:p>
        </p:txBody>
      </p:sp>
      <p:sp>
        <p:nvSpPr>
          <p:cNvPr id="2" name="Прямоугольник 1"/>
          <p:cNvSpPr/>
          <p:nvPr/>
        </p:nvSpPr>
        <p:spPr>
          <a:xfrm>
            <a:off x="646348" y="5049180"/>
            <a:ext cx="8064896" cy="830997"/>
          </a:xfrm>
          <a:prstGeom prst="rect">
            <a:avLst/>
          </a:prstGeom>
        </p:spPr>
        <p:txBody>
          <a:bodyPr wrap="square">
            <a:spAutoFit/>
          </a:bodyPr>
          <a:lstStyle/>
          <a:p>
            <a:pPr algn="ctr">
              <a:spcBef>
                <a:spcPts val="600"/>
              </a:spcBef>
              <a:spcAft>
                <a:spcPts val="600"/>
              </a:spcAft>
            </a:pPr>
            <a:r>
              <a:rPr lang="ru-RU" sz="4000" b="1" dirty="0" smtClean="0">
                <a:solidFill>
                  <a:srgbClr val="002060"/>
                </a:solidFill>
                <a:latin typeface="Arial" charset="0"/>
                <a:cs typeface="Arial" charset="0"/>
              </a:rPr>
              <a:t>Спасибо за внимание</a:t>
            </a:r>
            <a:r>
              <a:rPr lang="ru-RU" sz="4800" b="1" dirty="0" smtClean="0">
                <a:solidFill>
                  <a:srgbClr val="002060"/>
                </a:solidFill>
                <a:latin typeface="Arial" charset="0"/>
                <a:cs typeface="Arial" charset="0"/>
              </a:rPr>
              <a:t>!</a:t>
            </a:r>
            <a:endParaRPr lang="ru-RU" sz="4800" b="1" dirty="0">
              <a:solidFill>
                <a:srgbClr val="002060"/>
              </a:solidFill>
              <a:latin typeface="Arial" charset="0"/>
              <a:cs typeface="Arial" charset="0"/>
            </a:endParaRPr>
          </a:p>
        </p:txBody>
      </p:sp>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51820" y="1772816"/>
            <a:ext cx="3165921" cy="2364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235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5</a:t>
            </a:fld>
            <a:endParaRPr lang="ru-RU" sz="1800" smtClean="0">
              <a:solidFill>
                <a:srgbClr val="626262"/>
              </a:solidFill>
              <a:latin typeface="Arial Black" pitchFamily="34" charset="0"/>
              <a:cs typeface="Arial" pitchFamily="34" charset="0"/>
            </a:endParaRPr>
          </a:p>
        </p:txBody>
      </p:sp>
      <p:sp>
        <p:nvSpPr>
          <p:cNvPr id="5123" name="Заголовок 1"/>
          <p:cNvSpPr>
            <a:spLocks/>
          </p:cNvSpPr>
          <p:nvPr/>
        </p:nvSpPr>
        <p:spPr bwMode="auto">
          <a:xfrm>
            <a:off x="179389" y="44451"/>
            <a:ext cx="8856663" cy="433388"/>
          </a:xfrm>
          <a:prstGeom prst="rect">
            <a:avLst/>
          </a:prstGeom>
          <a:noFill/>
          <a:ln w="9525">
            <a:noFill/>
            <a:miter lim="800000"/>
            <a:headEnd/>
            <a:tailEnd/>
          </a:ln>
        </p:spPr>
        <p:txBody>
          <a:bodyPr anchor="ctr"/>
          <a:lstStyle/>
          <a:p>
            <a:pPr algn="ctr"/>
            <a:endParaRPr lang="ru-RU" sz="1600" b="1">
              <a:solidFill>
                <a:schemeClr val="tx2"/>
              </a:solidFill>
              <a:latin typeface="Helios"/>
            </a:endParaRPr>
          </a:p>
        </p:txBody>
      </p:sp>
      <p:sp>
        <p:nvSpPr>
          <p:cNvPr id="5124" name="Прямоугольник 7"/>
          <p:cNvSpPr>
            <a:spLocks noChangeArrowheads="1"/>
          </p:cNvSpPr>
          <p:nvPr/>
        </p:nvSpPr>
        <p:spPr bwMode="auto">
          <a:xfrm>
            <a:off x="2700337" y="6742114"/>
            <a:ext cx="3930651"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6" y="6742114"/>
            <a:ext cx="71439"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5127" name="Picture 14"/>
          <p:cNvPicPr>
            <a:picLocks noChangeAspect="1" noChangeArrowheads="1"/>
          </p:cNvPicPr>
          <p:nvPr/>
        </p:nvPicPr>
        <p:blipFill>
          <a:blip r:embed="rId2" cstate="print"/>
          <a:srcRect/>
          <a:stretch>
            <a:fillRect/>
          </a:stretch>
        </p:blipFill>
        <p:spPr bwMode="auto">
          <a:xfrm>
            <a:off x="911226" y="0"/>
            <a:ext cx="1428751" cy="114300"/>
          </a:xfrm>
          <a:prstGeom prst="rect">
            <a:avLst/>
          </a:prstGeom>
          <a:noFill/>
          <a:ln w="9525">
            <a:noFill/>
            <a:miter lim="800000"/>
            <a:headEnd/>
            <a:tailEnd/>
          </a:ln>
        </p:spPr>
      </p:pic>
      <p:sp>
        <p:nvSpPr>
          <p:cNvPr id="18" name="Скругленный прямоугольник 17"/>
          <p:cNvSpPr/>
          <p:nvPr/>
        </p:nvSpPr>
        <p:spPr>
          <a:xfrm>
            <a:off x="251520" y="1052736"/>
            <a:ext cx="8712967" cy="5184576"/>
          </a:xfrm>
          <a:prstGeom prst="roundRect">
            <a:avLst/>
          </a:prstGeom>
          <a:ln/>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ru-RU" sz="2800" b="1" dirty="0" smtClean="0">
              <a:solidFill>
                <a:schemeClr val="accent1">
                  <a:lumMod val="75000"/>
                </a:schemeClr>
              </a:solidFill>
            </a:endParaRPr>
          </a:p>
          <a:p>
            <a:pPr algn="ctr" fontAlgn="auto">
              <a:spcBef>
                <a:spcPts val="0"/>
              </a:spcBef>
              <a:spcAft>
                <a:spcPts val="1800"/>
              </a:spcAft>
              <a:defRPr/>
            </a:pPr>
            <a:r>
              <a:rPr lang="ru-RU" sz="3200" b="1" dirty="0" smtClean="0">
                <a:solidFill>
                  <a:schemeClr val="accent1">
                    <a:lumMod val="75000"/>
                  </a:schemeClr>
                </a:solidFill>
              </a:rPr>
              <a:t>Приняты:</a:t>
            </a:r>
          </a:p>
          <a:p>
            <a:pPr fontAlgn="auto">
              <a:spcBef>
                <a:spcPts val="0"/>
              </a:spcBef>
              <a:spcAft>
                <a:spcPts val="0"/>
              </a:spcAft>
              <a:defRPr/>
            </a:pPr>
            <a:r>
              <a:rPr lang="ru-RU" sz="2000" b="1" dirty="0" smtClean="0">
                <a:solidFill>
                  <a:schemeClr val="accent1">
                    <a:lumMod val="75000"/>
                  </a:schemeClr>
                </a:solidFill>
              </a:rPr>
              <a:t> федеральный закон  </a:t>
            </a:r>
            <a:r>
              <a:rPr lang="ru-RU" sz="2000" b="1" dirty="0">
                <a:solidFill>
                  <a:schemeClr val="accent1">
                    <a:lumMod val="75000"/>
                  </a:schemeClr>
                </a:solidFill>
              </a:rPr>
              <a:t>от 28 декабря 2013 г. № </a:t>
            </a:r>
            <a:r>
              <a:rPr lang="ru-RU" sz="2000" b="1" dirty="0" smtClean="0">
                <a:solidFill>
                  <a:schemeClr val="accent1">
                    <a:lumMod val="75000"/>
                  </a:schemeClr>
                </a:solidFill>
              </a:rPr>
              <a:t>426-ФЗ «О </a:t>
            </a:r>
            <a:r>
              <a:rPr lang="ru-RU" sz="2000" b="1" dirty="0">
                <a:solidFill>
                  <a:schemeClr val="accent1">
                    <a:lumMod val="75000"/>
                  </a:schemeClr>
                </a:solidFill>
              </a:rPr>
              <a:t>специальной оценке условий труда</a:t>
            </a:r>
            <a:r>
              <a:rPr lang="ru-RU" sz="2000" b="1" dirty="0" smtClean="0">
                <a:solidFill>
                  <a:schemeClr val="accent1">
                    <a:lumMod val="75000"/>
                  </a:schemeClr>
                </a:solidFill>
              </a:rPr>
              <a:t>», который с 1 января 2014 г. ввел единый универсальный инструмент оценки условий труда на рабочих местах – СПЕЦИАЛЬНАЯ ОЦЕНКА УСЛОВИЙ ТРУДА;</a:t>
            </a:r>
          </a:p>
          <a:p>
            <a:pPr fontAlgn="auto">
              <a:spcBef>
                <a:spcPts val="0"/>
              </a:spcBef>
              <a:spcAft>
                <a:spcPts val="0"/>
              </a:spcAft>
              <a:defRPr/>
            </a:pPr>
            <a:endParaRPr lang="ru-RU" sz="2000" b="1" dirty="0" smtClean="0">
              <a:solidFill>
                <a:schemeClr val="accent1">
                  <a:lumMod val="75000"/>
                </a:schemeClr>
              </a:solidFill>
            </a:endParaRPr>
          </a:p>
          <a:p>
            <a:pPr fontAlgn="auto">
              <a:spcBef>
                <a:spcPts val="0"/>
              </a:spcBef>
              <a:spcAft>
                <a:spcPts val="0"/>
              </a:spcAft>
              <a:defRPr/>
            </a:pPr>
            <a:r>
              <a:rPr lang="ru-RU" sz="2000" b="1" dirty="0" smtClean="0">
                <a:solidFill>
                  <a:schemeClr val="accent1">
                    <a:lumMod val="75000"/>
                  </a:schemeClr>
                </a:solidFill>
              </a:rPr>
              <a:t>федеральный закон  от 28 декабря 2013 г. № 421-ФЗ «О внесении изменений  в отдельные законодательные акты Российской Федерации в связи с принятием Федерального закона  «О специальной оценке условий труда», которым, в частности, внесение поправок в трудовой кодекс Российской Федерации</a:t>
            </a:r>
          </a:p>
          <a:p>
            <a:pPr algn="ctr" fontAlgn="auto">
              <a:spcBef>
                <a:spcPts val="0"/>
              </a:spcBef>
              <a:spcAft>
                <a:spcPts val="0"/>
              </a:spcAft>
              <a:defRPr/>
            </a:pPr>
            <a:endParaRPr lang="ru-RU" sz="2800" b="1" dirty="0" smtClean="0">
              <a:solidFill>
                <a:schemeClr val="accent1">
                  <a:lumMod val="75000"/>
                </a:schemeClr>
              </a:solidFill>
            </a:endParaRPr>
          </a:p>
          <a:p>
            <a:pPr algn="ctr" fontAlgn="auto">
              <a:spcBef>
                <a:spcPts val="0"/>
              </a:spcBef>
              <a:spcAft>
                <a:spcPts val="0"/>
              </a:spcAft>
              <a:defRPr/>
            </a:pPr>
            <a:endParaRPr lang="ru-RU" sz="2800" b="1" dirty="0">
              <a:solidFill>
                <a:schemeClr val="accent1">
                  <a:lumMod val="75000"/>
                </a:schemeClr>
              </a:solidFill>
            </a:endParaRPr>
          </a:p>
        </p:txBody>
      </p:sp>
      <p:sp>
        <p:nvSpPr>
          <p:cNvPr id="9" name="Заголовок 1"/>
          <p:cNvSpPr>
            <a:spLocks/>
          </p:cNvSpPr>
          <p:nvPr/>
        </p:nvSpPr>
        <p:spPr bwMode="auto">
          <a:xfrm>
            <a:off x="107505" y="260648"/>
            <a:ext cx="8856663" cy="577850"/>
          </a:xfrm>
          <a:prstGeom prst="rect">
            <a:avLst/>
          </a:prstGeom>
          <a:noFill/>
          <a:ln w="9525">
            <a:noFill/>
            <a:miter lim="800000"/>
            <a:headEnd/>
            <a:tailEnd/>
          </a:ln>
        </p:spPr>
        <p:txBody>
          <a:bodyPr anchor="ctr"/>
          <a:lstStyle/>
          <a:p>
            <a:pPr algn="ctr"/>
            <a:r>
              <a:rPr lang="ru-RU" sz="2000" b="1" dirty="0" smtClean="0">
                <a:solidFill>
                  <a:schemeClr val="tx2"/>
                </a:solidFill>
                <a:latin typeface="Helios"/>
              </a:rPr>
              <a:t>ПЕРВЫЙ ШАГ</a:t>
            </a:r>
            <a:endParaRPr lang="ru-RU" sz="2000" b="1" dirty="0">
              <a:solidFill>
                <a:schemeClr val="tx2"/>
              </a:solidFill>
              <a:latin typeface="Helio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6</a:t>
            </a:fld>
            <a:endParaRPr lang="ru-RU" sz="1800" dirty="0" smtClean="0">
              <a:solidFill>
                <a:srgbClr val="626262"/>
              </a:solidFill>
              <a:latin typeface="Arial Black" pitchFamily="34" charset="0"/>
              <a:cs typeface="Arial" pitchFamily="34" charset="0"/>
            </a:endParaRPr>
          </a:p>
        </p:txBody>
      </p:sp>
      <p:sp>
        <p:nvSpPr>
          <p:cNvPr id="5123" name="Заголовок 1"/>
          <p:cNvSpPr>
            <a:spLocks/>
          </p:cNvSpPr>
          <p:nvPr/>
        </p:nvSpPr>
        <p:spPr bwMode="auto">
          <a:xfrm>
            <a:off x="179389" y="44451"/>
            <a:ext cx="8856663" cy="433388"/>
          </a:xfrm>
          <a:prstGeom prst="rect">
            <a:avLst/>
          </a:prstGeom>
          <a:noFill/>
          <a:ln w="9525">
            <a:noFill/>
            <a:miter lim="800000"/>
            <a:headEnd/>
            <a:tailEnd/>
          </a:ln>
        </p:spPr>
        <p:txBody>
          <a:bodyPr anchor="ctr"/>
          <a:lstStyle/>
          <a:p>
            <a:pPr algn="ctr"/>
            <a:endParaRPr lang="ru-RU" sz="1600" b="1">
              <a:solidFill>
                <a:schemeClr val="tx2"/>
              </a:solidFill>
              <a:latin typeface="Helios"/>
            </a:endParaRPr>
          </a:p>
        </p:txBody>
      </p:sp>
      <p:sp>
        <p:nvSpPr>
          <p:cNvPr id="5124" name="Прямоугольник 7"/>
          <p:cNvSpPr>
            <a:spLocks noChangeArrowheads="1"/>
          </p:cNvSpPr>
          <p:nvPr/>
        </p:nvSpPr>
        <p:spPr bwMode="auto">
          <a:xfrm>
            <a:off x="2700337" y="6742114"/>
            <a:ext cx="3930651"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6" y="6742114"/>
            <a:ext cx="71439"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5127" name="Picture 14"/>
          <p:cNvPicPr>
            <a:picLocks noChangeAspect="1" noChangeArrowheads="1"/>
          </p:cNvPicPr>
          <p:nvPr/>
        </p:nvPicPr>
        <p:blipFill>
          <a:blip r:embed="rId2" cstate="print"/>
          <a:srcRect/>
          <a:stretch>
            <a:fillRect/>
          </a:stretch>
        </p:blipFill>
        <p:spPr bwMode="auto">
          <a:xfrm>
            <a:off x="911226" y="0"/>
            <a:ext cx="1428751" cy="114300"/>
          </a:xfrm>
          <a:prstGeom prst="rect">
            <a:avLst/>
          </a:prstGeom>
          <a:noFill/>
          <a:ln w="9525">
            <a:noFill/>
            <a:miter lim="800000"/>
            <a:headEnd/>
            <a:tailEnd/>
          </a:ln>
        </p:spPr>
      </p:pic>
      <p:sp>
        <p:nvSpPr>
          <p:cNvPr id="18" name="Скругленный прямоугольник 17"/>
          <p:cNvSpPr/>
          <p:nvPr/>
        </p:nvSpPr>
        <p:spPr>
          <a:xfrm>
            <a:off x="251520" y="1700808"/>
            <a:ext cx="8641779" cy="3528392"/>
          </a:xfrm>
          <a:prstGeom prst="roundRect">
            <a:avLst/>
          </a:prstGeom>
          <a:ln/>
        </p:spPr>
        <p:style>
          <a:lnRef idx="2">
            <a:schemeClr val="accent1"/>
          </a:lnRef>
          <a:fillRef idx="1">
            <a:schemeClr val="lt1"/>
          </a:fillRef>
          <a:effectRef idx="0">
            <a:schemeClr val="accent1"/>
          </a:effectRef>
          <a:fontRef idx="minor">
            <a:schemeClr val="dk1"/>
          </a:fontRef>
        </p:style>
        <p:txBody>
          <a:bodyPr anchor="ctr"/>
          <a:lstStyle/>
          <a:p>
            <a:pPr algn="ctr" fontAlgn="auto">
              <a:spcBef>
                <a:spcPts val="0"/>
              </a:spcBef>
              <a:spcAft>
                <a:spcPts val="0"/>
              </a:spcAft>
              <a:defRPr/>
            </a:pPr>
            <a:endParaRPr lang="ru-RU" sz="2800" b="1" dirty="0" smtClean="0">
              <a:solidFill>
                <a:schemeClr val="accent1">
                  <a:lumMod val="75000"/>
                </a:schemeClr>
              </a:solidFill>
            </a:endParaRPr>
          </a:p>
          <a:p>
            <a:pPr lvl="1" algn="ctr" fontAlgn="auto">
              <a:spcBef>
                <a:spcPts val="0"/>
              </a:spcBef>
              <a:spcAft>
                <a:spcPts val="0"/>
              </a:spcAft>
              <a:defRPr/>
            </a:pPr>
            <a:r>
              <a:rPr lang="ru-RU" sz="3200" b="1" dirty="0" smtClean="0">
                <a:solidFill>
                  <a:schemeClr val="tx2"/>
                </a:solidFill>
              </a:rPr>
              <a:t>Идет работа над поправками в Трудовой кодекс РФ, которыми будут </a:t>
            </a:r>
            <a:br>
              <a:rPr lang="ru-RU" sz="3200" b="1" dirty="0" smtClean="0">
                <a:solidFill>
                  <a:schemeClr val="tx2"/>
                </a:solidFill>
              </a:rPr>
            </a:br>
            <a:r>
              <a:rPr lang="ru-RU" sz="3200" b="1" dirty="0" smtClean="0">
                <a:solidFill>
                  <a:schemeClr val="tx2"/>
                </a:solidFill>
              </a:rPr>
              <a:t>полностью переписаны требования </a:t>
            </a:r>
            <a:br>
              <a:rPr lang="ru-RU" sz="3200" b="1" dirty="0" smtClean="0">
                <a:solidFill>
                  <a:schemeClr val="tx2"/>
                </a:solidFill>
              </a:rPr>
            </a:br>
            <a:r>
              <a:rPr lang="ru-RU" sz="3200" b="1" dirty="0" smtClean="0">
                <a:solidFill>
                  <a:schemeClr val="tx2"/>
                </a:solidFill>
              </a:rPr>
              <a:t>Раздела </a:t>
            </a:r>
            <a:r>
              <a:rPr lang="en-US" sz="3200" b="1" dirty="0" smtClean="0">
                <a:solidFill>
                  <a:schemeClr val="tx2"/>
                </a:solidFill>
              </a:rPr>
              <a:t>X. </a:t>
            </a:r>
            <a:r>
              <a:rPr lang="ru-RU" sz="3200" b="1" dirty="0" smtClean="0">
                <a:solidFill>
                  <a:schemeClr val="tx2"/>
                </a:solidFill>
              </a:rPr>
              <a:t>Охрана труда </a:t>
            </a:r>
            <a:br>
              <a:rPr lang="ru-RU" sz="3200" b="1" dirty="0" smtClean="0">
                <a:solidFill>
                  <a:schemeClr val="tx2"/>
                </a:solidFill>
              </a:rPr>
            </a:br>
            <a:r>
              <a:rPr lang="ru-RU" sz="2000" b="1" dirty="0" smtClean="0">
                <a:solidFill>
                  <a:schemeClr val="tx2"/>
                </a:solidFill>
              </a:rPr>
              <a:t>(предполагается принять эти поправки в текущем году)</a:t>
            </a:r>
          </a:p>
          <a:p>
            <a:pPr lvl="1" algn="ctr" fontAlgn="auto">
              <a:spcBef>
                <a:spcPts val="0"/>
              </a:spcBef>
              <a:spcAft>
                <a:spcPts val="0"/>
              </a:spcAft>
              <a:defRPr/>
            </a:pPr>
            <a:endParaRPr lang="ru-RU" sz="2400" b="1" dirty="0" smtClean="0">
              <a:solidFill>
                <a:schemeClr val="accent1">
                  <a:lumMod val="75000"/>
                </a:schemeClr>
              </a:solidFill>
            </a:endParaRPr>
          </a:p>
        </p:txBody>
      </p:sp>
      <p:sp>
        <p:nvSpPr>
          <p:cNvPr id="9" name="Заголовок 1"/>
          <p:cNvSpPr>
            <a:spLocks/>
          </p:cNvSpPr>
          <p:nvPr/>
        </p:nvSpPr>
        <p:spPr bwMode="auto">
          <a:xfrm>
            <a:off x="107505" y="260648"/>
            <a:ext cx="8856663" cy="577850"/>
          </a:xfrm>
          <a:prstGeom prst="rect">
            <a:avLst/>
          </a:prstGeom>
          <a:noFill/>
          <a:ln w="9525">
            <a:noFill/>
            <a:miter lim="800000"/>
            <a:headEnd/>
            <a:tailEnd/>
          </a:ln>
        </p:spPr>
        <p:txBody>
          <a:bodyPr anchor="ctr"/>
          <a:lstStyle/>
          <a:p>
            <a:pPr algn="ctr"/>
            <a:r>
              <a:rPr lang="ru-RU" sz="2000" b="1" dirty="0" smtClean="0">
                <a:solidFill>
                  <a:schemeClr val="tx2"/>
                </a:solidFill>
                <a:latin typeface="Helios"/>
              </a:rPr>
              <a:t>ВТОРОЙ ШАГ  </a:t>
            </a:r>
            <a:endParaRPr lang="ru-RU" sz="2000" b="1" dirty="0">
              <a:solidFill>
                <a:schemeClr val="tx2"/>
              </a:solidFill>
              <a:latin typeface="Helio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60650"/>
            <a:ext cx="8204448" cy="792087"/>
          </a:xfrm>
        </p:spPr>
        <p:txBody>
          <a:bodyPr>
            <a:normAutofit fontScale="90000"/>
          </a:bodyPr>
          <a:lstStyle/>
          <a:p>
            <a:r>
              <a:rPr lang="ru-RU" sz="2400" b="1" dirty="0"/>
              <a:t>Основные изменения, внесенные в законодательство федеральным законом от 28.12.2013 № 421‑ФЗ</a:t>
            </a:r>
          </a:p>
        </p:txBody>
      </p:sp>
      <p:sp>
        <p:nvSpPr>
          <p:cNvPr id="3" name="Подзаголовок 2"/>
          <p:cNvSpPr>
            <a:spLocks noGrp="1"/>
          </p:cNvSpPr>
          <p:nvPr>
            <p:ph type="subTitle" idx="1"/>
          </p:nvPr>
        </p:nvSpPr>
        <p:spPr>
          <a:xfrm>
            <a:off x="323528" y="1385392"/>
            <a:ext cx="8568952" cy="5472608"/>
          </a:xfrm>
        </p:spPr>
        <p:txBody>
          <a:bodyPr>
            <a:normAutofit/>
          </a:bodyPr>
          <a:lstStyle/>
          <a:p>
            <a:pPr marL="457200" lvl="0" indent="-457200" algn="l">
              <a:buFont typeface="+mj-lt"/>
              <a:buAutoNum type="arabicPeriod"/>
            </a:pPr>
            <a:r>
              <a:rPr lang="ru-RU" sz="1900" dirty="0">
                <a:solidFill>
                  <a:schemeClr val="tx1"/>
                </a:solidFill>
                <a:latin typeface="Arial" panose="020B0604020202020204" pitchFamily="34" charset="0"/>
                <a:cs typeface="Arial" panose="020B0604020202020204" pitchFamily="34" charset="0"/>
              </a:rPr>
              <a:t>В ст.143 Уголовного кодекса: </a:t>
            </a:r>
            <a:endParaRPr lang="ru-RU" sz="1900" dirty="0" smtClean="0">
              <a:solidFill>
                <a:schemeClr val="tx1"/>
              </a:solidFill>
              <a:latin typeface="Arial" panose="020B0604020202020204" pitchFamily="34" charset="0"/>
              <a:cs typeface="Arial" panose="020B0604020202020204" pitchFamily="34" charset="0"/>
            </a:endParaRPr>
          </a:p>
          <a:p>
            <a:pPr marL="914400" lvl="1" indent="-457200" algn="l">
              <a:buFont typeface="Wingdings" panose="05000000000000000000" pitchFamily="2" charset="2"/>
              <a:buChar char="ü"/>
            </a:pPr>
            <a:r>
              <a:rPr lang="ru-RU" sz="1500" dirty="0" smtClean="0">
                <a:solidFill>
                  <a:schemeClr val="tx1"/>
                </a:solidFill>
                <a:latin typeface="Arial" panose="020B0604020202020204" pitchFamily="34" charset="0"/>
                <a:cs typeface="Arial" panose="020B0604020202020204" pitchFamily="34" charset="0"/>
              </a:rPr>
              <a:t>уточнена </a:t>
            </a:r>
            <a:r>
              <a:rPr lang="ru-RU" sz="1500" dirty="0">
                <a:solidFill>
                  <a:schemeClr val="tx1"/>
                </a:solidFill>
                <a:latin typeface="Arial" panose="020B0604020202020204" pitchFamily="34" charset="0"/>
                <a:cs typeface="Arial" panose="020B0604020202020204" pitchFamily="34" charset="0"/>
              </a:rPr>
              <a:t>редакция статьи; </a:t>
            </a:r>
            <a:endParaRPr lang="ru-RU" sz="1500" dirty="0" smtClean="0">
              <a:solidFill>
                <a:schemeClr val="tx1"/>
              </a:solidFill>
              <a:latin typeface="Arial" panose="020B0604020202020204" pitchFamily="34" charset="0"/>
              <a:cs typeface="Arial" panose="020B0604020202020204" pitchFamily="34" charset="0"/>
            </a:endParaRPr>
          </a:p>
          <a:p>
            <a:pPr marL="914400" lvl="1" indent="-457200" algn="l">
              <a:buFont typeface="Wingdings" panose="05000000000000000000" pitchFamily="2" charset="2"/>
              <a:buChar char="ü"/>
            </a:pPr>
            <a:r>
              <a:rPr lang="ru-RU" sz="1500" dirty="0" smtClean="0">
                <a:solidFill>
                  <a:schemeClr val="tx1"/>
                </a:solidFill>
                <a:latin typeface="Arial" panose="020B0604020202020204" pitchFamily="34" charset="0"/>
                <a:cs typeface="Arial" panose="020B0604020202020204" pitchFamily="34" charset="0"/>
              </a:rPr>
              <a:t>увеличен </a:t>
            </a:r>
            <a:r>
              <a:rPr lang="ru-RU" sz="1500" dirty="0">
                <a:solidFill>
                  <a:schemeClr val="tx1"/>
                </a:solidFill>
                <a:latin typeface="Arial" panose="020B0604020202020204" pitchFamily="34" charset="0"/>
                <a:cs typeface="Arial" panose="020B0604020202020204" pitchFamily="34" charset="0"/>
              </a:rPr>
              <a:t>штраф с 200 тыс. рублей до 400 тыс. рублей; </a:t>
            </a:r>
            <a:endParaRPr lang="ru-RU" sz="1500" dirty="0" smtClean="0">
              <a:solidFill>
                <a:schemeClr val="tx1"/>
              </a:solidFill>
              <a:latin typeface="Arial" panose="020B0604020202020204" pitchFamily="34" charset="0"/>
              <a:cs typeface="Arial" panose="020B0604020202020204" pitchFamily="34" charset="0"/>
            </a:endParaRPr>
          </a:p>
          <a:p>
            <a:pPr marL="914400" lvl="1" indent="-457200" algn="l">
              <a:buFont typeface="Wingdings" panose="05000000000000000000" pitchFamily="2" charset="2"/>
              <a:buChar char="ü"/>
            </a:pPr>
            <a:r>
              <a:rPr lang="ru-RU" sz="1500" dirty="0" smtClean="0">
                <a:solidFill>
                  <a:schemeClr val="tx1"/>
                </a:solidFill>
                <a:latin typeface="Arial" panose="020B0604020202020204" pitchFamily="34" charset="0"/>
                <a:cs typeface="Arial" panose="020B0604020202020204" pitchFamily="34" charset="0"/>
              </a:rPr>
              <a:t>добавлено </a:t>
            </a:r>
            <a:r>
              <a:rPr lang="ru-RU" sz="1500" dirty="0">
                <a:solidFill>
                  <a:schemeClr val="tx1"/>
                </a:solidFill>
                <a:latin typeface="Arial" panose="020B0604020202020204" pitchFamily="34" charset="0"/>
                <a:cs typeface="Arial" panose="020B0604020202020204" pitchFamily="34" charset="0"/>
              </a:rPr>
              <a:t>лишение права занимать определенные должности; </a:t>
            </a:r>
            <a:endParaRPr lang="ru-RU" sz="1500" dirty="0" smtClean="0">
              <a:solidFill>
                <a:schemeClr val="tx1"/>
              </a:solidFill>
              <a:latin typeface="Arial" panose="020B0604020202020204" pitchFamily="34" charset="0"/>
              <a:cs typeface="Arial" panose="020B0604020202020204" pitchFamily="34" charset="0"/>
            </a:endParaRPr>
          </a:p>
          <a:p>
            <a:pPr marL="914400" lvl="1" indent="-457200" algn="l">
              <a:buFont typeface="Wingdings" panose="05000000000000000000" pitchFamily="2" charset="2"/>
              <a:buChar char="ü"/>
            </a:pPr>
            <a:r>
              <a:rPr lang="ru-RU" sz="1500" dirty="0" smtClean="0">
                <a:solidFill>
                  <a:schemeClr val="tx1"/>
                </a:solidFill>
                <a:latin typeface="Arial" panose="020B0604020202020204" pitchFamily="34" charset="0"/>
                <a:cs typeface="Arial" panose="020B0604020202020204" pitchFamily="34" charset="0"/>
              </a:rPr>
              <a:t>добавлена </a:t>
            </a:r>
            <a:r>
              <a:rPr lang="ru-RU" sz="1500" dirty="0">
                <a:solidFill>
                  <a:schemeClr val="tx1"/>
                </a:solidFill>
                <a:latin typeface="Arial" panose="020B0604020202020204" pitchFamily="34" charset="0"/>
                <a:cs typeface="Arial" panose="020B0604020202020204" pitchFamily="34" charset="0"/>
              </a:rPr>
              <a:t>часть, предусматривающая повышенное наказание в случае гибели двух и более лиц.</a:t>
            </a:r>
          </a:p>
          <a:p>
            <a:pPr marL="457200" lvl="0" indent="-457200" algn="l">
              <a:buFont typeface="+mj-lt"/>
              <a:buAutoNum type="arabicPeriod"/>
            </a:pPr>
            <a:r>
              <a:rPr lang="ru-RU" sz="1900" dirty="0">
                <a:solidFill>
                  <a:schemeClr val="tx1"/>
                </a:solidFill>
                <a:latin typeface="Arial" panose="020B0604020202020204" pitchFamily="34" charset="0"/>
                <a:cs typeface="Arial" panose="020B0604020202020204" pitchFamily="34" charset="0"/>
              </a:rPr>
              <a:t>В пенсионное законодательства, связанное с пенсией по старости на льготных условиях для работающих с вредными и особо вредными условиями труда (списки 1 и 2), в частности: </a:t>
            </a:r>
            <a:endParaRPr lang="ru-RU" sz="1900" dirty="0" smtClean="0">
              <a:solidFill>
                <a:schemeClr val="tx1"/>
              </a:solidFill>
              <a:latin typeface="Arial" panose="020B0604020202020204" pitchFamily="34" charset="0"/>
              <a:cs typeface="Arial" panose="020B0604020202020204" pitchFamily="34" charset="0"/>
            </a:endParaRPr>
          </a:p>
          <a:p>
            <a:pPr marL="914400" lvl="1" indent="-457200" algn="l">
              <a:buFont typeface="Wingdings" panose="05000000000000000000" pitchFamily="2" charset="2"/>
              <a:buChar char="ü"/>
            </a:pPr>
            <a:r>
              <a:rPr lang="ru-RU" sz="1500" dirty="0" smtClean="0">
                <a:solidFill>
                  <a:schemeClr val="tx1"/>
                </a:solidFill>
                <a:latin typeface="Arial" panose="020B0604020202020204" pitchFamily="34" charset="0"/>
                <a:cs typeface="Arial" panose="020B0604020202020204" pitchFamily="34" charset="0"/>
              </a:rPr>
              <a:t>изменены </a:t>
            </a:r>
            <a:r>
              <a:rPr lang="ru-RU" sz="1500" dirty="0">
                <a:solidFill>
                  <a:schemeClr val="tx1"/>
                </a:solidFill>
                <a:latin typeface="Arial" panose="020B0604020202020204" pitchFamily="34" charset="0"/>
                <a:cs typeface="Arial" panose="020B0604020202020204" pitchFamily="34" charset="0"/>
              </a:rPr>
              <a:t>дополнительные тарифы, </a:t>
            </a:r>
            <a:endParaRPr lang="ru-RU" sz="1500" dirty="0" smtClean="0">
              <a:solidFill>
                <a:schemeClr val="tx1"/>
              </a:solidFill>
              <a:latin typeface="Arial" panose="020B0604020202020204" pitchFamily="34" charset="0"/>
              <a:cs typeface="Arial" panose="020B0604020202020204" pitchFamily="34" charset="0"/>
            </a:endParaRPr>
          </a:p>
          <a:p>
            <a:pPr marL="914400" lvl="1" indent="-457200" algn="l">
              <a:buFont typeface="Wingdings" panose="05000000000000000000" pitchFamily="2" charset="2"/>
              <a:buChar char="ü"/>
            </a:pPr>
            <a:r>
              <a:rPr lang="ru-RU" sz="1500" dirty="0" smtClean="0">
                <a:solidFill>
                  <a:schemeClr val="tx1"/>
                </a:solidFill>
                <a:latin typeface="Arial" panose="020B0604020202020204" pitchFamily="34" charset="0"/>
                <a:cs typeface="Arial" panose="020B0604020202020204" pitchFamily="34" charset="0"/>
              </a:rPr>
              <a:t>введены </a:t>
            </a:r>
            <a:r>
              <a:rPr lang="ru-RU" sz="1500" dirty="0">
                <a:solidFill>
                  <a:schemeClr val="tx1"/>
                </a:solidFill>
                <a:latin typeface="Arial" panose="020B0604020202020204" pitchFamily="34" charset="0"/>
                <a:cs typeface="Arial" panose="020B0604020202020204" pitchFamily="34" charset="0"/>
              </a:rPr>
              <a:t>дифференцированные тарифы в зависимости от класса условий труда</a:t>
            </a:r>
            <a:r>
              <a:rPr lang="ru-RU" sz="1500" dirty="0" smtClean="0">
                <a:solidFill>
                  <a:schemeClr val="tx1"/>
                </a:solidFill>
                <a:latin typeface="Arial" panose="020B0604020202020204" pitchFamily="34" charset="0"/>
                <a:cs typeface="Arial" panose="020B0604020202020204" pitchFamily="34" charset="0"/>
              </a:rPr>
              <a:t>,</a:t>
            </a:r>
          </a:p>
          <a:p>
            <a:pPr marL="914400" lvl="1" indent="-457200" algn="l">
              <a:buFont typeface="Wingdings" panose="05000000000000000000" pitchFamily="2" charset="2"/>
              <a:buChar char="ü"/>
            </a:pPr>
            <a:r>
              <a:rPr lang="ru-RU" sz="1500" dirty="0" smtClean="0">
                <a:solidFill>
                  <a:schemeClr val="tx1"/>
                </a:solidFill>
                <a:latin typeface="Arial" panose="020B0604020202020204" pitchFamily="34" charset="0"/>
                <a:cs typeface="Arial" panose="020B0604020202020204" pitchFamily="34" charset="0"/>
              </a:rPr>
              <a:t>определен </a:t>
            </a:r>
            <a:r>
              <a:rPr lang="ru-RU" sz="1500" dirty="0">
                <a:solidFill>
                  <a:schemeClr val="tx1"/>
                </a:solidFill>
                <a:latin typeface="Arial" panose="020B0604020202020204" pitchFamily="34" charset="0"/>
                <a:cs typeface="Arial" panose="020B0604020202020204" pitchFamily="34" charset="0"/>
              </a:rPr>
              <a:t>порядок выхода на пенсию на льготных условиях через негосударственные пенсионные фонды.</a:t>
            </a:r>
          </a:p>
          <a:p>
            <a:pPr marL="457200" lvl="0" indent="-457200" algn="l">
              <a:buFont typeface="+mj-lt"/>
              <a:buAutoNum type="arabicPeriod"/>
            </a:pPr>
            <a:r>
              <a:rPr lang="ru-RU" sz="1900" dirty="0">
                <a:solidFill>
                  <a:schemeClr val="tx1"/>
                </a:solidFill>
                <a:latin typeface="Arial" panose="020B0604020202020204" pitchFamily="34" charset="0"/>
                <a:cs typeface="Arial" panose="020B0604020202020204" pitchFamily="34" charset="0"/>
              </a:rPr>
              <a:t>В Кодекс РФ об административных правонарушениях: правонарушения более детализированы и </a:t>
            </a:r>
            <a:r>
              <a:rPr lang="ru-RU" sz="1900" dirty="0" smtClean="0">
                <a:solidFill>
                  <a:schemeClr val="tx1"/>
                </a:solidFill>
                <a:latin typeface="Arial" panose="020B0604020202020204" pitchFamily="34" charset="0"/>
                <a:cs typeface="Arial" panose="020B0604020202020204" pitchFamily="34" charset="0"/>
              </a:rPr>
              <a:t>ужесточены наказания</a:t>
            </a:r>
            <a:r>
              <a:rPr lang="ru-RU" sz="1900" dirty="0">
                <a:solidFill>
                  <a:schemeClr val="tx1"/>
                </a:solidFill>
                <a:latin typeface="Arial" panose="020B0604020202020204" pitchFamily="34" charset="0"/>
                <a:cs typeface="Arial" panose="020B0604020202020204" pitchFamily="34" charset="0"/>
              </a:rPr>
              <a:t>. </a:t>
            </a:r>
            <a:r>
              <a:rPr lang="ru-RU" sz="1900" b="1" dirty="0">
                <a:solidFill>
                  <a:srgbClr val="FF0000"/>
                </a:solidFill>
                <a:latin typeface="Arial" panose="020B0604020202020204" pitchFamily="34" charset="0"/>
                <a:cs typeface="Arial" panose="020B0604020202020204" pitchFamily="34" charset="0"/>
              </a:rPr>
              <a:t>Изменения </a:t>
            </a:r>
            <a:r>
              <a:rPr lang="ru-RU" sz="1900" b="1" dirty="0" smtClean="0">
                <a:solidFill>
                  <a:srgbClr val="FF0000"/>
                </a:solidFill>
                <a:latin typeface="Arial" panose="020B0604020202020204" pitchFamily="34" charset="0"/>
                <a:cs typeface="Arial" panose="020B0604020202020204" pitchFamily="34" charset="0"/>
              </a:rPr>
              <a:t>введены </a:t>
            </a:r>
            <a:r>
              <a:rPr lang="ru-RU" sz="1900" b="1" dirty="0">
                <a:solidFill>
                  <a:srgbClr val="FF0000"/>
                </a:solidFill>
                <a:latin typeface="Arial" panose="020B0604020202020204" pitchFamily="34" charset="0"/>
                <a:cs typeface="Arial" panose="020B0604020202020204" pitchFamily="34" charset="0"/>
              </a:rPr>
              <a:t>с 01.01.2015</a:t>
            </a:r>
            <a:r>
              <a:rPr lang="ru-RU" sz="1900" dirty="0">
                <a:solidFill>
                  <a:schemeClr val="tx1"/>
                </a:solidFill>
                <a:latin typeface="Arial" panose="020B0604020202020204" pitchFamily="34" charset="0"/>
                <a:cs typeface="Arial" panose="020B0604020202020204" pitchFamily="34" charset="0"/>
              </a:rPr>
              <a:t>.</a:t>
            </a:r>
          </a:p>
          <a:p>
            <a:pPr marL="457200" lvl="0" indent="-457200" algn="l">
              <a:buFont typeface="+mj-lt"/>
              <a:buAutoNum type="arabicPeriod"/>
            </a:pPr>
            <a:r>
              <a:rPr lang="ru-RU" sz="1900" dirty="0">
                <a:solidFill>
                  <a:schemeClr val="tx1"/>
                </a:solidFill>
                <a:latin typeface="Arial" panose="020B0604020202020204" pitchFamily="34" charset="0"/>
                <a:cs typeface="Arial" panose="020B0604020202020204" pitchFamily="34" charset="0"/>
              </a:rPr>
              <a:t>В Трудовой кодекс РФ.</a:t>
            </a:r>
          </a:p>
          <a:p>
            <a:endParaRPr lang="ru-RU" sz="1800" dirty="0"/>
          </a:p>
        </p:txBody>
      </p:sp>
      <p:sp>
        <p:nvSpPr>
          <p:cNvPr id="4"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E53B1E67-C4C5-431F-88A5-F0D4B609ECD3}"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7</a:t>
            </a:fld>
            <a:endParaRPr lang="ru-RU" sz="1800" dirty="0" smtClean="0">
              <a:solidFill>
                <a:srgbClr val="626262"/>
              </a:solidFill>
              <a:latin typeface="Arial Black" pitchFamily="34" charset="0"/>
              <a:cs typeface="Arial" pitchFamily="34" charset="0"/>
            </a:endParaRPr>
          </a:p>
        </p:txBody>
      </p:sp>
    </p:spTree>
    <p:extLst>
      <p:ext uri="{BB962C8B-B14F-4D97-AF65-F5344CB8AC3E}">
        <p14:creationId xmlns:p14="http://schemas.microsoft.com/office/powerpoint/2010/main" val="1228111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Номер слайда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8A1BFA-5A2E-44DD-A0D0-EAB9A8437AD7}" type="slidenum">
              <a:rPr lang="ru-RU" sz="1800" smtClean="0">
                <a:solidFill>
                  <a:srgbClr val="626262"/>
                </a:solidFill>
                <a:latin typeface="Arial Black" pitchFamily="34" charset="0"/>
                <a:cs typeface="Arial" pitchFamily="34" charset="0"/>
              </a:rPr>
              <a:pPr fontAlgn="base">
                <a:spcBef>
                  <a:spcPct val="0"/>
                </a:spcBef>
                <a:spcAft>
                  <a:spcPct val="0"/>
                </a:spcAft>
              </a:pPr>
              <a:t>8</a:t>
            </a:fld>
            <a:endParaRPr lang="ru-RU" sz="1800" smtClean="0">
              <a:solidFill>
                <a:srgbClr val="626262"/>
              </a:solidFill>
              <a:latin typeface="Arial Black" pitchFamily="34" charset="0"/>
              <a:cs typeface="Arial" pitchFamily="34" charset="0"/>
            </a:endParaRPr>
          </a:p>
        </p:txBody>
      </p:sp>
      <p:sp>
        <p:nvSpPr>
          <p:cNvPr id="21509" name="Прямоугольник 7"/>
          <p:cNvSpPr>
            <a:spLocks noChangeArrowheads="1"/>
          </p:cNvSpPr>
          <p:nvPr/>
        </p:nvSpPr>
        <p:spPr bwMode="auto">
          <a:xfrm>
            <a:off x="2700337" y="6742114"/>
            <a:ext cx="3930651"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pic>
        <p:nvPicPr>
          <p:cNvPr id="21510" name="Picture 14"/>
          <p:cNvPicPr>
            <a:picLocks noChangeAspect="1" noChangeArrowheads="1"/>
          </p:cNvPicPr>
          <p:nvPr/>
        </p:nvPicPr>
        <p:blipFill>
          <a:blip r:embed="rId2" cstate="print"/>
          <a:srcRect/>
          <a:stretch>
            <a:fillRect/>
          </a:stretch>
        </p:blipFill>
        <p:spPr bwMode="auto">
          <a:xfrm>
            <a:off x="911226" y="0"/>
            <a:ext cx="1428751" cy="114300"/>
          </a:xfrm>
          <a:prstGeom prst="rect">
            <a:avLst/>
          </a:prstGeom>
          <a:noFill/>
          <a:ln w="9525">
            <a:noFill/>
            <a:miter lim="800000"/>
            <a:headEnd/>
            <a:tailEnd/>
          </a:ln>
        </p:spPr>
      </p:pic>
      <p:sp>
        <p:nvSpPr>
          <p:cNvPr id="11" name="Прямоугольник 10"/>
          <p:cNvSpPr/>
          <p:nvPr/>
        </p:nvSpPr>
        <p:spPr>
          <a:xfrm>
            <a:off x="6588126" y="6742114"/>
            <a:ext cx="71439"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grpSp>
        <p:nvGrpSpPr>
          <p:cNvPr id="2" name="Группа 9"/>
          <p:cNvGrpSpPr/>
          <p:nvPr/>
        </p:nvGrpSpPr>
        <p:grpSpPr>
          <a:xfrm>
            <a:off x="395536" y="1052736"/>
            <a:ext cx="8496944" cy="1152127"/>
            <a:chOff x="0" y="0"/>
            <a:chExt cx="8496944" cy="864096"/>
          </a:xfrm>
          <a:scene3d>
            <a:camera prst="orthographicFront"/>
            <a:lightRig rig="flat" dir="t"/>
          </a:scene3d>
        </p:grpSpPr>
        <p:sp>
          <p:nvSpPr>
            <p:cNvPr id="13" name="Скругленный прямоугольник 12"/>
            <p:cNvSpPr/>
            <p:nvPr/>
          </p:nvSpPr>
          <p:spPr>
            <a:xfrm>
              <a:off x="0" y="0"/>
              <a:ext cx="8496944" cy="864096"/>
            </a:xfrm>
            <a:prstGeom prst="roundRect">
              <a:avLst/>
            </a:prstGeom>
            <a:solidFill>
              <a:schemeClr val="accent1"/>
            </a:solidFill>
            <a:sp3d prstMaterial="dkEdge">
              <a:bevelT w="8200" h="38100"/>
            </a:sp3d>
          </p:spPr>
          <p:style>
            <a:lnRef idx="0">
              <a:schemeClr val="lt1">
                <a:hueOff val="0"/>
                <a:satOff val="0"/>
                <a:lumOff val="0"/>
                <a:alphaOff val="0"/>
              </a:schemeClr>
            </a:lnRef>
            <a:fillRef idx="2">
              <a:scrgbClr r="0" g="0" b="0"/>
            </a:fillRef>
            <a:effectRef idx="1">
              <a:schemeClr val="accent3">
                <a:hueOff val="0"/>
                <a:satOff val="0"/>
                <a:lumOff val="0"/>
                <a:alphaOff val="0"/>
              </a:schemeClr>
            </a:effectRef>
            <a:fontRef idx="minor">
              <a:schemeClr val="dk1"/>
            </a:fontRef>
          </p:style>
        </p:sp>
        <p:sp>
          <p:nvSpPr>
            <p:cNvPr id="14" name="Скругленный прямоугольник 4"/>
            <p:cNvSpPr/>
            <p:nvPr/>
          </p:nvSpPr>
          <p:spPr>
            <a:xfrm>
              <a:off x="59399" y="59399"/>
              <a:ext cx="8077505" cy="804697"/>
            </a:xfrm>
            <a:prstGeom prst="rect">
              <a:avLst/>
            </a:prstGeom>
            <a:sp3d/>
          </p:spPr>
          <p:style>
            <a:lnRef idx="0">
              <a:scrgbClr r="0" g="0" b="0"/>
            </a:lnRef>
            <a:fillRef idx="0">
              <a:scrgbClr r="0" g="0" b="0"/>
            </a:fillRef>
            <a:effectRef idx="0">
              <a:scrgbClr r="0" g="0" b="0"/>
            </a:effectRef>
            <a:fontRef idx="minor">
              <a:schemeClr val="dk1"/>
            </a:fontRef>
          </p:style>
          <p:txBody>
            <a:bodyPr lIns="72390" tIns="72390" rIns="72390" bIns="72390" spcCol="1270" anchor="ctr"/>
            <a:lstStyle/>
            <a:p>
              <a:pPr defTabSz="844550">
                <a:lnSpc>
                  <a:spcPct val="90000"/>
                </a:lnSpc>
                <a:spcAft>
                  <a:spcPts val="600"/>
                </a:spcAft>
                <a:defRPr/>
              </a:pPr>
              <a:r>
                <a:rPr lang="ru-RU" dirty="0">
                  <a:solidFill>
                    <a:schemeClr val="bg1"/>
                  </a:solidFill>
                </a:rPr>
                <a:t>Установление размеров дополнительных страховых взносов в Пенсионный фонд Российской </a:t>
              </a:r>
              <a:r>
                <a:rPr lang="ru-RU" dirty="0" smtClean="0">
                  <a:solidFill>
                    <a:schemeClr val="bg1"/>
                  </a:solidFill>
                </a:rPr>
                <a:t>Федерации на работников, пользующихся правом выхода на пенсию по старости на льготных условиях</a:t>
              </a:r>
              <a:endParaRPr lang="ru-RU" dirty="0">
                <a:solidFill>
                  <a:schemeClr val="bg1"/>
                </a:solidFill>
              </a:endParaRPr>
            </a:p>
            <a:p>
              <a:pPr algn="ctr" defTabSz="844550">
                <a:lnSpc>
                  <a:spcPct val="90000"/>
                </a:lnSpc>
                <a:spcAft>
                  <a:spcPct val="35000"/>
                </a:spcAft>
                <a:defRPr/>
              </a:pPr>
              <a:r>
                <a:rPr lang="ru-RU" b="1" dirty="0">
                  <a:solidFill>
                    <a:schemeClr val="bg1"/>
                  </a:solidFill>
                </a:rPr>
                <a:t> </a:t>
              </a:r>
              <a:r>
                <a:rPr lang="ru-RU" b="1" i="1" dirty="0">
                  <a:solidFill>
                    <a:schemeClr val="bg1"/>
                  </a:solidFill>
                </a:rPr>
                <a:t>Чем безопасней труд, тем ниже страховой взнос</a:t>
              </a:r>
            </a:p>
          </p:txBody>
        </p:sp>
      </p:grpSp>
      <p:graphicFrame>
        <p:nvGraphicFramePr>
          <p:cNvPr id="15" name="Таблица 14"/>
          <p:cNvGraphicFramePr>
            <a:graphicFrameLocks noGrp="1"/>
          </p:cNvGraphicFramePr>
          <p:nvPr/>
        </p:nvGraphicFramePr>
        <p:xfrm>
          <a:off x="1476375" y="2564903"/>
          <a:ext cx="7056065" cy="3600594"/>
        </p:xfrm>
        <a:graphic>
          <a:graphicData uri="http://schemas.openxmlformats.org/drawingml/2006/table">
            <a:tbl>
              <a:tblPr firstRow="1" firstCol="1" bandRow="1">
                <a:tableStyleId>{B301B821-A1FF-4177-AEE7-76D212191A09}</a:tableStyleId>
              </a:tblPr>
              <a:tblGrid>
                <a:gridCol w="2352021"/>
                <a:gridCol w="886828"/>
                <a:gridCol w="3817216"/>
              </a:tblGrid>
              <a:tr h="818262">
                <a:tc>
                  <a:txBody>
                    <a:bodyPr/>
                    <a:lstStyle/>
                    <a:p>
                      <a:pPr algn="ctr">
                        <a:lnSpc>
                          <a:spcPct val="100000"/>
                        </a:lnSpc>
                        <a:spcAft>
                          <a:spcPts val="0"/>
                        </a:spcAft>
                      </a:pPr>
                      <a:r>
                        <a:rPr lang="ru-RU" sz="1400" dirty="0" smtClean="0"/>
                        <a:t>КЛАСС УСЛОВИЙ ТРУДА</a:t>
                      </a:r>
                      <a:endParaRPr lang="ru-RU" sz="1400" dirty="0">
                        <a:latin typeface="Calibri"/>
                        <a:ea typeface="Times New Roman"/>
                        <a:cs typeface="Times New Roman"/>
                      </a:endParaRPr>
                    </a:p>
                  </a:txBody>
                  <a:tcPr marL="68580" marR="68580" marT="0" marB="0" anchor="ctr">
                    <a:lnL w="12700" cap="flat" cmpd="sng" algn="ctr">
                      <a:noFill/>
                      <a:prstDash val="solid"/>
                      <a:round/>
                      <a:headEnd type="none" w="med" len="med"/>
                      <a:tailEnd type="none" w="med" len="med"/>
                    </a:lnL>
                  </a:tcPr>
                </a:tc>
                <a:tc>
                  <a:txBody>
                    <a:bodyPr/>
                    <a:lstStyle/>
                    <a:p>
                      <a:pPr algn="ctr">
                        <a:lnSpc>
                          <a:spcPct val="100000"/>
                        </a:lnSpc>
                        <a:spcAft>
                          <a:spcPts val="0"/>
                        </a:spcAft>
                      </a:pPr>
                      <a:endParaRPr lang="ru-RU" sz="1400" dirty="0">
                        <a:latin typeface="Times New Roman"/>
                        <a:ea typeface="Times New Roman"/>
                        <a:cs typeface="Times New Roman"/>
                      </a:endParaRPr>
                    </a:p>
                  </a:txBody>
                  <a:tcPr marL="68580" marR="68580" marT="0" marB="0" anchor="ctr"/>
                </a:tc>
                <a:tc>
                  <a:txBody>
                    <a:bodyPr/>
                    <a:lstStyle/>
                    <a:p>
                      <a:pPr algn="ctr">
                        <a:lnSpc>
                          <a:spcPct val="100000"/>
                        </a:lnSpc>
                        <a:spcAft>
                          <a:spcPts val="0"/>
                        </a:spcAft>
                      </a:pPr>
                      <a:r>
                        <a:rPr lang="ru-RU" sz="1400" dirty="0" smtClean="0"/>
                        <a:t>ДОПОЛНИТЕЛЬНЫЙ ТАРИФ СТРАХОВОГО ВЗНОСА</a:t>
                      </a:r>
                      <a:endParaRPr lang="ru-RU" sz="1400" dirty="0">
                        <a:latin typeface="Calibri"/>
                        <a:ea typeface="Times New Roman"/>
                        <a:cs typeface="Times New Roman"/>
                      </a:endParaRPr>
                    </a:p>
                  </a:txBody>
                  <a:tcPr marL="68580" marR="68580" marT="0" marB="0" anchor="ctr">
                    <a:lnR w="12700" cap="flat" cmpd="sng" algn="ctr">
                      <a:noFill/>
                      <a:prstDash val="solid"/>
                      <a:round/>
                      <a:headEnd type="none" w="med" len="med"/>
                      <a:tailEnd type="none" w="med" len="med"/>
                    </a:lnR>
                  </a:tcPr>
                </a:tc>
              </a:tr>
              <a:tr h="397476">
                <a:tc>
                  <a:txBody>
                    <a:bodyPr/>
                    <a:lstStyle/>
                    <a:p>
                      <a:pPr algn="ctr">
                        <a:lnSpc>
                          <a:spcPct val="150000"/>
                        </a:lnSpc>
                        <a:spcAft>
                          <a:spcPts val="0"/>
                        </a:spcAft>
                      </a:pPr>
                      <a:r>
                        <a:rPr lang="ru-RU" sz="1600" dirty="0">
                          <a:solidFill>
                            <a:schemeClr val="tx2"/>
                          </a:solidFill>
                        </a:rPr>
                        <a:t>опасный</a:t>
                      </a:r>
                      <a:endParaRPr lang="ru-RU" sz="1600" dirty="0">
                        <a:solidFill>
                          <a:schemeClr val="tx2"/>
                        </a:solidFill>
                        <a:latin typeface="Calibri"/>
                        <a:ea typeface="Times New Roman"/>
                        <a:cs typeface="Times New Roman"/>
                      </a:endParaRPr>
                    </a:p>
                  </a:txBody>
                  <a:tcPr marL="68580" marR="68580" marT="0" marB="0" anchor="ctr">
                    <a:lnL w="12700" cap="flat" cmpd="sng" algn="ctr">
                      <a:noFill/>
                      <a:prstDash val="solid"/>
                      <a:round/>
                      <a:headEnd type="none" w="med" len="med"/>
                      <a:tailEnd type="none" w="med" len="med"/>
                    </a:lnL>
                  </a:tcPr>
                </a:tc>
                <a:tc>
                  <a:txBody>
                    <a:bodyPr/>
                    <a:lstStyle/>
                    <a:p>
                      <a:pPr algn="ctr">
                        <a:lnSpc>
                          <a:spcPct val="150000"/>
                        </a:lnSpc>
                        <a:spcAft>
                          <a:spcPts val="0"/>
                        </a:spcAft>
                      </a:pPr>
                      <a:r>
                        <a:rPr lang="ru-RU" sz="1600">
                          <a:solidFill>
                            <a:schemeClr val="tx2"/>
                          </a:solidFill>
                        </a:rPr>
                        <a:t>4</a:t>
                      </a:r>
                      <a:endParaRPr lang="ru-RU" sz="1600">
                        <a:solidFill>
                          <a:schemeClr val="tx2"/>
                        </a:solidFill>
                        <a:latin typeface="Calibri"/>
                        <a:ea typeface="Times New Roman"/>
                        <a:cs typeface="Times New Roman"/>
                      </a:endParaRPr>
                    </a:p>
                  </a:txBody>
                  <a:tcPr marL="68580" marR="68580" marT="0" marB="0" anchor="ctr"/>
                </a:tc>
                <a:tc>
                  <a:txBody>
                    <a:bodyPr/>
                    <a:lstStyle/>
                    <a:p>
                      <a:pPr algn="ctr">
                        <a:lnSpc>
                          <a:spcPct val="150000"/>
                        </a:lnSpc>
                        <a:spcAft>
                          <a:spcPts val="0"/>
                        </a:spcAft>
                      </a:pPr>
                      <a:r>
                        <a:rPr lang="ru-RU" sz="1600" dirty="0" smtClean="0">
                          <a:solidFill>
                            <a:schemeClr val="tx2"/>
                          </a:solidFill>
                        </a:rPr>
                        <a:t>8,0%</a:t>
                      </a:r>
                      <a:endParaRPr lang="ru-RU" sz="1600" dirty="0">
                        <a:solidFill>
                          <a:schemeClr val="tx2"/>
                        </a:solidFill>
                        <a:latin typeface="Calibri"/>
                        <a:ea typeface="Times New Roman"/>
                        <a:cs typeface="Times New Roman"/>
                      </a:endParaRPr>
                    </a:p>
                  </a:txBody>
                  <a:tcPr marL="68580" marR="68580" marT="0" marB="0" anchor="ctr">
                    <a:lnR w="12700" cap="flat" cmpd="sng" algn="ctr">
                      <a:noFill/>
                      <a:prstDash val="solid"/>
                      <a:round/>
                      <a:headEnd type="none" w="med" len="med"/>
                      <a:tailEnd type="none" w="med" len="med"/>
                    </a:lnR>
                  </a:tcPr>
                </a:tc>
              </a:tr>
              <a:tr h="397476">
                <a:tc rowSpan="4">
                  <a:txBody>
                    <a:bodyPr/>
                    <a:lstStyle/>
                    <a:p>
                      <a:pPr algn="ctr">
                        <a:lnSpc>
                          <a:spcPct val="150000"/>
                        </a:lnSpc>
                        <a:spcAft>
                          <a:spcPts val="0"/>
                        </a:spcAft>
                      </a:pPr>
                      <a:r>
                        <a:rPr lang="ru-RU" sz="1600" dirty="0">
                          <a:solidFill>
                            <a:schemeClr val="tx2"/>
                          </a:solidFill>
                        </a:rPr>
                        <a:t>вредный</a:t>
                      </a:r>
                      <a:endParaRPr lang="ru-RU" sz="1600" dirty="0">
                        <a:solidFill>
                          <a:schemeClr val="tx2"/>
                        </a:solidFill>
                        <a:latin typeface="Calibri"/>
                        <a:ea typeface="Times New Roman"/>
                        <a:cs typeface="Times New Roman"/>
                      </a:endParaRPr>
                    </a:p>
                  </a:txBody>
                  <a:tcPr marL="68580" marR="68580" marT="0" marB="0" anchor="ctr">
                    <a:lnL w="12700" cap="flat" cmpd="sng" algn="ctr">
                      <a:noFill/>
                      <a:prstDash val="solid"/>
                      <a:round/>
                      <a:headEnd type="none" w="med" len="med"/>
                      <a:tailEnd type="none" w="med" len="med"/>
                    </a:lnL>
                  </a:tcPr>
                </a:tc>
                <a:tc>
                  <a:txBody>
                    <a:bodyPr/>
                    <a:lstStyle/>
                    <a:p>
                      <a:pPr algn="ctr">
                        <a:lnSpc>
                          <a:spcPct val="150000"/>
                        </a:lnSpc>
                        <a:spcAft>
                          <a:spcPts val="0"/>
                        </a:spcAft>
                      </a:pPr>
                      <a:r>
                        <a:rPr lang="ru-RU" sz="1600" dirty="0">
                          <a:solidFill>
                            <a:schemeClr val="tx2"/>
                          </a:solidFill>
                        </a:rPr>
                        <a:t>3.4</a:t>
                      </a:r>
                      <a:endParaRPr lang="ru-RU" sz="1600" dirty="0">
                        <a:solidFill>
                          <a:schemeClr val="tx2"/>
                        </a:solidFill>
                        <a:latin typeface="Calibri"/>
                        <a:ea typeface="Times New Roman"/>
                        <a:cs typeface="Times New Roman"/>
                      </a:endParaRPr>
                    </a:p>
                  </a:txBody>
                  <a:tcPr marL="68580" marR="68580" marT="0" marB="0" anchor="ctr"/>
                </a:tc>
                <a:tc>
                  <a:txBody>
                    <a:bodyPr/>
                    <a:lstStyle/>
                    <a:p>
                      <a:pPr algn="ctr">
                        <a:lnSpc>
                          <a:spcPct val="150000"/>
                        </a:lnSpc>
                        <a:spcAft>
                          <a:spcPts val="0"/>
                        </a:spcAft>
                      </a:pPr>
                      <a:r>
                        <a:rPr lang="ru-RU" sz="1600" dirty="0" smtClean="0">
                          <a:solidFill>
                            <a:schemeClr val="tx2"/>
                          </a:solidFill>
                        </a:rPr>
                        <a:t>7,0%</a:t>
                      </a:r>
                      <a:endParaRPr lang="ru-RU" sz="1600" dirty="0">
                        <a:solidFill>
                          <a:schemeClr val="tx2"/>
                        </a:solidFill>
                        <a:latin typeface="Calibri"/>
                        <a:ea typeface="Times New Roman"/>
                        <a:cs typeface="Times New Roman"/>
                      </a:endParaRPr>
                    </a:p>
                  </a:txBody>
                  <a:tcPr marL="68580" marR="68580" marT="0" marB="0" anchor="ctr">
                    <a:lnR w="12700" cap="flat" cmpd="sng" algn="ctr">
                      <a:noFill/>
                      <a:prstDash val="solid"/>
                      <a:round/>
                      <a:headEnd type="none" w="med" len="med"/>
                      <a:tailEnd type="none" w="med" len="med"/>
                    </a:lnR>
                  </a:tcPr>
                </a:tc>
              </a:tr>
              <a:tr h="397476">
                <a:tc vMerge="1">
                  <a:txBody>
                    <a:bodyPr/>
                    <a:lstStyle/>
                    <a:p>
                      <a:endParaRPr lang="ru-RU"/>
                    </a:p>
                  </a:txBody>
                  <a:tcPr/>
                </a:tc>
                <a:tc>
                  <a:txBody>
                    <a:bodyPr/>
                    <a:lstStyle/>
                    <a:p>
                      <a:pPr algn="ctr">
                        <a:lnSpc>
                          <a:spcPct val="150000"/>
                        </a:lnSpc>
                        <a:spcAft>
                          <a:spcPts val="0"/>
                        </a:spcAft>
                      </a:pPr>
                      <a:r>
                        <a:rPr lang="ru-RU" sz="1600" dirty="0">
                          <a:solidFill>
                            <a:schemeClr val="tx2"/>
                          </a:solidFill>
                        </a:rPr>
                        <a:t>3.3</a:t>
                      </a:r>
                      <a:endParaRPr lang="ru-RU" sz="1600" dirty="0">
                        <a:solidFill>
                          <a:schemeClr val="tx2"/>
                        </a:solidFill>
                        <a:latin typeface="Calibri"/>
                        <a:ea typeface="Times New Roman"/>
                        <a:cs typeface="Times New Roman"/>
                      </a:endParaRPr>
                    </a:p>
                  </a:txBody>
                  <a:tcPr marL="68580" marR="68580" marT="0" marB="0" anchor="ctr"/>
                </a:tc>
                <a:tc>
                  <a:txBody>
                    <a:bodyPr/>
                    <a:lstStyle/>
                    <a:p>
                      <a:pPr algn="ctr">
                        <a:lnSpc>
                          <a:spcPct val="150000"/>
                        </a:lnSpc>
                        <a:spcAft>
                          <a:spcPts val="0"/>
                        </a:spcAft>
                      </a:pPr>
                      <a:r>
                        <a:rPr lang="ru-RU" sz="1600" dirty="0" smtClean="0">
                          <a:solidFill>
                            <a:schemeClr val="tx2"/>
                          </a:solidFill>
                        </a:rPr>
                        <a:t>6,0%</a:t>
                      </a:r>
                      <a:endParaRPr lang="ru-RU" sz="1600" dirty="0">
                        <a:solidFill>
                          <a:schemeClr val="tx2"/>
                        </a:solidFill>
                        <a:latin typeface="Calibri"/>
                        <a:ea typeface="Times New Roman"/>
                        <a:cs typeface="Times New Roman"/>
                      </a:endParaRPr>
                    </a:p>
                  </a:txBody>
                  <a:tcPr marL="68580" marR="68580" marT="0" marB="0" anchor="ctr">
                    <a:lnR w="12700" cap="flat" cmpd="sng" algn="ctr">
                      <a:noFill/>
                      <a:prstDash val="solid"/>
                      <a:round/>
                      <a:headEnd type="none" w="med" len="med"/>
                      <a:tailEnd type="none" w="med" len="med"/>
                    </a:lnR>
                  </a:tcPr>
                </a:tc>
              </a:tr>
              <a:tr h="397476">
                <a:tc vMerge="1">
                  <a:txBody>
                    <a:bodyPr/>
                    <a:lstStyle/>
                    <a:p>
                      <a:endParaRPr lang="ru-RU"/>
                    </a:p>
                  </a:txBody>
                  <a:tcPr/>
                </a:tc>
                <a:tc>
                  <a:txBody>
                    <a:bodyPr/>
                    <a:lstStyle/>
                    <a:p>
                      <a:pPr algn="ctr">
                        <a:lnSpc>
                          <a:spcPct val="150000"/>
                        </a:lnSpc>
                        <a:spcAft>
                          <a:spcPts val="0"/>
                        </a:spcAft>
                      </a:pPr>
                      <a:r>
                        <a:rPr lang="ru-RU" sz="1600">
                          <a:solidFill>
                            <a:schemeClr val="tx2"/>
                          </a:solidFill>
                        </a:rPr>
                        <a:t>3.2</a:t>
                      </a:r>
                      <a:endParaRPr lang="ru-RU" sz="1600">
                        <a:solidFill>
                          <a:schemeClr val="tx2"/>
                        </a:solidFill>
                        <a:latin typeface="Calibri"/>
                        <a:ea typeface="Times New Roman"/>
                        <a:cs typeface="Times New Roman"/>
                      </a:endParaRPr>
                    </a:p>
                  </a:txBody>
                  <a:tcPr marL="68580" marR="68580" marT="0" marB="0" anchor="ctr"/>
                </a:tc>
                <a:tc>
                  <a:txBody>
                    <a:bodyPr/>
                    <a:lstStyle/>
                    <a:p>
                      <a:pPr algn="ctr">
                        <a:lnSpc>
                          <a:spcPct val="150000"/>
                        </a:lnSpc>
                        <a:spcAft>
                          <a:spcPts val="0"/>
                        </a:spcAft>
                      </a:pPr>
                      <a:r>
                        <a:rPr lang="ru-RU" sz="1600" dirty="0" smtClean="0">
                          <a:solidFill>
                            <a:schemeClr val="tx2"/>
                          </a:solidFill>
                        </a:rPr>
                        <a:t>4,0%</a:t>
                      </a:r>
                      <a:endParaRPr lang="ru-RU" sz="1600" dirty="0">
                        <a:solidFill>
                          <a:schemeClr val="tx2"/>
                        </a:solidFill>
                        <a:latin typeface="Calibri"/>
                        <a:ea typeface="Times New Roman"/>
                        <a:cs typeface="Times New Roman"/>
                      </a:endParaRPr>
                    </a:p>
                  </a:txBody>
                  <a:tcPr marL="68580" marR="68580" marT="0" marB="0" anchor="ctr">
                    <a:lnR w="12700" cap="flat" cmpd="sng" algn="ctr">
                      <a:noFill/>
                      <a:prstDash val="solid"/>
                      <a:round/>
                      <a:headEnd type="none" w="med" len="med"/>
                      <a:tailEnd type="none" w="med" len="med"/>
                    </a:lnR>
                  </a:tcPr>
                </a:tc>
              </a:tr>
              <a:tr h="397476">
                <a:tc vMerge="1">
                  <a:txBody>
                    <a:bodyPr/>
                    <a:lstStyle/>
                    <a:p>
                      <a:endParaRPr lang="ru-RU"/>
                    </a:p>
                  </a:txBody>
                  <a:tcPr/>
                </a:tc>
                <a:tc>
                  <a:txBody>
                    <a:bodyPr/>
                    <a:lstStyle/>
                    <a:p>
                      <a:pPr algn="ctr">
                        <a:lnSpc>
                          <a:spcPct val="150000"/>
                        </a:lnSpc>
                        <a:spcAft>
                          <a:spcPts val="0"/>
                        </a:spcAft>
                      </a:pPr>
                      <a:r>
                        <a:rPr lang="ru-RU" sz="1600">
                          <a:solidFill>
                            <a:schemeClr val="tx2"/>
                          </a:solidFill>
                        </a:rPr>
                        <a:t>3.1</a:t>
                      </a:r>
                      <a:endParaRPr lang="ru-RU" sz="1600">
                        <a:solidFill>
                          <a:schemeClr val="tx2"/>
                        </a:solidFill>
                        <a:latin typeface="Calibri"/>
                        <a:ea typeface="Times New Roman"/>
                        <a:cs typeface="Times New Roman"/>
                      </a:endParaRPr>
                    </a:p>
                  </a:txBody>
                  <a:tcPr marL="68580" marR="68580" marT="0" marB="0" anchor="ctr"/>
                </a:tc>
                <a:tc>
                  <a:txBody>
                    <a:bodyPr/>
                    <a:lstStyle/>
                    <a:p>
                      <a:pPr algn="ctr">
                        <a:lnSpc>
                          <a:spcPct val="150000"/>
                        </a:lnSpc>
                        <a:spcAft>
                          <a:spcPts val="0"/>
                        </a:spcAft>
                      </a:pPr>
                      <a:r>
                        <a:rPr lang="ru-RU" sz="1600" dirty="0" smtClean="0">
                          <a:solidFill>
                            <a:schemeClr val="tx2"/>
                          </a:solidFill>
                        </a:rPr>
                        <a:t>2,0%</a:t>
                      </a:r>
                      <a:endParaRPr lang="ru-RU" sz="1600" dirty="0">
                        <a:solidFill>
                          <a:schemeClr val="tx2"/>
                        </a:solidFill>
                        <a:latin typeface="Calibri"/>
                        <a:ea typeface="Times New Roman"/>
                        <a:cs typeface="Times New Roman"/>
                      </a:endParaRPr>
                    </a:p>
                  </a:txBody>
                  <a:tcPr marL="68580" marR="68580" marT="0" marB="0" anchor="ctr">
                    <a:lnR w="12700" cap="flat" cmpd="sng" algn="ctr">
                      <a:noFill/>
                      <a:prstDash val="solid"/>
                      <a:round/>
                      <a:headEnd type="none" w="med" len="med"/>
                      <a:tailEnd type="none" w="med" len="med"/>
                    </a:lnR>
                  </a:tcPr>
                </a:tc>
              </a:tr>
              <a:tr h="397476">
                <a:tc>
                  <a:txBody>
                    <a:bodyPr/>
                    <a:lstStyle/>
                    <a:p>
                      <a:pPr algn="ctr">
                        <a:lnSpc>
                          <a:spcPct val="150000"/>
                        </a:lnSpc>
                        <a:spcAft>
                          <a:spcPts val="0"/>
                        </a:spcAft>
                      </a:pPr>
                      <a:r>
                        <a:rPr lang="ru-RU" sz="1600">
                          <a:solidFill>
                            <a:schemeClr val="tx2"/>
                          </a:solidFill>
                        </a:rPr>
                        <a:t>допустимый</a:t>
                      </a:r>
                      <a:endParaRPr lang="ru-RU" sz="1600">
                        <a:solidFill>
                          <a:schemeClr val="tx2"/>
                        </a:solidFill>
                        <a:latin typeface="Calibri"/>
                        <a:ea typeface="Times New Roman"/>
                        <a:cs typeface="Times New Roman"/>
                      </a:endParaRPr>
                    </a:p>
                  </a:txBody>
                  <a:tcPr marL="68580" marR="68580" marT="0" marB="0" anchor="ctr">
                    <a:lnL w="12700" cap="flat" cmpd="sng" algn="ctr">
                      <a:noFill/>
                      <a:prstDash val="solid"/>
                      <a:round/>
                      <a:headEnd type="none" w="med" len="med"/>
                      <a:tailEnd type="none" w="med" len="med"/>
                    </a:lnL>
                  </a:tcPr>
                </a:tc>
                <a:tc>
                  <a:txBody>
                    <a:bodyPr/>
                    <a:lstStyle/>
                    <a:p>
                      <a:pPr algn="ctr">
                        <a:lnSpc>
                          <a:spcPct val="150000"/>
                        </a:lnSpc>
                        <a:spcAft>
                          <a:spcPts val="0"/>
                        </a:spcAft>
                      </a:pPr>
                      <a:r>
                        <a:rPr lang="ru-RU" sz="1600">
                          <a:solidFill>
                            <a:schemeClr val="tx2"/>
                          </a:solidFill>
                        </a:rPr>
                        <a:t>2</a:t>
                      </a:r>
                      <a:endParaRPr lang="ru-RU" sz="1600">
                        <a:solidFill>
                          <a:schemeClr val="tx2"/>
                        </a:solidFill>
                        <a:latin typeface="Calibri"/>
                        <a:ea typeface="Times New Roman"/>
                        <a:cs typeface="Times New Roman"/>
                      </a:endParaRPr>
                    </a:p>
                  </a:txBody>
                  <a:tcPr marL="68580" marR="68580" marT="0" marB="0" anchor="ctr"/>
                </a:tc>
                <a:tc>
                  <a:txBody>
                    <a:bodyPr/>
                    <a:lstStyle/>
                    <a:p>
                      <a:pPr algn="ctr">
                        <a:lnSpc>
                          <a:spcPct val="150000"/>
                        </a:lnSpc>
                        <a:spcAft>
                          <a:spcPts val="0"/>
                        </a:spcAft>
                      </a:pPr>
                      <a:r>
                        <a:rPr lang="ru-RU" sz="1600" dirty="0" smtClean="0">
                          <a:solidFill>
                            <a:schemeClr val="tx2"/>
                          </a:solidFill>
                        </a:rPr>
                        <a:t>0,0%</a:t>
                      </a:r>
                      <a:endParaRPr lang="ru-RU" sz="1600" dirty="0">
                        <a:solidFill>
                          <a:schemeClr val="tx2"/>
                        </a:solidFill>
                        <a:latin typeface="Calibri"/>
                        <a:ea typeface="Times New Roman"/>
                        <a:cs typeface="Times New Roman"/>
                      </a:endParaRPr>
                    </a:p>
                  </a:txBody>
                  <a:tcPr marL="68580" marR="68580" marT="0" marB="0" anchor="ctr">
                    <a:lnR w="12700" cap="flat" cmpd="sng" algn="ctr">
                      <a:noFill/>
                      <a:prstDash val="solid"/>
                      <a:round/>
                      <a:headEnd type="none" w="med" len="med"/>
                      <a:tailEnd type="none" w="med" len="med"/>
                    </a:lnR>
                  </a:tcPr>
                </a:tc>
              </a:tr>
              <a:tr h="397476">
                <a:tc>
                  <a:txBody>
                    <a:bodyPr/>
                    <a:lstStyle/>
                    <a:p>
                      <a:pPr algn="ctr">
                        <a:lnSpc>
                          <a:spcPct val="150000"/>
                        </a:lnSpc>
                        <a:spcAft>
                          <a:spcPts val="0"/>
                        </a:spcAft>
                      </a:pPr>
                      <a:r>
                        <a:rPr lang="ru-RU" sz="1600" dirty="0">
                          <a:solidFill>
                            <a:schemeClr val="tx2"/>
                          </a:solidFill>
                        </a:rPr>
                        <a:t>оптимальный</a:t>
                      </a:r>
                      <a:endParaRPr lang="ru-RU" sz="1600" dirty="0">
                        <a:solidFill>
                          <a:schemeClr val="tx2"/>
                        </a:solidFill>
                        <a:latin typeface="Calibri"/>
                        <a:ea typeface="Times New Roman"/>
                        <a:cs typeface="Times New Roman"/>
                      </a:endParaRPr>
                    </a:p>
                  </a:txBody>
                  <a:tcPr marL="68580" marR="68580" marT="0" marB="0" anchor="ctr">
                    <a:lnL w="12700" cap="flat" cmpd="sng" algn="ctr">
                      <a:noFill/>
                      <a:prstDash val="solid"/>
                      <a:round/>
                      <a:headEnd type="none" w="med" len="med"/>
                      <a:tailEnd type="none" w="med" len="med"/>
                    </a:lnL>
                  </a:tcPr>
                </a:tc>
                <a:tc>
                  <a:txBody>
                    <a:bodyPr/>
                    <a:lstStyle/>
                    <a:p>
                      <a:pPr algn="ctr">
                        <a:lnSpc>
                          <a:spcPct val="150000"/>
                        </a:lnSpc>
                        <a:spcAft>
                          <a:spcPts val="0"/>
                        </a:spcAft>
                      </a:pPr>
                      <a:r>
                        <a:rPr lang="ru-RU" sz="1600" dirty="0">
                          <a:solidFill>
                            <a:schemeClr val="tx2"/>
                          </a:solidFill>
                        </a:rPr>
                        <a:t>1</a:t>
                      </a:r>
                      <a:endParaRPr lang="ru-RU" sz="1600" dirty="0">
                        <a:solidFill>
                          <a:schemeClr val="tx2"/>
                        </a:solidFill>
                        <a:latin typeface="Calibri"/>
                        <a:ea typeface="Times New Roman"/>
                        <a:cs typeface="Times New Roman"/>
                      </a:endParaRPr>
                    </a:p>
                  </a:txBody>
                  <a:tcPr marL="68580" marR="68580" marT="0" marB="0" anchor="ctr"/>
                </a:tc>
                <a:tc>
                  <a:txBody>
                    <a:bodyPr/>
                    <a:lstStyle/>
                    <a:p>
                      <a:pPr algn="ctr">
                        <a:lnSpc>
                          <a:spcPct val="150000"/>
                        </a:lnSpc>
                        <a:spcAft>
                          <a:spcPts val="0"/>
                        </a:spcAft>
                      </a:pPr>
                      <a:r>
                        <a:rPr lang="ru-RU" sz="1600" dirty="0" smtClean="0">
                          <a:solidFill>
                            <a:schemeClr val="tx2"/>
                          </a:solidFill>
                        </a:rPr>
                        <a:t>0,0%</a:t>
                      </a:r>
                      <a:endParaRPr lang="ru-RU" sz="1600" dirty="0">
                        <a:solidFill>
                          <a:schemeClr val="tx2"/>
                        </a:solidFill>
                        <a:latin typeface="Calibri"/>
                        <a:ea typeface="Times New Roman"/>
                        <a:cs typeface="Times New Roman"/>
                      </a:endParaRPr>
                    </a:p>
                  </a:txBody>
                  <a:tcPr marL="68580" marR="68580" marT="0" marB="0" anchor="ctr">
                    <a:lnR w="12700" cap="flat" cmpd="sng" algn="ctr">
                      <a:noFill/>
                      <a:prstDash val="solid"/>
                      <a:round/>
                      <a:headEnd type="none" w="med" len="med"/>
                      <a:tailEnd type="none" w="med" len="med"/>
                    </a:lnR>
                  </a:tcPr>
                </a:tc>
              </a:tr>
            </a:tbl>
          </a:graphicData>
        </a:graphic>
      </p:graphicFrame>
      <p:cxnSp>
        <p:nvCxnSpPr>
          <p:cNvPr id="16" name="Прямая соединительная линия 15"/>
          <p:cNvCxnSpPr/>
          <p:nvPr/>
        </p:nvCxnSpPr>
        <p:spPr>
          <a:xfrm>
            <a:off x="251520" y="2348880"/>
            <a:ext cx="8712200" cy="0"/>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17" name="Прямая соединительная линия 16"/>
          <p:cNvCxnSpPr/>
          <p:nvPr/>
        </p:nvCxnSpPr>
        <p:spPr>
          <a:xfrm flipH="1">
            <a:off x="827088" y="2276872"/>
            <a:ext cx="496" cy="4176317"/>
          </a:xfrm>
          <a:prstGeom prst="line">
            <a:avLst/>
          </a:prstGeom>
          <a:ln/>
        </p:spPr>
        <p:style>
          <a:lnRef idx="3">
            <a:schemeClr val="accent5"/>
          </a:lnRef>
          <a:fillRef idx="0">
            <a:schemeClr val="accent5"/>
          </a:fillRef>
          <a:effectRef idx="2">
            <a:schemeClr val="accent5"/>
          </a:effectRef>
          <a:fontRef idx="minor">
            <a:schemeClr val="tx1"/>
          </a:fontRef>
        </p:style>
      </p:cxnSp>
      <p:sp>
        <p:nvSpPr>
          <p:cNvPr id="18" name="Прямоугольник 17"/>
          <p:cNvSpPr/>
          <p:nvPr/>
        </p:nvSpPr>
        <p:spPr>
          <a:xfrm>
            <a:off x="323528" y="116632"/>
            <a:ext cx="8568952" cy="923330"/>
          </a:xfrm>
          <a:prstGeom prst="rect">
            <a:avLst/>
          </a:prstGeom>
        </p:spPr>
        <p:txBody>
          <a:bodyPr wrap="square">
            <a:spAutoFit/>
          </a:bodyPr>
          <a:lstStyle/>
          <a:p>
            <a:pPr algn="ctr"/>
            <a:r>
              <a:rPr lang="ru-RU" b="1" dirty="0" smtClean="0">
                <a:solidFill>
                  <a:srgbClr val="23538D"/>
                </a:solidFill>
                <a:latin typeface="+mn-lt"/>
              </a:rPr>
              <a:t>Создан законодательный механизм стимулирования работодателей к улучшению </a:t>
            </a:r>
            <a:r>
              <a:rPr lang="ru-RU" b="1" smtClean="0">
                <a:solidFill>
                  <a:srgbClr val="23538D"/>
                </a:solidFill>
                <a:latin typeface="+mn-lt"/>
              </a:rPr>
              <a:t>условий труда </a:t>
            </a:r>
            <a:r>
              <a:rPr lang="ru-RU" b="1" dirty="0" smtClean="0">
                <a:solidFill>
                  <a:srgbClr val="23538D"/>
                </a:solidFill>
                <a:latin typeface="+mn-lt"/>
              </a:rPr>
              <a:t>на рабочих местах, а  также созданию эффективных рабочих мест с безопасными условиями труда</a:t>
            </a:r>
            <a:endParaRPr lang="ru-RU" b="1" dirty="0">
              <a:solidFill>
                <a:srgbClr val="23538D"/>
              </a:solidFill>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Номер слайда 4"/>
          <p:cNvSpPr>
            <a:spLocks noGrp="1"/>
          </p:cNvSpPr>
          <p:nvPr>
            <p:ph type="sldNum" sz="quarter" idx="12"/>
          </p:nvPr>
        </p:nvSpPr>
        <p:spPr bwMode="auto">
          <a:xfrm>
            <a:off x="8172450" y="6356351"/>
            <a:ext cx="514351" cy="365125"/>
          </a:xfrm>
          <a:noFill/>
          <a:ln>
            <a:miter lim="800000"/>
            <a:headEnd/>
            <a:tailEnd/>
          </a:ln>
        </p:spPr>
        <p:txBody>
          <a:bodyPr wrap="square" numCol="1" anchorCtr="0" compatLnSpc="1">
            <a:prstTxWarp prst="textNoShape">
              <a:avLst/>
            </a:prstTxWarp>
          </a:bodyPr>
          <a:lstStyle/>
          <a:p>
            <a:pPr fontAlgn="base">
              <a:spcBef>
                <a:spcPct val="20000"/>
              </a:spcBef>
              <a:spcAft>
                <a:spcPct val="0"/>
              </a:spcAft>
              <a:buFont typeface="Arial" pitchFamily="34" charset="0"/>
              <a:buNone/>
            </a:pPr>
            <a:fld id="{73C75CBA-CCA6-4DF9-A408-2B5658A78E6C}" type="slidenum">
              <a:rPr lang="ru-RU" sz="1800" smtClean="0">
                <a:solidFill>
                  <a:srgbClr val="626262"/>
                </a:solidFill>
                <a:latin typeface="Arial Black" pitchFamily="34" charset="0"/>
                <a:cs typeface="Arial" pitchFamily="34" charset="0"/>
              </a:rPr>
              <a:pPr fontAlgn="base">
                <a:spcBef>
                  <a:spcPct val="20000"/>
                </a:spcBef>
                <a:spcAft>
                  <a:spcPct val="0"/>
                </a:spcAft>
                <a:buFont typeface="Arial" pitchFamily="34" charset="0"/>
                <a:buNone/>
              </a:pPr>
              <a:t>9</a:t>
            </a:fld>
            <a:endParaRPr lang="ru-RU" sz="1800" smtClean="0">
              <a:solidFill>
                <a:srgbClr val="626262"/>
              </a:solidFill>
              <a:latin typeface="Arial Black" pitchFamily="34" charset="0"/>
              <a:cs typeface="Arial" pitchFamily="34" charset="0"/>
            </a:endParaRPr>
          </a:p>
        </p:txBody>
      </p:sp>
      <p:sp>
        <p:nvSpPr>
          <p:cNvPr id="25603" name="Прямоугольник 7"/>
          <p:cNvSpPr>
            <a:spLocks noChangeArrowheads="1"/>
          </p:cNvSpPr>
          <p:nvPr/>
        </p:nvSpPr>
        <p:spPr bwMode="auto">
          <a:xfrm>
            <a:off x="2700337" y="6742114"/>
            <a:ext cx="3930651" cy="115887"/>
          </a:xfrm>
          <a:prstGeom prst="rect">
            <a:avLst/>
          </a:prstGeom>
          <a:gradFill rotWithShape="1">
            <a:gsLst>
              <a:gs pos="0">
                <a:srgbClr val="003C73">
                  <a:alpha val="60001"/>
                </a:srgbClr>
              </a:gs>
              <a:gs pos="100000">
                <a:srgbClr val="001C35">
                  <a:alpha val="79999"/>
                </a:srgbClr>
              </a:gs>
            </a:gsLst>
            <a:lin ang="5400000" scaled="1"/>
          </a:gradFill>
          <a:ln w="25400" algn="ctr">
            <a:noFill/>
            <a:miter lim="800000"/>
            <a:headEnd/>
            <a:tailEnd/>
          </a:ln>
        </p:spPr>
        <p:txBody>
          <a:bodyPr anchor="ctr"/>
          <a:lstStyle/>
          <a:p>
            <a:pPr algn="ctr"/>
            <a:endParaRPr lang="ru-RU" sz="1400" b="1">
              <a:solidFill>
                <a:srgbClr val="FFFFFF"/>
              </a:solidFill>
              <a:latin typeface="Calibri" pitchFamily="34" charset="0"/>
            </a:endParaRPr>
          </a:p>
        </p:txBody>
      </p:sp>
      <p:sp>
        <p:nvSpPr>
          <p:cNvPr id="12" name="Прямоугольник 11"/>
          <p:cNvSpPr/>
          <p:nvPr/>
        </p:nvSpPr>
        <p:spPr>
          <a:xfrm>
            <a:off x="6588126" y="6742114"/>
            <a:ext cx="71439" cy="11588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sz="1400" b="1" dirty="0"/>
          </a:p>
        </p:txBody>
      </p:sp>
      <p:pic>
        <p:nvPicPr>
          <p:cNvPr id="25606" name="Picture 14"/>
          <p:cNvPicPr>
            <a:picLocks noChangeAspect="1" noChangeArrowheads="1"/>
          </p:cNvPicPr>
          <p:nvPr/>
        </p:nvPicPr>
        <p:blipFill>
          <a:blip r:embed="rId2" cstate="print"/>
          <a:srcRect/>
          <a:stretch>
            <a:fillRect/>
          </a:stretch>
        </p:blipFill>
        <p:spPr bwMode="auto">
          <a:xfrm>
            <a:off x="911226" y="0"/>
            <a:ext cx="1428751" cy="114300"/>
          </a:xfrm>
          <a:prstGeom prst="rect">
            <a:avLst/>
          </a:prstGeom>
          <a:noFill/>
          <a:ln w="9525">
            <a:noFill/>
            <a:miter lim="800000"/>
            <a:headEnd/>
            <a:tailEnd/>
          </a:ln>
        </p:spPr>
      </p:pic>
      <p:sp>
        <p:nvSpPr>
          <p:cNvPr id="9" name="Скругленный прямоугольник 8"/>
          <p:cNvSpPr/>
          <p:nvPr/>
        </p:nvSpPr>
        <p:spPr>
          <a:xfrm>
            <a:off x="539552" y="1340769"/>
            <a:ext cx="8208963" cy="791914"/>
          </a:xfrm>
          <a:prstGeom prst="roundRect">
            <a:avLst/>
          </a:prstGeom>
          <a:ln/>
        </p:spPr>
        <p:style>
          <a:lnRef idx="2">
            <a:schemeClr val="accent5"/>
          </a:lnRef>
          <a:fillRef idx="1">
            <a:schemeClr val="lt1"/>
          </a:fillRef>
          <a:effectRef idx="0">
            <a:schemeClr val="accent5"/>
          </a:effectRef>
          <a:fontRef idx="minor">
            <a:schemeClr val="dk1"/>
          </a:fontRef>
        </p:style>
        <p:txBody>
          <a:bodyPr anchor="ctr"/>
          <a:lstStyle/>
          <a:p>
            <a:pPr algn="ctr">
              <a:defRPr/>
            </a:pPr>
            <a:r>
              <a:rPr lang="ru-RU" sz="1600" dirty="0">
                <a:solidFill>
                  <a:schemeClr val="tx2">
                    <a:lumMod val="75000"/>
                  </a:schemeClr>
                </a:solidFill>
              </a:rPr>
              <a:t>Дифференцированный подход к определению вида и объема гарантий и компенсаций работникам, занятым на работах с вредными </a:t>
            </a:r>
          </a:p>
          <a:p>
            <a:pPr algn="ctr">
              <a:defRPr/>
            </a:pPr>
            <a:r>
              <a:rPr lang="ru-RU" sz="1600" dirty="0">
                <a:solidFill>
                  <a:schemeClr val="tx2">
                    <a:lumMod val="75000"/>
                  </a:schemeClr>
                </a:solidFill>
              </a:rPr>
              <a:t>(опасными) условиями труда </a:t>
            </a:r>
            <a:r>
              <a:rPr lang="ru-RU" sz="1600" dirty="0" smtClean="0">
                <a:solidFill>
                  <a:schemeClr val="tx2">
                    <a:lumMod val="75000"/>
                  </a:schemeClr>
                </a:solidFill>
              </a:rPr>
              <a:t>(</a:t>
            </a:r>
            <a:r>
              <a:rPr lang="ru-RU" sz="1600" dirty="0">
                <a:solidFill>
                  <a:schemeClr val="tx2">
                    <a:lumMod val="75000"/>
                  </a:schemeClr>
                </a:solidFill>
              </a:rPr>
              <a:t>статьи 92, 117, 147 </a:t>
            </a:r>
            <a:r>
              <a:rPr lang="ru-RU" sz="1600" dirty="0" smtClean="0">
                <a:solidFill>
                  <a:schemeClr val="tx2">
                    <a:lumMod val="75000"/>
                  </a:schemeClr>
                </a:solidFill>
              </a:rPr>
              <a:t>ТК РФ)</a:t>
            </a:r>
            <a:endParaRPr lang="ru-RU" sz="1600" dirty="0">
              <a:solidFill>
                <a:schemeClr val="tx2">
                  <a:lumMod val="75000"/>
                </a:schemeClr>
              </a:solidFill>
            </a:endParaRPr>
          </a:p>
        </p:txBody>
      </p:sp>
      <p:sp>
        <p:nvSpPr>
          <p:cNvPr id="35" name="Стрелка вниз 34"/>
          <p:cNvSpPr/>
          <p:nvPr/>
        </p:nvSpPr>
        <p:spPr>
          <a:xfrm>
            <a:off x="611560" y="2132857"/>
            <a:ext cx="7777163" cy="288032"/>
          </a:xfrm>
          <a:prstGeom prst="downArrow">
            <a:avLst>
              <a:gd name="adj1" fmla="val 50000"/>
              <a:gd name="adj2" fmla="val 32993"/>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ru-RU" sz="1400" b="1"/>
          </a:p>
        </p:txBody>
      </p:sp>
      <p:graphicFrame>
        <p:nvGraphicFramePr>
          <p:cNvPr id="20" name="Таблица 19"/>
          <p:cNvGraphicFramePr>
            <a:graphicFrameLocks noGrp="1"/>
          </p:cNvGraphicFramePr>
          <p:nvPr/>
        </p:nvGraphicFramePr>
        <p:xfrm>
          <a:off x="468314" y="2420939"/>
          <a:ext cx="8496947" cy="3845668"/>
        </p:xfrm>
        <a:graphic>
          <a:graphicData uri="http://schemas.openxmlformats.org/drawingml/2006/table">
            <a:tbl>
              <a:tblPr firstRow="1" bandRow="1">
                <a:tableStyleId>{69CF1AB2-1976-4502-BF36-3FF5EA218861}</a:tableStyleId>
              </a:tblPr>
              <a:tblGrid>
                <a:gridCol w="2088233"/>
                <a:gridCol w="1152128"/>
                <a:gridCol w="1224136"/>
                <a:gridCol w="1224136"/>
                <a:gridCol w="1272143"/>
                <a:gridCol w="1536171"/>
              </a:tblGrid>
              <a:tr h="671228">
                <a:tc rowSpan="2">
                  <a:txBody>
                    <a:bodyPr/>
                    <a:lstStyle/>
                    <a:p>
                      <a:pPr algn="ctr"/>
                      <a:r>
                        <a:rPr lang="ru-RU" sz="1600" dirty="0" smtClean="0"/>
                        <a:t>Наименование гарантий и компенсаций</a:t>
                      </a:r>
                      <a:endParaRPr lang="ru-RU" sz="1600" dirty="0"/>
                    </a:p>
                  </a:txBody>
                  <a:tcPr/>
                </a:tc>
                <a:tc gridSpan="4">
                  <a:txBody>
                    <a:bodyPr/>
                    <a:lstStyle/>
                    <a:p>
                      <a:pPr algn="ctr"/>
                      <a:r>
                        <a:rPr lang="ru-RU" sz="1600" dirty="0" smtClean="0"/>
                        <a:t>Вредные</a:t>
                      </a:r>
                      <a:r>
                        <a:rPr lang="ru-RU" sz="1600" baseline="0" dirty="0" smtClean="0"/>
                        <a:t> условия труда (класс 3)</a:t>
                      </a:r>
                      <a:endParaRPr lang="ru-RU" sz="1600" dirty="0"/>
                    </a:p>
                  </a:txBody>
                  <a:tcPr/>
                </a:tc>
                <a:tc hMerge="1">
                  <a:txBody>
                    <a:bodyPr/>
                    <a:lstStyle/>
                    <a:p>
                      <a:endParaRPr lang="ru-RU" sz="1400" dirty="0"/>
                    </a:p>
                  </a:txBody>
                  <a:tcPr>
                    <a:lnB w="12700" cap="flat" cmpd="sng" algn="ctr">
                      <a:solidFill>
                        <a:schemeClr val="tx1"/>
                      </a:solidFill>
                      <a:prstDash val="solid"/>
                      <a:round/>
                      <a:headEnd type="none" w="med" len="med"/>
                      <a:tailEnd type="none" w="med" len="med"/>
                    </a:lnB>
                  </a:tcPr>
                </a:tc>
                <a:tc hMerge="1">
                  <a:txBody>
                    <a:bodyPr/>
                    <a:lstStyle/>
                    <a:p>
                      <a:endParaRPr lang="ru-RU" sz="1400" dirty="0"/>
                    </a:p>
                  </a:txBody>
                  <a:tcPr>
                    <a:lnB w="12700" cap="flat" cmpd="sng" algn="ctr">
                      <a:solidFill>
                        <a:schemeClr val="tx1"/>
                      </a:solidFill>
                      <a:prstDash val="solid"/>
                      <a:round/>
                      <a:headEnd type="none" w="med" len="med"/>
                      <a:tailEnd type="none" w="med" len="med"/>
                    </a:lnB>
                  </a:tcPr>
                </a:tc>
                <a:tc hMerge="1">
                  <a:txBody>
                    <a:bodyPr/>
                    <a:lstStyle/>
                    <a:p>
                      <a:endParaRPr lang="ru-RU" sz="1400" dirty="0"/>
                    </a:p>
                  </a:txBody>
                  <a:tcPr>
                    <a:lnB w="12700" cap="flat" cmpd="sng" algn="ctr">
                      <a:solidFill>
                        <a:schemeClr val="tx1"/>
                      </a:solidFill>
                      <a:prstDash val="solid"/>
                      <a:round/>
                      <a:headEnd type="none" w="med" len="med"/>
                      <a:tailEnd type="none" w="med" len="med"/>
                    </a:lnB>
                  </a:tcPr>
                </a:tc>
                <a:tc rowSpan="2">
                  <a:txBody>
                    <a:bodyPr/>
                    <a:lstStyle/>
                    <a:p>
                      <a:pPr algn="ctr"/>
                      <a:r>
                        <a:rPr lang="ru-RU" sz="1600" dirty="0" smtClean="0"/>
                        <a:t>Опасные условия труда (класс 4)</a:t>
                      </a:r>
                      <a:endParaRPr lang="ru-RU" sz="1600" dirty="0"/>
                    </a:p>
                  </a:txBody>
                  <a:tcPr/>
                </a:tc>
              </a:tr>
              <a:tr h="401625">
                <a:tc vMerge="1">
                  <a:txBody>
                    <a:bodyPr/>
                    <a:lstStyle/>
                    <a:p>
                      <a:endParaRPr lang="ru-RU"/>
                    </a:p>
                  </a:txBody>
                  <a:tcPr/>
                </a:tc>
                <a:tc>
                  <a:txBody>
                    <a:bodyPr/>
                    <a:lstStyle/>
                    <a:p>
                      <a:pPr algn="ctr"/>
                      <a:r>
                        <a:rPr lang="ru-RU" sz="1600" dirty="0" smtClean="0"/>
                        <a:t>3.1</a:t>
                      </a:r>
                      <a:endParaRPr lang="ru-RU" sz="1600" b="1" dirty="0">
                        <a:solidFill>
                          <a:schemeClr val="bg1"/>
                        </a:solidFill>
                      </a:endParaRPr>
                    </a:p>
                  </a:txBody>
                  <a:tcPr/>
                </a:tc>
                <a:tc>
                  <a:txBody>
                    <a:bodyPr/>
                    <a:lstStyle/>
                    <a:p>
                      <a:pPr algn="ctr"/>
                      <a:r>
                        <a:rPr lang="ru-RU" sz="1600" dirty="0" smtClean="0"/>
                        <a:t>3.2</a:t>
                      </a:r>
                      <a:endParaRPr lang="ru-RU" sz="1600" b="1" dirty="0">
                        <a:solidFill>
                          <a:schemeClr val="bg1"/>
                        </a:solidFill>
                      </a:endParaRPr>
                    </a:p>
                  </a:txBody>
                  <a:tcPr/>
                </a:tc>
                <a:tc>
                  <a:txBody>
                    <a:bodyPr/>
                    <a:lstStyle/>
                    <a:p>
                      <a:pPr algn="ctr"/>
                      <a:r>
                        <a:rPr lang="ru-RU" sz="1600" dirty="0" smtClean="0"/>
                        <a:t>3.3</a:t>
                      </a:r>
                      <a:endParaRPr lang="ru-RU" sz="1600" b="1" dirty="0">
                        <a:solidFill>
                          <a:schemeClr val="bg1"/>
                        </a:solidFill>
                      </a:endParaRPr>
                    </a:p>
                  </a:txBody>
                  <a:tcPr/>
                </a:tc>
                <a:tc>
                  <a:txBody>
                    <a:bodyPr/>
                    <a:lstStyle/>
                    <a:p>
                      <a:pPr algn="ctr"/>
                      <a:r>
                        <a:rPr lang="ru-RU" sz="1600" dirty="0" smtClean="0"/>
                        <a:t>3.4</a:t>
                      </a:r>
                      <a:endParaRPr lang="ru-RU" sz="1600" b="1" dirty="0">
                        <a:solidFill>
                          <a:schemeClr val="bg1"/>
                        </a:solidFill>
                      </a:endParaRPr>
                    </a:p>
                  </a:txBody>
                  <a:tcPr/>
                </a:tc>
                <a:tc vMerge="1">
                  <a:txBody>
                    <a:bodyPr/>
                    <a:lstStyle/>
                    <a:p>
                      <a:endParaRPr lang="ru-RU"/>
                    </a:p>
                  </a:txBody>
                  <a:tcPr/>
                </a:tc>
              </a:tr>
              <a:tr h="865689">
                <a:tc>
                  <a:txBody>
                    <a:bodyPr/>
                    <a:lstStyle/>
                    <a:p>
                      <a:pPr algn="just"/>
                      <a:r>
                        <a:rPr lang="ru-RU" sz="1600" dirty="0" smtClean="0"/>
                        <a:t>Сокращенная продолжительность рабочей недели</a:t>
                      </a:r>
                      <a:endParaRPr lang="ru-RU" sz="1600" b="1" dirty="0"/>
                    </a:p>
                  </a:txBody>
                  <a:tcPr/>
                </a:tc>
                <a:tc>
                  <a:txBody>
                    <a:bodyPr/>
                    <a:lstStyle/>
                    <a:p>
                      <a:pPr algn="ctr"/>
                      <a:r>
                        <a:rPr lang="ru-RU" sz="1600" dirty="0" smtClean="0"/>
                        <a:t>__</a:t>
                      </a:r>
                      <a:endParaRPr lang="ru-RU" sz="1600" dirty="0"/>
                    </a:p>
                  </a:txBody>
                  <a:tcPr/>
                </a:tc>
                <a:tc>
                  <a:txBody>
                    <a:bodyPr/>
                    <a:lstStyle/>
                    <a:p>
                      <a:pPr algn="ctr"/>
                      <a:r>
                        <a:rPr lang="ru-RU" sz="1600" dirty="0" smtClean="0"/>
                        <a:t>__</a:t>
                      </a:r>
                      <a:endParaRPr lang="ru-RU" sz="1600" dirty="0"/>
                    </a:p>
                  </a:txBody>
                  <a:tcPr/>
                </a:tc>
                <a:tc>
                  <a:txBody>
                    <a:bodyPr/>
                    <a:lstStyle/>
                    <a:p>
                      <a:r>
                        <a:rPr lang="ru-RU" sz="1600" dirty="0" smtClean="0"/>
                        <a:t>не более 36 часов</a:t>
                      </a:r>
                      <a:endParaRPr lang="ru-RU" sz="1600" dirty="0"/>
                    </a:p>
                  </a:txBody>
                  <a:tcPr>
                    <a:solidFill>
                      <a:schemeClr val="accent1">
                        <a:lumMod val="60000"/>
                        <a:lumOff val="40000"/>
                      </a:schemeClr>
                    </a:solidFill>
                  </a:tcPr>
                </a:tc>
                <a:tc>
                  <a:txBody>
                    <a:bodyPr/>
                    <a:lstStyle/>
                    <a:p>
                      <a:r>
                        <a:rPr lang="ru-RU" sz="1600" dirty="0" smtClean="0"/>
                        <a:t>не более 36 часов</a:t>
                      </a:r>
                      <a:endParaRPr lang="ru-RU" sz="1600" dirty="0"/>
                    </a:p>
                  </a:txBody>
                  <a:tcPr>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не более 36 часов</a:t>
                      </a:r>
                    </a:p>
                    <a:p>
                      <a:endParaRPr lang="ru-RU" sz="1600" dirty="0"/>
                    </a:p>
                  </a:txBody>
                  <a:tcPr>
                    <a:solidFill>
                      <a:schemeClr val="accent1">
                        <a:lumMod val="60000"/>
                        <a:lumOff val="40000"/>
                      </a:schemeClr>
                    </a:solidFill>
                  </a:tcPr>
                </a:tc>
              </a:tr>
              <a:tr h="926907">
                <a:tc>
                  <a:txBody>
                    <a:bodyPr/>
                    <a:lstStyle/>
                    <a:p>
                      <a:pPr algn="just"/>
                      <a:r>
                        <a:rPr lang="ru-RU" sz="1600" dirty="0" smtClean="0"/>
                        <a:t>Дополнительный оплачиваемый отпуск</a:t>
                      </a:r>
                      <a:endParaRPr lang="ru-RU" sz="1600" b="1" dirty="0"/>
                    </a:p>
                  </a:txBody>
                  <a:tcPr/>
                </a:tc>
                <a:tc>
                  <a:txBody>
                    <a:bodyPr/>
                    <a:lstStyle/>
                    <a:p>
                      <a:pPr algn="ctr"/>
                      <a:r>
                        <a:rPr lang="ru-RU" sz="1600" dirty="0" smtClean="0"/>
                        <a:t>__</a:t>
                      </a:r>
                      <a:endParaRPr lang="ru-RU" sz="1600" dirty="0"/>
                    </a:p>
                  </a:txBody>
                  <a:tcPr/>
                </a:tc>
                <a:tc>
                  <a:txBody>
                    <a:bodyPr/>
                    <a:lstStyle/>
                    <a:p>
                      <a:pPr algn="ctr"/>
                      <a:r>
                        <a:rPr lang="ru-RU" sz="1600" dirty="0" smtClean="0"/>
                        <a:t>7 дней</a:t>
                      </a:r>
                      <a:endParaRPr lang="ru-RU" sz="1600" dirty="0"/>
                    </a:p>
                  </a:txBody>
                  <a:tcP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t>7 дней</a:t>
                      </a:r>
                    </a:p>
                    <a:p>
                      <a:pPr algn="ctr"/>
                      <a:endParaRPr lang="ru-RU" sz="1600" dirty="0"/>
                    </a:p>
                  </a:txBody>
                  <a:tcP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t>7 дней</a:t>
                      </a:r>
                    </a:p>
                    <a:p>
                      <a:pPr algn="ctr"/>
                      <a:endParaRPr lang="ru-RU" sz="1600" dirty="0"/>
                    </a:p>
                  </a:txBody>
                  <a:tcP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t>7 дней</a:t>
                      </a:r>
                    </a:p>
                    <a:p>
                      <a:pPr algn="ctr"/>
                      <a:endParaRPr lang="ru-RU" sz="1600" dirty="0"/>
                    </a:p>
                  </a:txBody>
                  <a:tcPr>
                    <a:solidFill>
                      <a:schemeClr val="accent1">
                        <a:lumMod val="60000"/>
                        <a:lumOff val="40000"/>
                      </a:schemeClr>
                    </a:solidFill>
                  </a:tcPr>
                </a:tc>
              </a:tr>
              <a:tr h="980219">
                <a:tc>
                  <a:txBody>
                    <a:bodyPr/>
                    <a:lstStyle/>
                    <a:p>
                      <a:pPr algn="just"/>
                      <a:r>
                        <a:rPr lang="ru-RU" sz="1600" dirty="0" smtClean="0"/>
                        <a:t>Повышенный размер оплаты труда</a:t>
                      </a:r>
                      <a:endParaRPr lang="ru-RU" sz="1600" b="1" dirty="0"/>
                    </a:p>
                  </a:txBody>
                  <a:tcPr/>
                </a:tc>
                <a:tc>
                  <a:txBody>
                    <a:bodyPr/>
                    <a:lstStyle/>
                    <a:p>
                      <a:pPr algn="ctr"/>
                      <a:r>
                        <a:rPr lang="ru-RU" sz="1600" dirty="0" smtClean="0"/>
                        <a:t>4 %</a:t>
                      </a:r>
                      <a:endParaRPr lang="ru-RU" sz="1600" dirty="0"/>
                    </a:p>
                  </a:txBody>
                  <a:tcP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t>4 %</a:t>
                      </a:r>
                    </a:p>
                    <a:p>
                      <a:pPr algn="ctr"/>
                      <a:endParaRPr lang="ru-RU" sz="1600" dirty="0"/>
                    </a:p>
                  </a:txBody>
                  <a:tcP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t>4 %</a:t>
                      </a:r>
                    </a:p>
                    <a:p>
                      <a:pPr algn="ctr"/>
                      <a:endParaRPr lang="ru-RU" sz="1600" dirty="0"/>
                    </a:p>
                  </a:txBody>
                  <a:tcP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t>4 %</a:t>
                      </a:r>
                    </a:p>
                    <a:p>
                      <a:pPr algn="ctr"/>
                      <a:endParaRPr lang="ru-RU" sz="1600" dirty="0"/>
                    </a:p>
                  </a:txBody>
                  <a:tcPr>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t>4 %</a:t>
                      </a:r>
                    </a:p>
                    <a:p>
                      <a:pPr algn="ctr"/>
                      <a:endParaRPr lang="ru-RU" sz="1600" dirty="0"/>
                    </a:p>
                  </a:txBody>
                  <a:tcPr>
                    <a:solidFill>
                      <a:schemeClr val="accent1">
                        <a:lumMod val="60000"/>
                        <a:lumOff val="40000"/>
                      </a:schemeClr>
                    </a:solidFill>
                  </a:tcPr>
                </a:tc>
              </a:tr>
            </a:tbl>
          </a:graphicData>
        </a:graphic>
      </p:graphicFrame>
      <p:sp>
        <p:nvSpPr>
          <p:cNvPr id="11" name="Прямоугольник 10"/>
          <p:cNvSpPr/>
          <p:nvPr/>
        </p:nvSpPr>
        <p:spPr>
          <a:xfrm>
            <a:off x="395536" y="116633"/>
            <a:ext cx="8568952" cy="1077218"/>
          </a:xfrm>
          <a:prstGeom prst="rect">
            <a:avLst/>
          </a:prstGeom>
        </p:spPr>
        <p:txBody>
          <a:bodyPr wrap="square">
            <a:spAutoFit/>
          </a:bodyPr>
          <a:lstStyle/>
          <a:p>
            <a:pPr algn="ctr">
              <a:lnSpc>
                <a:spcPct val="80000"/>
              </a:lnSpc>
            </a:pPr>
            <a:r>
              <a:rPr lang="ru-RU" sz="2000" b="1" dirty="0" smtClean="0">
                <a:solidFill>
                  <a:srgbClr val="23538D"/>
                </a:solidFill>
                <a:latin typeface="+mn-lt"/>
              </a:rPr>
              <a:t>Сформирован законодательный механизм дифференцированного </a:t>
            </a:r>
          </a:p>
          <a:p>
            <a:pPr algn="ctr">
              <a:lnSpc>
                <a:spcPct val="80000"/>
              </a:lnSpc>
            </a:pPr>
            <a:r>
              <a:rPr lang="ru-RU" sz="2000" b="1" dirty="0" smtClean="0">
                <a:solidFill>
                  <a:srgbClr val="23538D"/>
                </a:solidFill>
                <a:latin typeface="+mn-lt"/>
              </a:rPr>
              <a:t>подхода предоставления гарантий и компенсаций за работу с вредными  </a:t>
            </a:r>
          </a:p>
          <a:p>
            <a:pPr algn="ctr">
              <a:lnSpc>
                <a:spcPct val="80000"/>
              </a:lnSpc>
            </a:pPr>
            <a:r>
              <a:rPr lang="ru-RU" sz="2000" b="1" dirty="0" smtClean="0">
                <a:solidFill>
                  <a:srgbClr val="23538D"/>
                </a:solidFill>
                <a:latin typeface="+mn-lt"/>
              </a:rPr>
              <a:t>(опасными) условиями труда в зависимости от класса условий труда на </a:t>
            </a:r>
          </a:p>
          <a:p>
            <a:pPr algn="ctr">
              <a:lnSpc>
                <a:spcPct val="80000"/>
              </a:lnSpc>
            </a:pPr>
            <a:r>
              <a:rPr lang="ru-RU" sz="2000" b="1" dirty="0" smtClean="0">
                <a:solidFill>
                  <a:srgbClr val="23538D"/>
                </a:solidFill>
                <a:latin typeface="+mn-lt"/>
              </a:rPr>
              <a:t> рабочих местах</a:t>
            </a:r>
            <a:endParaRPr lang="ru-RU" sz="2000" b="1" dirty="0">
              <a:solidFill>
                <a:srgbClr val="23538D"/>
              </a:solidFill>
              <a:latin typeface="+mn-lt"/>
            </a:endParaRPr>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pPr>
      <a:bodyPr rtlCol="0" anchor="ctr"/>
      <a:lstStyle>
        <a:defPPr algn="ctr" fontAlgn="auto">
          <a:spcBef>
            <a:spcPts val="0"/>
          </a:spcBef>
          <a:spcAft>
            <a:spcPts val="0"/>
          </a:spcAft>
          <a:defRPr sz="1400" b="1"/>
        </a:defPPr>
      </a:lstStyle>
      <a:style>
        <a:lnRef idx="1">
          <a:schemeClr val="accent2"/>
        </a:lnRef>
        <a:fillRef idx="2">
          <a:schemeClr val="accent2"/>
        </a:fillRef>
        <a:effectRef idx="1">
          <a:schemeClr val="accent2"/>
        </a:effectRef>
        <a:fontRef idx="minor">
          <a:schemeClr val="dk1"/>
        </a:fontRef>
      </a:style>
    </a:spDef>
  </a:objectDefaults>
  <a:extraClrSchemeLst/>
</a:theme>
</file>

<file path=ppt/theme/theme2.xml><?xml version="1.0" encoding="utf-8"?>
<a:theme xmlns:a="http://schemas.openxmlformats.org/drawingml/2006/main" name="1_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Тема КИОУТ горы син">
  <a:themeElements>
    <a:clrScheme name="Другое 4">
      <a:dk1>
        <a:srgbClr val="666666"/>
      </a:dk1>
      <a:lt1>
        <a:sysClr val="window" lastClr="FFFFFF"/>
      </a:lt1>
      <a:dk2>
        <a:srgbClr val="336699"/>
      </a:dk2>
      <a:lt2>
        <a:srgbClr val="FFFFFF"/>
      </a:lt2>
      <a:accent1>
        <a:srgbClr val="476394"/>
      </a:accent1>
      <a:accent2>
        <a:srgbClr val="6688B6"/>
      </a:accent2>
      <a:accent3>
        <a:srgbClr val="1F9997"/>
      </a:accent3>
      <a:accent4>
        <a:srgbClr val="6B9BC7"/>
      </a:accent4>
      <a:accent5>
        <a:srgbClr val="4E66B2"/>
      </a:accent5>
      <a:accent6>
        <a:srgbClr val="8976AC"/>
      </a:accent6>
      <a:hlink>
        <a:srgbClr val="336699"/>
      </a:hlink>
      <a:folHlink>
        <a:srgbClr val="B34F17"/>
      </a:folHlink>
    </a:clrScheme>
    <a:fontScheme name="Классическая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14720</TotalTime>
  <Words>3883</Words>
  <Application>Microsoft Office PowerPoint</Application>
  <PresentationFormat>Экран (4:3)</PresentationFormat>
  <Paragraphs>339</Paragraphs>
  <Slides>42</Slides>
  <Notes>13</Notes>
  <HiddenSlides>0</HiddenSlides>
  <MMClips>0</MMClips>
  <ScaleCrop>false</ScaleCrop>
  <HeadingPairs>
    <vt:vector size="4" baseType="variant">
      <vt:variant>
        <vt:lpstr>Тема</vt:lpstr>
      </vt:variant>
      <vt:variant>
        <vt:i4>3</vt:i4>
      </vt:variant>
      <vt:variant>
        <vt:lpstr>Заголовки слайдов</vt:lpstr>
      </vt:variant>
      <vt:variant>
        <vt:i4>42</vt:i4>
      </vt:variant>
    </vt:vector>
  </HeadingPairs>
  <TitlesOfParts>
    <vt:vector size="45" baseType="lpstr">
      <vt:lpstr>Тема Office</vt:lpstr>
      <vt:lpstr>1_Исполнительная</vt:lpstr>
      <vt:lpstr>Тема КИОУТ горы син</vt:lpstr>
      <vt:lpstr>Обеспечение прав работников по сохранению жизни и здоровья в процессе трудовой деятельности</vt:lpstr>
      <vt:lpstr>Введение  Реформа законодательства по охране труда и порядка предоставления гарантий и компенсаций за работу с вредными и (или) опасными условиями труда</vt:lpstr>
      <vt:lpstr>Презентация PowerPoint</vt:lpstr>
      <vt:lpstr>Презентация PowerPoint</vt:lpstr>
      <vt:lpstr>Презентация PowerPoint</vt:lpstr>
      <vt:lpstr>Презентация PowerPoint</vt:lpstr>
      <vt:lpstr>Основные изменения, внесенные в законодательство федеральным законом от 28.12.2013 № 421‑ФЗ</vt:lpstr>
      <vt:lpstr>Презентация PowerPoint</vt:lpstr>
      <vt:lpstr>Презентация PowerPoint</vt:lpstr>
      <vt:lpstr>Повышенный размер оплаты труда работников, занятых на работах с вредными и (или) опасными условиями труда</vt:lpstr>
      <vt:lpstr>Ежегодный дополнительный  оплачиваемый отпуск</vt:lpstr>
      <vt:lpstr>Условия предоставления дополнительного отпуска (ст. 117 ТК РФ)</vt:lpstr>
      <vt:lpstr>Сокращенная продолжительность рабочего времени</vt:lpstr>
      <vt:lpstr>УВЕЛИЧЕНИЕ ПРОДОЛЖИТЕЛЬНОСТИ РАБОЧЕЙ СМЕНЫ РАБОТНИКАМ, ЗАНЯТЫМ ВО ВРЕДНЫХ УСЛОВИЯХ ТРУДА, устанавливается:</vt:lpstr>
      <vt:lpstr>Условия предоставления сокращенной продолжительности рабочего времени</vt:lpstr>
      <vt:lpstr>Особенности суммирования рабочего времени</vt:lpstr>
      <vt:lpstr>Нормативные правовые акты, регулирующие порядок выдачи молока</vt:lpstr>
      <vt:lpstr>Основные условия для выдачи молока:</vt:lpstr>
      <vt:lpstr>Замена молока равноценными пищевыми продуктами</vt:lpstr>
      <vt:lpstr>Возможна замена выдачи молока компенсационными выплатами в размере эквивалентном стоимости молока или других равноценных продуктов при условии:</vt:lpstr>
      <vt:lpstr>Прекращение выдачи молока или денежной компенсации</vt:lpstr>
      <vt:lpstr>Организация предоставления молока работникам организаций</vt:lpstr>
      <vt:lpstr>Презентация PowerPoint</vt:lpstr>
      <vt:lpstr>Право работника на труд в условиях, отвечающих требованиям охраны труда</vt:lpstr>
      <vt:lpstr>Условия перехода на новый порядок предоставления гарантий и компенсаций </vt:lpstr>
      <vt:lpstr>Условия перехода на новый порядок предоставления гарантий и компенсаций  (тарифы в ПФ)</vt:lpstr>
      <vt:lpstr>Презентация PowerPoint</vt:lpstr>
      <vt:lpstr>Презентация PowerPoint</vt:lpstr>
      <vt:lpstr>Цель медицинских осмотров:</vt:lpstr>
      <vt:lpstr>Ответственность:</vt:lpstr>
      <vt:lpstr>Организация медицинских осмотров</vt:lpstr>
      <vt:lpstr>Организация медицинских осмотров 2</vt:lpstr>
      <vt:lpstr>Организация медицинских осмотров 3</vt:lpstr>
      <vt:lpstr>Организация медицинских осмотров 4</vt:lpstr>
      <vt:lpstr>Организация медицинских осмотров 5</vt:lpstr>
      <vt:lpstr>Организация медицинских осмотров 6</vt:lpstr>
      <vt:lpstr>Организация медицинских осмотров 7</vt:lpstr>
      <vt:lpstr>Организация медицинских осмотров 8</vt:lpstr>
      <vt:lpstr>Нормативные правовые акты, регламентирующие выдачу СИЗ</vt:lpstr>
      <vt:lpstr>Порядок приобретения  выдачи СИЗ</vt:lpstr>
      <vt:lpstr>Гарантии работникам при необеспечении их СИЗ</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RahmatulinVD</dc:creator>
  <cp:lastModifiedBy>Fomin</cp:lastModifiedBy>
  <cp:revision>1578</cp:revision>
  <dcterms:created xsi:type="dcterms:W3CDTF">2012-09-14T15:26:24Z</dcterms:created>
  <dcterms:modified xsi:type="dcterms:W3CDTF">2017-03-14T14:48:58Z</dcterms:modified>
</cp:coreProperties>
</file>