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7"/>
  </p:notesMasterIdLst>
  <p:sldIdLst>
    <p:sldId id="312" r:id="rId2"/>
    <p:sldId id="332" r:id="rId3"/>
    <p:sldId id="345" r:id="rId4"/>
    <p:sldId id="323" r:id="rId5"/>
    <p:sldId id="341" r:id="rId6"/>
    <p:sldId id="324" r:id="rId7"/>
    <p:sldId id="348" r:id="rId8"/>
    <p:sldId id="351" r:id="rId9"/>
    <p:sldId id="352" r:id="rId10"/>
    <p:sldId id="325" r:id="rId11"/>
    <p:sldId id="327" r:id="rId12"/>
    <p:sldId id="354" r:id="rId13"/>
    <p:sldId id="355" r:id="rId14"/>
    <p:sldId id="340" r:id="rId15"/>
    <p:sldId id="333" r:id="rId16"/>
    <p:sldId id="346" r:id="rId17"/>
    <p:sldId id="334" r:id="rId18"/>
    <p:sldId id="342" r:id="rId19"/>
    <p:sldId id="343" r:id="rId20"/>
    <p:sldId id="337" r:id="rId21"/>
    <p:sldId id="344" r:id="rId22"/>
    <p:sldId id="339" r:id="rId23"/>
    <p:sldId id="347" r:id="rId24"/>
    <p:sldId id="328" r:id="rId25"/>
    <p:sldId id="353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9900CC"/>
    <a:srgbClr val="CC00CC"/>
    <a:srgbClr val="CC3300"/>
    <a:srgbClr val="800080"/>
    <a:srgbClr val="00CC66"/>
    <a:srgbClr val="FFCC00"/>
    <a:srgbClr val="FF9900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43" autoAdjust="0"/>
    <p:restoredTop sz="94660"/>
  </p:normalViewPr>
  <p:slideViewPr>
    <p:cSldViewPr>
      <p:cViewPr>
        <p:scale>
          <a:sx n="124" d="100"/>
          <a:sy n="124" d="100"/>
        </p:scale>
        <p:origin x="-1188" y="12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BC556A-2AA4-4C2E-83F5-FC9507ACB238}" type="doc">
      <dgm:prSet loTypeId="urn:microsoft.com/office/officeart/2005/8/layout/vList2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EB17A5-9661-4A9D-994B-E3510D431A60}">
      <dgm:prSet/>
      <dgm:spPr>
        <a:solidFill>
          <a:schemeClr val="bg1">
            <a:lumMod val="8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1.Трудовой кодекс РФ, ст. 227-231;</a:t>
          </a:r>
          <a:endParaRPr lang="ru-RU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3C7B895-94F0-4650-9A3F-D4B7693BF5C9}" type="parTrans" cxnId="{47167CC3-0718-4BF9-897C-551CF1BC7491}">
      <dgm:prSet/>
      <dgm:spPr/>
      <dgm:t>
        <a:bodyPr/>
        <a:lstStyle/>
        <a:p>
          <a:endParaRPr lang="ru-RU"/>
        </a:p>
      </dgm:t>
    </dgm:pt>
    <dgm:pt modelId="{9F38C021-1608-444B-AFA5-B72898A9E3F1}" type="sibTrans" cxnId="{47167CC3-0718-4BF9-897C-551CF1BC7491}">
      <dgm:prSet/>
      <dgm:spPr/>
      <dgm:t>
        <a:bodyPr/>
        <a:lstStyle/>
        <a:p>
          <a:endParaRPr lang="ru-RU"/>
        </a:p>
      </dgm:t>
    </dgm:pt>
    <dgm:pt modelId="{F392D29E-5178-47FF-AFA1-D81C6B610A11}">
      <dgm:prSet/>
      <dgm:spPr>
        <a:solidFill>
          <a:schemeClr val="bg1">
            <a:lumMod val="8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2. Федеральный закон от 24.07.98 № 125-ФЗ «Об обязательном социальном страховании от несчастных случаев на производстве и профессиональных заболеваний»;</a:t>
          </a:r>
          <a:endParaRPr lang="ru-RU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0FFCE7F6-B70C-4DED-83A9-CCDE6D6736C9}" type="parTrans" cxnId="{90ADC3F1-59AC-4C18-9BA1-808CC238901F}">
      <dgm:prSet/>
      <dgm:spPr/>
      <dgm:t>
        <a:bodyPr/>
        <a:lstStyle/>
        <a:p>
          <a:endParaRPr lang="ru-RU"/>
        </a:p>
      </dgm:t>
    </dgm:pt>
    <dgm:pt modelId="{4CCA8627-6A8A-4A56-BB02-3FFB0AB3E157}" type="sibTrans" cxnId="{90ADC3F1-59AC-4C18-9BA1-808CC238901F}">
      <dgm:prSet/>
      <dgm:spPr/>
      <dgm:t>
        <a:bodyPr/>
        <a:lstStyle/>
        <a:p>
          <a:endParaRPr lang="ru-RU"/>
        </a:p>
      </dgm:t>
    </dgm:pt>
    <dgm:pt modelId="{E679285A-2C05-4D6B-A82B-7A99CF1C49CD}">
      <dgm:prSet/>
      <dgm:spPr>
        <a:solidFill>
          <a:schemeClr val="bg1">
            <a:lumMod val="8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3. Постановление Министерство труда и социального развития РФ от 24 октября 2002 г. № 73 «Об утверждении форм документов, необходимых для расследования и учета несчастных случаев на производстве, и </a:t>
          </a:r>
          <a:r>
            <a:rPr lang="ru-RU" b="1" u="sng" dirty="0" smtClean="0">
              <a:solidFill>
                <a:schemeClr val="tx1">
                  <a:lumMod val="85000"/>
                  <a:lumOff val="15000"/>
                </a:schemeClr>
              </a:solidFill>
            </a:rPr>
            <a:t>положения</a:t>
          </a:r>
          <a:r>
            <a:rPr lang="ru-RU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 об особенностях расследования несчастных случаев на производстве в отдельных отраслях и организациях»;</a:t>
          </a:r>
          <a:endParaRPr lang="ru-RU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B7DC91A-E232-4B48-8092-8A66943FCFD4}" type="parTrans" cxnId="{A857B173-C9DF-4526-9075-9F5B46176EE7}">
      <dgm:prSet/>
      <dgm:spPr/>
      <dgm:t>
        <a:bodyPr/>
        <a:lstStyle/>
        <a:p>
          <a:endParaRPr lang="ru-RU"/>
        </a:p>
      </dgm:t>
    </dgm:pt>
    <dgm:pt modelId="{45453057-127A-4C25-9B64-97F1E1496629}" type="sibTrans" cxnId="{A857B173-C9DF-4526-9075-9F5B46176EE7}">
      <dgm:prSet/>
      <dgm:spPr/>
      <dgm:t>
        <a:bodyPr/>
        <a:lstStyle/>
        <a:p>
          <a:endParaRPr lang="ru-RU"/>
        </a:p>
      </dgm:t>
    </dgm:pt>
    <dgm:pt modelId="{50C094B6-1D82-4ED9-8554-E6B8C71DB0E3}">
      <dgm:prSet/>
      <dgm:spPr>
        <a:solidFill>
          <a:schemeClr val="bg1">
            <a:lumMod val="8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4. Постановление Правительства РФ № 967 от 15.12. 2000 г «Об утверждении положения о расследовании и учете профессиональных заболеваний»;</a:t>
          </a:r>
          <a:endParaRPr lang="ru-RU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D97840FD-BC2F-4E31-8A59-556C89AD09E4}" type="parTrans" cxnId="{BB484F0B-3E8A-434A-B593-07EC6038479E}">
      <dgm:prSet/>
      <dgm:spPr/>
      <dgm:t>
        <a:bodyPr/>
        <a:lstStyle/>
        <a:p>
          <a:endParaRPr lang="ru-RU"/>
        </a:p>
      </dgm:t>
    </dgm:pt>
    <dgm:pt modelId="{B6EB17A1-40FE-4A2C-BCE7-9E235C0B680D}" type="sibTrans" cxnId="{BB484F0B-3E8A-434A-B593-07EC6038479E}">
      <dgm:prSet/>
      <dgm:spPr/>
      <dgm:t>
        <a:bodyPr/>
        <a:lstStyle/>
        <a:p>
          <a:endParaRPr lang="ru-RU"/>
        </a:p>
      </dgm:t>
    </dgm:pt>
    <dgm:pt modelId="{9AF403B4-E70B-4842-B7CF-0DD95596044B}">
      <dgm:prSet/>
      <dgm:spPr>
        <a:solidFill>
          <a:schemeClr val="bg1">
            <a:lumMod val="8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tx1">
                  <a:lumMod val="85000"/>
                  <a:lumOff val="15000"/>
                </a:schemeClr>
              </a:solidFill>
            </a:rPr>
            <a:t>5.Памятка по организации расследования несчастных случаев на производстве в организациях Новосибирской области (схема проведения расследования).</a:t>
          </a:r>
          <a:endParaRPr lang="ru-RU" b="1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1B6EA3D9-55F5-4750-9D70-DB4E9F0D8FF8}" type="parTrans" cxnId="{3409D434-F40E-4E47-B59D-8F183B1DE53F}">
      <dgm:prSet/>
      <dgm:spPr/>
      <dgm:t>
        <a:bodyPr/>
        <a:lstStyle/>
        <a:p>
          <a:endParaRPr lang="ru-RU"/>
        </a:p>
      </dgm:t>
    </dgm:pt>
    <dgm:pt modelId="{7402FB48-1CC2-405A-92E0-914858EBF2E2}" type="sibTrans" cxnId="{3409D434-F40E-4E47-B59D-8F183B1DE53F}">
      <dgm:prSet/>
      <dgm:spPr/>
      <dgm:t>
        <a:bodyPr/>
        <a:lstStyle/>
        <a:p>
          <a:endParaRPr lang="ru-RU"/>
        </a:p>
      </dgm:t>
    </dgm:pt>
    <dgm:pt modelId="{BBD70816-2EA5-4F8C-944A-53781FB2AB2D}">
      <dgm:prSet/>
      <dgm:spPr/>
      <dgm:t>
        <a:bodyPr/>
        <a:lstStyle/>
        <a:p>
          <a:pPr rtl="0"/>
          <a:endParaRPr lang="ru-RU" dirty="0"/>
        </a:p>
      </dgm:t>
    </dgm:pt>
    <dgm:pt modelId="{FEF26F77-9D5A-49E6-A6EB-B3571267859A}" type="parTrans" cxnId="{38BD0AB0-B29E-4ACA-8D71-0349795FD9B5}">
      <dgm:prSet/>
      <dgm:spPr/>
      <dgm:t>
        <a:bodyPr/>
        <a:lstStyle/>
        <a:p>
          <a:endParaRPr lang="ru-RU"/>
        </a:p>
      </dgm:t>
    </dgm:pt>
    <dgm:pt modelId="{D7AFA8AF-151B-4C68-87C5-7C10F5A30160}" type="sibTrans" cxnId="{38BD0AB0-B29E-4ACA-8D71-0349795FD9B5}">
      <dgm:prSet/>
      <dgm:spPr/>
      <dgm:t>
        <a:bodyPr/>
        <a:lstStyle/>
        <a:p>
          <a:endParaRPr lang="ru-RU"/>
        </a:p>
      </dgm:t>
    </dgm:pt>
    <dgm:pt modelId="{C5D123BF-6273-41D7-8BEE-734EEF1F321F}">
      <dgm:prSet/>
      <dgm:spPr/>
      <dgm:t>
        <a:bodyPr/>
        <a:lstStyle/>
        <a:p>
          <a:pPr rtl="0"/>
          <a:endParaRPr lang="ru-RU" dirty="0"/>
        </a:p>
      </dgm:t>
    </dgm:pt>
    <dgm:pt modelId="{58226917-28EC-4A64-BC96-0AB7A22940A9}" type="parTrans" cxnId="{D7601412-D795-4FEE-8217-2F5EFEED4971}">
      <dgm:prSet/>
      <dgm:spPr/>
      <dgm:t>
        <a:bodyPr/>
        <a:lstStyle/>
        <a:p>
          <a:endParaRPr lang="ru-RU"/>
        </a:p>
      </dgm:t>
    </dgm:pt>
    <dgm:pt modelId="{1353531F-2A5C-41B7-A914-23E0CB0F339A}" type="sibTrans" cxnId="{D7601412-D795-4FEE-8217-2F5EFEED4971}">
      <dgm:prSet/>
      <dgm:spPr/>
      <dgm:t>
        <a:bodyPr/>
        <a:lstStyle/>
        <a:p>
          <a:endParaRPr lang="ru-RU"/>
        </a:p>
      </dgm:t>
    </dgm:pt>
    <dgm:pt modelId="{B7EA2164-89F5-4B98-883F-8153BDBEF847}" type="pres">
      <dgm:prSet presAssocID="{C5BC556A-2AA4-4C2E-83F5-FC9507ACB2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C50FB7-1BCF-4C37-9DEF-85F3B6A4FF77}" type="pres">
      <dgm:prSet presAssocID="{10EB17A5-9661-4A9D-994B-E3510D431A6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B79092-4AC7-4DFA-9414-663901924CBE}" type="pres">
      <dgm:prSet presAssocID="{9F38C021-1608-444B-AFA5-B72898A9E3F1}" presName="spacer" presStyleCnt="0"/>
      <dgm:spPr/>
    </dgm:pt>
    <dgm:pt modelId="{989141BD-B748-4D16-9184-D0CF73F7E0A3}" type="pres">
      <dgm:prSet presAssocID="{F392D29E-5178-47FF-AFA1-D81C6B610A1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E1934-9034-4651-B08B-31BF34751DC6}" type="pres">
      <dgm:prSet presAssocID="{4CCA8627-6A8A-4A56-BB02-3FFB0AB3E157}" presName="spacer" presStyleCnt="0"/>
      <dgm:spPr/>
    </dgm:pt>
    <dgm:pt modelId="{4D3C1CA7-BAA0-4D6E-B2F6-5F141FE36F1D}" type="pres">
      <dgm:prSet presAssocID="{E679285A-2C05-4D6B-A82B-7A99CF1C49C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6447FD-BD46-4996-9D3F-2741650BF755}" type="pres">
      <dgm:prSet presAssocID="{45453057-127A-4C25-9B64-97F1E1496629}" presName="spacer" presStyleCnt="0"/>
      <dgm:spPr/>
    </dgm:pt>
    <dgm:pt modelId="{E067C9AF-5BEE-4875-A0F4-5F25EF5ABEFD}" type="pres">
      <dgm:prSet presAssocID="{50C094B6-1D82-4ED9-8554-E6B8C71DB0E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82DA4C-B66B-404A-B5D8-5A97A2CED885}" type="pres">
      <dgm:prSet presAssocID="{B6EB17A1-40FE-4A2C-BCE7-9E235C0B680D}" presName="spacer" presStyleCnt="0"/>
      <dgm:spPr/>
    </dgm:pt>
    <dgm:pt modelId="{4A634FD6-8B2C-49DA-A0D2-F05293DA95C1}" type="pres">
      <dgm:prSet presAssocID="{9AF403B4-E70B-4842-B7CF-0DD95596044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A8AAD-39C9-46E8-A92C-C81F959FE296}" type="pres">
      <dgm:prSet presAssocID="{9AF403B4-E70B-4842-B7CF-0DD95596044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305ADC-F5A4-439B-8D9E-36DD34136F9D}" type="presOf" srcId="{9AF403B4-E70B-4842-B7CF-0DD95596044B}" destId="{4A634FD6-8B2C-49DA-A0D2-F05293DA95C1}" srcOrd="0" destOrd="0" presId="urn:microsoft.com/office/officeart/2005/8/layout/vList2"/>
    <dgm:cxn modelId="{BB484F0B-3E8A-434A-B593-07EC6038479E}" srcId="{C5BC556A-2AA4-4C2E-83F5-FC9507ACB238}" destId="{50C094B6-1D82-4ED9-8554-E6B8C71DB0E3}" srcOrd="3" destOrd="0" parTransId="{D97840FD-BC2F-4E31-8A59-556C89AD09E4}" sibTransId="{B6EB17A1-40FE-4A2C-BCE7-9E235C0B680D}"/>
    <dgm:cxn modelId="{9BBF5EA2-A200-4BF1-BBA8-337872AC450D}" type="presOf" srcId="{E679285A-2C05-4D6B-A82B-7A99CF1C49CD}" destId="{4D3C1CA7-BAA0-4D6E-B2F6-5F141FE36F1D}" srcOrd="0" destOrd="0" presId="urn:microsoft.com/office/officeart/2005/8/layout/vList2"/>
    <dgm:cxn modelId="{7DDA9324-CA15-4BF0-87D9-17DB62E551D4}" type="presOf" srcId="{C5D123BF-6273-41D7-8BEE-734EEF1F321F}" destId="{942A8AAD-39C9-46E8-A92C-C81F959FE296}" srcOrd="0" destOrd="1" presId="urn:microsoft.com/office/officeart/2005/8/layout/vList2"/>
    <dgm:cxn modelId="{3409D434-F40E-4E47-B59D-8F183B1DE53F}" srcId="{C5BC556A-2AA4-4C2E-83F5-FC9507ACB238}" destId="{9AF403B4-E70B-4842-B7CF-0DD95596044B}" srcOrd="4" destOrd="0" parTransId="{1B6EA3D9-55F5-4750-9D70-DB4E9F0D8FF8}" sibTransId="{7402FB48-1CC2-405A-92E0-914858EBF2E2}"/>
    <dgm:cxn modelId="{D7601412-D795-4FEE-8217-2F5EFEED4971}" srcId="{9AF403B4-E70B-4842-B7CF-0DD95596044B}" destId="{C5D123BF-6273-41D7-8BEE-734EEF1F321F}" srcOrd="1" destOrd="0" parTransId="{58226917-28EC-4A64-BC96-0AB7A22940A9}" sibTransId="{1353531F-2A5C-41B7-A914-23E0CB0F339A}"/>
    <dgm:cxn modelId="{47167CC3-0718-4BF9-897C-551CF1BC7491}" srcId="{C5BC556A-2AA4-4C2E-83F5-FC9507ACB238}" destId="{10EB17A5-9661-4A9D-994B-E3510D431A60}" srcOrd="0" destOrd="0" parTransId="{73C7B895-94F0-4650-9A3F-D4B7693BF5C9}" sibTransId="{9F38C021-1608-444B-AFA5-B72898A9E3F1}"/>
    <dgm:cxn modelId="{9F792931-7AD1-4507-B851-32BD8F49213F}" type="presOf" srcId="{50C094B6-1D82-4ED9-8554-E6B8C71DB0E3}" destId="{E067C9AF-5BEE-4875-A0F4-5F25EF5ABEFD}" srcOrd="0" destOrd="0" presId="urn:microsoft.com/office/officeart/2005/8/layout/vList2"/>
    <dgm:cxn modelId="{1DCF3186-39C9-41F7-A834-62F6A6FB7AD3}" type="presOf" srcId="{10EB17A5-9661-4A9D-994B-E3510D431A60}" destId="{FBC50FB7-1BCF-4C37-9DEF-85F3B6A4FF77}" srcOrd="0" destOrd="0" presId="urn:microsoft.com/office/officeart/2005/8/layout/vList2"/>
    <dgm:cxn modelId="{38BD0AB0-B29E-4ACA-8D71-0349795FD9B5}" srcId="{9AF403B4-E70B-4842-B7CF-0DD95596044B}" destId="{BBD70816-2EA5-4F8C-944A-53781FB2AB2D}" srcOrd="0" destOrd="0" parTransId="{FEF26F77-9D5A-49E6-A6EB-B3571267859A}" sibTransId="{D7AFA8AF-151B-4C68-87C5-7C10F5A30160}"/>
    <dgm:cxn modelId="{90ADC3F1-59AC-4C18-9BA1-808CC238901F}" srcId="{C5BC556A-2AA4-4C2E-83F5-FC9507ACB238}" destId="{F392D29E-5178-47FF-AFA1-D81C6B610A11}" srcOrd="1" destOrd="0" parTransId="{0FFCE7F6-B70C-4DED-83A9-CCDE6D6736C9}" sibTransId="{4CCA8627-6A8A-4A56-BB02-3FFB0AB3E157}"/>
    <dgm:cxn modelId="{54F3A4FF-9FC1-4D3A-B2C6-7467D6CF5316}" type="presOf" srcId="{BBD70816-2EA5-4F8C-944A-53781FB2AB2D}" destId="{942A8AAD-39C9-46E8-A92C-C81F959FE296}" srcOrd="0" destOrd="0" presId="urn:microsoft.com/office/officeart/2005/8/layout/vList2"/>
    <dgm:cxn modelId="{A857B173-C9DF-4526-9075-9F5B46176EE7}" srcId="{C5BC556A-2AA4-4C2E-83F5-FC9507ACB238}" destId="{E679285A-2C05-4D6B-A82B-7A99CF1C49CD}" srcOrd="2" destOrd="0" parTransId="{DB7DC91A-E232-4B48-8092-8A66943FCFD4}" sibTransId="{45453057-127A-4C25-9B64-97F1E1496629}"/>
    <dgm:cxn modelId="{274C553C-DB8F-4406-A494-031D4343F64F}" type="presOf" srcId="{F392D29E-5178-47FF-AFA1-D81C6B610A11}" destId="{989141BD-B748-4D16-9184-D0CF73F7E0A3}" srcOrd="0" destOrd="0" presId="urn:microsoft.com/office/officeart/2005/8/layout/vList2"/>
    <dgm:cxn modelId="{4FADED86-4B1D-46AF-9BC3-6DD2F5E6BBA2}" type="presOf" srcId="{C5BC556A-2AA4-4C2E-83F5-FC9507ACB238}" destId="{B7EA2164-89F5-4B98-883F-8153BDBEF847}" srcOrd="0" destOrd="0" presId="urn:microsoft.com/office/officeart/2005/8/layout/vList2"/>
    <dgm:cxn modelId="{4EE0DBF7-4EFE-4131-A206-B93E329C35B4}" type="presParOf" srcId="{B7EA2164-89F5-4B98-883F-8153BDBEF847}" destId="{FBC50FB7-1BCF-4C37-9DEF-85F3B6A4FF77}" srcOrd="0" destOrd="0" presId="urn:microsoft.com/office/officeart/2005/8/layout/vList2"/>
    <dgm:cxn modelId="{DAC0086F-8601-4307-91DD-53017DC6BC60}" type="presParOf" srcId="{B7EA2164-89F5-4B98-883F-8153BDBEF847}" destId="{2AB79092-4AC7-4DFA-9414-663901924CBE}" srcOrd="1" destOrd="0" presId="urn:microsoft.com/office/officeart/2005/8/layout/vList2"/>
    <dgm:cxn modelId="{F0F7F283-10E2-48D5-9860-BBD508723F62}" type="presParOf" srcId="{B7EA2164-89F5-4B98-883F-8153BDBEF847}" destId="{989141BD-B748-4D16-9184-D0CF73F7E0A3}" srcOrd="2" destOrd="0" presId="urn:microsoft.com/office/officeart/2005/8/layout/vList2"/>
    <dgm:cxn modelId="{9DCE605F-9B2C-44A9-A2BB-3903CCDB58EC}" type="presParOf" srcId="{B7EA2164-89F5-4B98-883F-8153BDBEF847}" destId="{959E1934-9034-4651-B08B-31BF34751DC6}" srcOrd="3" destOrd="0" presId="urn:microsoft.com/office/officeart/2005/8/layout/vList2"/>
    <dgm:cxn modelId="{2A911E7A-B893-4BBB-BE12-47699C700C99}" type="presParOf" srcId="{B7EA2164-89F5-4B98-883F-8153BDBEF847}" destId="{4D3C1CA7-BAA0-4D6E-B2F6-5F141FE36F1D}" srcOrd="4" destOrd="0" presId="urn:microsoft.com/office/officeart/2005/8/layout/vList2"/>
    <dgm:cxn modelId="{1CBF0BEB-AC89-49D3-AD2E-1E9D53A6FDD0}" type="presParOf" srcId="{B7EA2164-89F5-4B98-883F-8153BDBEF847}" destId="{656447FD-BD46-4996-9D3F-2741650BF755}" srcOrd="5" destOrd="0" presId="urn:microsoft.com/office/officeart/2005/8/layout/vList2"/>
    <dgm:cxn modelId="{5D7781F8-C617-4A2A-ABB3-93B6463CC5A6}" type="presParOf" srcId="{B7EA2164-89F5-4B98-883F-8153BDBEF847}" destId="{E067C9AF-5BEE-4875-A0F4-5F25EF5ABEFD}" srcOrd="6" destOrd="0" presId="urn:microsoft.com/office/officeart/2005/8/layout/vList2"/>
    <dgm:cxn modelId="{657CADB2-0933-4011-ABA6-55ED36656217}" type="presParOf" srcId="{B7EA2164-89F5-4B98-883F-8153BDBEF847}" destId="{2F82DA4C-B66B-404A-B5D8-5A97A2CED885}" srcOrd="7" destOrd="0" presId="urn:microsoft.com/office/officeart/2005/8/layout/vList2"/>
    <dgm:cxn modelId="{A55C49CA-2672-4A1F-927E-0536FB67EB90}" type="presParOf" srcId="{B7EA2164-89F5-4B98-883F-8153BDBEF847}" destId="{4A634FD6-8B2C-49DA-A0D2-F05293DA95C1}" srcOrd="8" destOrd="0" presId="urn:microsoft.com/office/officeart/2005/8/layout/vList2"/>
    <dgm:cxn modelId="{AE938891-A0BD-4C50-8CA5-BE89279CB479}" type="presParOf" srcId="{B7EA2164-89F5-4B98-883F-8153BDBEF847}" destId="{942A8AAD-39C9-46E8-A92C-C81F959FE296}" srcOrd="9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970C63A-A488-43E2-9C4C-78D15EAE6E74}" type="doc">
      <dgm:prSet loTypeId="urn:microsoft.com/office/officeart/2005/8/layout/process4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739D8B-9926-4E7F-971D-1F6A9F0549F2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b="1" u="sng" dirty="0" smtClean="0">
              <a:solidFill>
                <a:schemeClr val="tx1"/>
              </a:solidFill>
            </a:rPr>
            <a:t>Обеспечение  по  страхованию  осуществляется  в  виде:</a:t>
          </a:r>
          <a:endParaRPr lang="ru-RU" dirty="0">
            <a:solidFill>
              <a:schemeClr val="tx1"/>
            </a:solidFill>
          </a:endParaRPr>
        </a:p>
      </dgm:t>
    </dgm:pt>
    <dgm:pt modelId="{283759DE-A1D4-4758-A122-732DF8707C04}" type="parTrans" cxnId="{40EC0847-337F-46F4-B99A-763AB374562E}">
      <dgm:prSet/>
      <dgm:spPr/>
      <dgm:t>
        <a:bodyPr/>
        <a:lstStyle/>
        <a:p>
          <a:endParaRPr lang="ru-RU"/>
        </a:p>
      </dgm:t>
    </dgm:pt>
    <dgm:pt modelId="{F1D3A448-5057-4E3D-8A88-D2BA39A56342}" type="sibTrans" cxnId="{40EC0847-337F-46F4-B99A-763AB374562E}">
      <dgm:prSet/>
      <dgm:spPr/>
      <dgm:t>
        <a:bodyPr/>
        <a:lstStyle/>
        <a:p>
          <a:endParaRPr lang="ru-RU"/>
        </a:p>
      </dgm:t>
    </dgm:pt>
    <dgm:pt modelId="{FE1D668D-A840-416E-9FF0-49C646F9DA5E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пособия  по  временной  нетрудоспособности;</a:t>
          </a:r>
          <a:endParaRPr lang="ru-RU" dirty="0">
            <a:solidFill>
              <a:schemeClr val="tx1"/>
            </a:solidFill>
          </a:endParaRPr>
        </a:p>
      </dgm:t>
    </dgm:pt>
    <dgm:pt modelId="{C02D63EC-6694-4377-BD25-BC5EE722F871}" type="parTrans" cxnId="{AF3E435C-9506-4BCE-8213-63A750883F1A}">
      <dgm:prSet/>
      <dgm:spPr/>
      <dgm:t>
        <a:bodyPr/>
        <a:lstStyle/>
        <a:p>
          <a:endParaRPr lang="ru-RU"/>
        </a:p>
      </dgm:t>
    </dgm:pt>
    <dgm:pt modelId="{1DCB6242-EF7F-419B-AD7E-5C33D53056E6}" type="sibTrans" cxnId="{AF3E435C-9506-4BCE-8213-63A750883F1A}">
      <dgm:prSet/>
      <dgm:spPr/>
      <dgm:t>
        <a:bodyPr/>
        <a:lstStyle/>
        <a:p>
          <a:endParaRPr lang="ru-RU"/>
        </a:p>
      </dgm:t>
    </dgm:pt>
    <dgm:pt modelId="{7CDCB47C-B645-410A-A18C-8E6344039615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единовременной  страховой  выплаты застрахованному  либо  лицам,  имеющим  право  на получение  такой    выплаты  в  случае  его  смерти;</a:t>
          </a:r>
          <a:endParaRPr lang="ru-RU" dirty="0">
            <a:solidFill>
              <a:schemeClr val="tx1"/>
            </a:solidFill>
          </a:endParaRPr>
        </a:p>
      </dgm:t>
    </dgm:pt>
    <dgm:pt modelId="{CF0F1BE5-1A85-4AE2-AF02-E6DEBB5D0CDB}" type="parTrans" cxnId="{B13E51AA-4940-44EE-8504-7DC02D1ED907}">
      <dgm:prSet/>
      <dgm:spPr/>
      <dgm:t>
        <a:bodyPr/>
        <a:lstStyle/>
        <a:p>
          <a:endParaRPr lang="ru-RU"/>
        </a:p>
      </dgm:t>
    </dgm:pt>
    <dgm:pt modelId="{0D377125-72FB-4D95-8DCF-935B90100950}" type="sibTrans" cxnId="{B13E51AA-4940-44EE-8504-7DC02D1ED907}">
      <dgm:prSet/>
      <dgm:spPr/>
      <dgm:t>
        <a:bodyPr/>
        <a:lstStyle/>
        <a:p>
          <a:endParaRPr lang="ru-RU"/>
        </a:p>
      </dgm:t>
    </dgm:pt>
    <dgm:pt modelId="{4085AFCE-61DA-4FBA-BF76-476EDC9334C5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ежемесячных  страховых  выплат  застрахованному либо  лицам,  имеющим  право  на  получение  таких выплат  в  случае  его  смерти;</a:t>
          </a:r>
          <a:endParaRPr lang="ru-RU" dirty="0">
            <a:solidFill>
              <a:schemeClr val="tx1"/>
            </a:solidFill>
          </a:endParaRPr>
        </a:p>
      </dgm:t>
    </dgm:pt>
    <dgm:pt modelId="{756D3624-A85B-4909-8F7F-B988FD359E99}" type="parTrans" cxnId="{5B1F3109-7A0C-4619-8374-4A9D1A096956}">
      <dgm:prSet/>
      <dgm:spPr/>
      <dgm:t>
        <a:bodyPr/>
        <a:lstStyle/>
        <a:p>
          <a:endParaRPr lang="ru-RU"/>
        </a:p>
      </dgm:t>
    </dgm:pt>
    <dgm:pt modelId="{863D1DF6-89FB-44F3-8AFD-908D3AB1CE76}" type="sibTrans" cxnId="{5B1F3109-7A0C-4619-8374-4A9D1A096956}">
      <dgm:prSet/>
      <dgm:spPr/>
      <dgm:t>
        <a:bodyPr/>
        <a:lstStyle/>
        <a:p>
          <a:endParaRPr lang="ru-RU"/>
        </a:p>
      </dgm:t>
    </dgm:pt>
    <dgm:pt modelId="{D18F952C-569F-4C00-A417-0AAF44A9E0F3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оплаты  дополнительных  расходов,  связанных   с повреждением  здоровья  застрахованного,  на  его медицинскую, социальную  и  профессиональную реабилитацию. </a:t>
          </a:r>
          <a:endParaRPr lang="ru-RU" dirty="0">
            <a:solidFill>
              <a:schemeClr val="tx1"/>
            </a:solidFill>
          </a:endParaRPr>
        </a:p>
      </dgm:t>
    </dgm:pt>
    <dgm:pt modelId="{5F66529D-666C-4D26-A11C-E145FFD3C944}" type="parTrans" cxnId="{D4738D46-5419-43A4-9AF0-4D4BCA9E6750}">
      <dgm:prSet/>
      <dgm:spPr/>
      <dgm:t>
        <a:bodyPr/>
        <a:lstStyle/>
        <a:p>
          <a:endParaRPr lang="ru-RU"/>
        </a:p>
      </dgm:t>
    </dgm:pt>
    <dgm:pt modelId="{17C1C296-A270-4CE0-B7F0-3416F68F86EF}" type="sibTrans" cxnId="{D4738D46-5419-43A4-9AF0-4D4BCA9E6750}">
      <dgm:prSet/>
      <dgm:spPr/>
      <dgm:t>
        <a:bodyPr/>
        <a:lstStyle/>
        <a:p>
          <a:endParaRPr lang="ru-RU"/>
        </a:p>
      </dgm:t>
    </dgm:pt>
    <dgm:pt modelId="{98A1074A-6D27-4CFC-BDBB-FFEA4A4BD7F9}" type="pres">
      <dgm:prSet presAssocID="{4970C63A-A488-43E2-9C4C-78D15EAE6E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E9EB9C-A81C-4A9E-8AB9-89A554013224}" type="pres">
      <dgm:prSet presAssocID="{D18F952C-569F-4C00-A417-0AAF44A9E0F3}" presName="boxAndChildren" presStyleCnt="0"/>
      <dgm:spPr/>
    </dgm:pt>
    <dgm:pt modelId="{42E306DB-5E82-4408-802B-21406C46C96F}" type="pres">
      <dgm:prSet presAssocID="{D18F952C-569F-4C00-A417-0AAF44A9E0F3}" presName="parentTextBox" presStyleLbl="node1" presStyleIdx="0" presStyleCnt="5"/>
      <dgm:spPr/>
      <dgm:t>
        <a:bodyPr/>
        <a:lstStyle/>
        <a:p>
          <a:endParaRPr lang="ru-RU"/>
        </a:p>
      </dgm:t>
    </dgm:pt>
    <dgm:pt modelId="{3365265C-84D3-4E1B-83FC-FCBEFB3240DD}" type="pres">
      <dgm:prSet presAssocID="{863D1DF6-89FB-44F3-8AFD-908D3AB1CE76}" presName="sp" presStyleCnt="0"/>
      <dgm:spPr/>
    </dgm:pt>
    <dgm:pt modelId="{337A7656-7174-4CA5-83DE-BFCBBBE5B30C}" type="pres">
      <dgm:prSet presAssocID="{4085AFCE-61DA-4FBA-BF76-476EDC9334C5}" presName="arrowAndChildren" presStyleCnt="0"/>
      <dgm:spPr/>
    </dgm:pt>
    <dgm:pt modelId="{978CDB08-4FFE-42B3-9706-371CF41F4771}" type="pres">
      <dgm:prSet presAssocID="{4085AFCE-61DA-4FBA-BF76-476EDC9334C5}" presName="parentTextArrow" presStyleLbl="node1" presStyleIdx="1" presStyleCnt="5"/>
      <dgm:spPr/>
      <dgm:t>
        <a:bodyPr/>
        <a:lstStyle/>
        <a:p>
          <a:endParaRPr lang="ru-RU"/>
        </a:p>
      </dgm:t>
    </dgm:pt>
    <dgm:pt modelId="{3B6FD2D4-D925-4D43-9FB1-F2148C264F94}" type="pres">
      <dgm:prSet presAssocID="{0D377125-72FB-4D95-8DCF-935B90100950}" presName="sp" presStyleCnt="0"/>
      <dgm:spPr/>
    </dgm:pt>
    <dgm:pt modelId="{C22C1B88-036C-4087-AFEB-DA3B8BCD370A}" type="pres">
      <dgm:prSet presAssocID="{7CDCB47C-B645-410A-A18C-8E6344039615}" presName="arrowAndChildren" presStyleCnt="0"/>
      <dgm:spPr/>
    </dgm:pt>
    <dgm:pt modelId="{36ED29DA-37B9-4C90-881A-8605081E0C58}" type="pres">
      <dgm:prSet presAssocID="{7CDCB47C-B645-410A-A18C-8E6344039615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20D2571D-BF94-4586-953D-793FF2DBA154}" type="pres">
      <dgm:prSet presAssocID="{1DCB6242-EF7F-419B-AD7E-5C33D53056E6}" presName="sp" presStyleCnt="0"/>
      <dgm:spPr/>
    </dgm:pt>
    <dgm:pt modelId="{07761D03-FE5C-4C6A-B7FB-ADAD73AA79F0}" type="pres">
      <dgm:prSet presAssocID="{FE1D668D-A840-416E-9FF0-49C646F9DA5E}" presName="arrowAndChildren" presStyleCnt="0"/>
      <dgm:spPr/>
    </dgm:pt>
    <dgm:pt modelId="{2DCBF936-483E-4EBC-AF36-4733C4EF2A4E}" type="pres">
      <dgm:prSet presAssocID="{FE1D668D-A840-416E-9FF0-49C646F9DA5E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DB7873FC-AA35-4DF4-B567-8C7A383F1D0B}" type="pres">
      <dgm:prSet presAssocID="{F1D3A448-5057-4E3D-8A88-D2BA39A56342}" presName="sp" presStyleCnt="0"/>
      <dgm:spPr/>
    </dgm:pt>
    <dgm:pt modelId="{3F8C503E-0788-4759-8FCE-935896D07F8E}" type="pres">
      <dgm:prSet presAssocID="{30739D8B-9926-4E7F-971D-1F6A9F0549F2}" presName="arrowAndChildren" presStyleCnt="0"/>
      <dgm:spPr/>
    </dgm:pt>
    <dgm:pt modelId="{4118A201-ACAC-4949-9BB0-3BD157A28600}" type="pres">
      <dgm:prSet presAssocID="{30739D8B-9926-4E7F-971D-1F6A9F0549F2}" presName="parentTextArrow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B13E51AA-4940-44EE-8504-7DC02D1ED907}" srcId="{4970C63A-A488-43E2-9C4C-78D15EAE6E74}" destId="{7CDCB47C-B645-410A-A18C-8E6344039615}" srcOrd="2" destOrd="0" parTransId="{CF0F1BE5-1A85-4AE2-AF02-E6DEBB5D0CDB}" sibTransId="{0D377125-72FB-4D95-8DCF-935B90100950}"/>
    <dgm:cxn modelId="{917741E2-77B7-497B-845F-3E4F4BB38BE1}" type="presOf" srcId="{30739D8B-9926-4E7F-971D-1F6A9F0549F2}" destId="{4118A201-ACAC-4949-9BB0-3BD157A28600}" srcOrd="0" destOrd="0" presId="urn:microsoft.com/office/officeart/2005/8/layout/process4"/>
    <dgm:cxn modelId="{B7F721EE-9B05-4C71-B855-B32DBC303B9F}" type="presOf" srcId="{D18F952C-569F-4C00-A417-0AAF44A9E0F3}" destId="{42E306DB-5E82-4408-802B-21406C46C96F}" srcOrd="0" destOrd="0" presId="urn:microsoft.com/office/officeart/2005/8/layout/process4"/>
    <dgm:cxn modelId="{455E9053-AC9E-42D2-83C8-D53F9BE97979}" type="presOf" srcId="{4970C63A-A488-43E2-9C4C-78D15EAE6E74}" destId="{98A1074A-6D27-4CFC-BDBB-FFEA4A4BD7F9}" srcOrd="0" destOrd="0" presId="urn:microsoft.com/office/officeart/2005/8/layout/process4"/>
    <dgm:cxn modelId="{D4738D46-5419-43A4-9AF0-4D4BCA9E6750}" srcId="{4970C63A-A488-43E2-9C4C-78D15EAE6E74}" destId="{D18F952C-569F-4C00-A417-0AAF44A9E0F3}" srcOrd="4" destOrd="0" parTransId="{5F66529D-666C-4D26-A11C-E145FFD3C944}" sibTransId="{17C1C296-A270-4CE0-B7F0-3416F68F86EF}"/>
    <dgm:cxn modelId="{AF3E435C-9506-4BCE-8213-63A750883F1A}" srcId="{4970C63A-A488-43E2-9C4C-78D15EAE6E74}" destId="{FE1D668D-A840-416E-9FF0-49C646F9DA5E}" srcOrd="1" destOrd="0" parTransId="{C02D63EC-6694-4377-BD25-BC5EE722F871}" sibTransId="{1DCB6242-EF7F-419B-AD7E-5C33D53056E6}"/>
    <dgm:cxn modelId="{40EC0847-337F-46F4-B99A-763AB374562E}" srcId="{4970C63A-A488-43E2-9C4C-78D15EAE6E74}" destId="{30739D8B-9926-4E7F-971D-1F6A9F0549F2}" srcOrd="0" destOrd="0" parTransId="{283759DE-A1D4-4758-A122-732DF8707C04}" sibTransId="{F1D3A448-5057-4E3D-8A88-D2BA39A56342}"/>
    <dgm:cxn modelId="{D767C255-2C6C-4869-9BBC-DC2CC00D46A7}" type="presOf" srcId="{4085AFCE-61DA-4FBA-BF76-476EDC9334C5}" destId="{978CDB08-4FFE-42B3-9706-371CF41F4771}" srcOrd="0" destOrd="0" presId="urn:microsoft.com/office/officeart/2005/8/layout/process4"/>
    <dgm:cxn modelId="{5B1F3109-7A0C-4619-8374-4A9D1A096956}" srcId="{4970C63A-A488-43E2-9C4C-78D15EAE6E74}" destId="{4085AFCE-61DA-4FBA-BF76-476EDC9334C5}" srcOrd="3" destOrd="0" parTransId="{756D3624-A85B-4909-8F7F-B988FD359E99}" sibTransId="{863D1DF6-89FB-44F3-8AFD-908D3AB1CE76}"/>
    <dgm:cxn modelId="{CEDE5852-7776-4138-9891-53908FFF62EF}" type="presOf" srcId="{7CDCB47C-B645-410A-A18C-8E6344039615}" destId="{36ED29DA-37B9-4C90-881A-8605081E0C58}" srcOrd="0" destOrd="0" presId="urn:microsoft.com/office/officeart/2005/8/layout/process4"/>
    <dgm:cxn modelId="{0A116CAC-CCFC-4971-825A-F2E8C014EB1A}" type="presOf" srcId="{FE1D668D-A840-416E-9FF0-49C646F9DA5E}" destId="{2DCBF936-483E-4EBC-AF36-4733C4EF2A4E}" srcOrd="0" destOrd="0" presId="urn:microsoft.com/office/officeart/2005/8/layout/process4"/>
    <dgm:cxn modelId="{D8599622-5B4F-4E23-BEA8-82DDE1EA730C}" type="presParOf" srcId="{98A1074A-6D27-4CFC-BDBB-FFEA4A4BD7F9}" destId="{27E9EB9C-A81C-4A9E-8AB9-89A554013224}" srcOrd="0" destOrd="0" presId="urn:microsoft.com/office/officeart/2005/8/layout/process4"/>
    <dgm:cxn modelId="{41DCC9D7-077D-494A-99FE-F6A51220A742}" type="presParOf" srcId="{27E9EB9C-A81C-4A9E-8AB9-89A554013224}" destId="{42E306DB-5E82-4408-802B-21406C46C96F}" srcOrd="0" destOrd="0" presId="urn:microsoft.com/office/officeart/2005/8/layout/process4"/>
    <dgm:cxn modelId="{11EAABE5-BE81-461D-B4C7-4A417343C565}" type="presParOf" srcId="{98A1074A-6D27-4CFC-BDBB-FFEA4A4BD7F9}" destId="{3365265C-84D3-4E1B-83FC-FCBEFB3240DD}" srcOrd="1" destOrd="0" presId="urn:microsoft.com/office/officeart/2005/8/layout/process4"/>
    <dgm:cxn modelId="{B4CF76E1-C533-45B5-B739-59EF3B3E9631}" type="presParOf" srcId="{98A1074A-6D27-4CFC-BDBB-FFEA4A4BD7F9}" destId="{337A7656-7174-4CA5-83DE-BFCBBBE5B30C}" srcOrd="2" destOrd="0" presId="urn:microsoft.com/office/officeart/2005/8/layout/process4"/>
    <dgm:cxn modelId="{F0F265F2-2F4F-46EF-B30B-401A616C9480}" type="presParOf" srcId="{337A7656-7174-4CA5-83DE-BFCBBBE5B30C}" destId="{978CDB08-4FFE-42B3-9706-371CF41F4771}" srcOrd="0" destOrd="0" presId="urn:microsoft.com/office/officeart/2005/8/layout/process4"/>
    <dgm:cxn modelId="{12311FB6-9D97-4AC2-8552-BD767F3D8F4B}" type="presParOf" srcId="{98A1074A-6D27-4CFC-BDBB-FFEA4A4BD7F9}" destId="{3B6FD2D4-D925-4D43-9FB1-F2148C264F94}" srcOrd="3" destOrd="0" presId="urn:microsoft.com/office/officeart/2005/8/layout/process4"/>
    <dgm:cxn modelId="{ED35D426-AB0F-420E-BFD4-12774561B7A4}" type="presParOf" srcId="{98A1074A-6D27-4CFC-BDBB-FFEA4A4BD7F9}" destId="{C22C1B88-036C-4087-AFEB-DA3B8BCD370A}" srcOrd="4" destOrd="0" presId="urn:microsoft.com/office/officeart/2005/8/layout/process4"/>
    <dgm:cxn modelId="{DD1B0B39-BF6B-4B93-97DC-7F3E5D643924}" type="presParOf" srcId="{C22C1B88-036C-4087-AFEB-DA3B8BCD370A}" destId="{36ED29DA-37B9-4C90-881A-8605081E0C58}" srcOrd="0" destOrd="0" presId="urn:microsoft.com/office/officeart/2005/8/layout/process4"/>
    <dgm:cxn modelId="{1E42D334-669B-4636-BC13-D38051F2CE02}" type="presParOf" srcId="{98A1074A-6D27-4CFC-BDBB-FFEA4A4BD7F9}" destId="{20D2571D-BF94-4586-953D-793FF2DBA154}" srcOrd="5" destOrd="0" presId="urn:microsoft.com/office/officeart/2005/8/layout/process4"/>
    <dgm:cxn modelId="{ADB47E26-D690-4F87-8495-A553D9F3FAA1}" type="presParOf" srcId="{98A1074A-6D27-4CFC-BDBB-FFEA4A4BD7F9}" destId="{07761D03-FE5C-4C6A-B7FB-ADAD73AA79F0}" srcOrd="6" destOrd="0" presId="urn:microsoft.com/office/officeart/2005/8/layout/process4"/>
    <dgm:cxn modelId="{B9708722-3950-42E9-BE3E-0AE474BB8C70}" type="presParOf" srcId="{07761D03-FE5C-4C6A-B7FB-ADAD73AA79F0}" destId="{2DCBF936-483E-4EBC-AF36-4733C4EF2A4E}" srcOrd="0" destOrd="0" presId="urn:microsoft.com/office/officeart/2005/8/layout/process4"/>
    <dgm:cxn modelId="{06084769-0F22-4633-BFE0-BBCD32FD5072}" type="presParOf" srcId="{98A1074A-6D27-4CFC-BDBB-FFEA4A4BD7F9}" destId="{DB7873FC-AA35-4DF4-B567-8C7A383F1D0B}" srcOrd="7" destOrd="0" presId="urn:microsoft.com/office/officeart/2005/8/layout/process4"/>
    <dgm:cxn modelId="{7CBC02E9-1BC8-4CC8-B311-4676E08187D7}" type="presParOf" srcId="{98A1074A-6D27-4CFC-BDBB-FFEA4A4BD7F9}" destId="{3F8C503E-0788-4759-8FCE-935896D07F8E}" srcOrd="8" destOrd="0" presId="urn:microsoft.com/office/officeart/2005/8/layout/process4"/>
    <dgm:cxn modelId="{84560A6A-24D4-48ED-851D-221A6615DD04}" type="presParOf" srcId="{3F8C503E-0788-4759-8FCE-935896D07F8E}" destId="{4118A201-ACAC-4949-9BB0-3BD157A28600}" srcOrd="0" destOrd="0" presId="urn:microsoft.com/office/officeart/2005/8/layout/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5D251D-1F57-4682-B4B6-248DAEB7D6D0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A6CC2C-2114-4558-999F-5E67CF9DC6E7}">
      <dgm:prSet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1400" dirty="0" smtClean="0">
              <a:solidFill>
                <a:schemeClr val="tx1">
                  <a:lumMod val="85000"/>
                  <a:lumOff val="15000"/>
                </a:schemeClr>
              </a:solidFill>
            </a:rPr>
            <a:t>1. Немедленно  организовать  первую помощь  пострадавшему;</a:t>
          </a:r>
          <a:endParaRPr lang="ru-RU" sz="1400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544D9C89-F13F-439D-A330-F188A558311D}" type="parTrans" cxnId="{B520A2FF-FB67-44E5-A46A-AF1BE2F7FE07}">
      <dgm:prSet/>
      <dgm:spPr/>
      <dgm:t>
        <a:bodyPr/>
        <a:lstStyle/>
        <a:p>
          <a:endParaRPr lang="ru-RU"/>
        </a:p>
      </dgm:t>
    </dgm:pt>
    <dgm:pt modelId="{4A53EAAC-7646-4DF7-B574-7F2D1466F483}" type="sibTrans" cxnId="{B520A2FF-FB67-44E5-A46A-AF1BE2F7FE07}">
      <dgm:prSet/>
      <dgm:spPr/>
      <dgm:t>
        <a:bodyPr/>
        <a:lstStyle/>
        <a:p>
          <a:endParaRPr lang="ru-RU"/>
        </a:p>
      </dgm:t>
    </dgm:pt>
    <dgm:pt modelId="{E90AD837-A233-46A3-99F0-DDFEDCD134C1}">
      <dgm:prSet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1400" dirty="0" smtClean="0"/>
            <a:t>2. Принять неотложные  меры  по  предотвращению  развития  аварийной  ситуации;</a:t>
          </a:r>
          <a:endParaRPr lang="ru-RU" sz="1400" dirty="0"/>
        </a:p>
      </dgm:t>
    </dgm:pt>
    <dgm:pt modelId="{B92BC33F-E517-468B-92AC-30C43534D9E1}" type="parTrans" cxnId="{0F097F35-B3B3-4E1E-8ECE-99249F7D1321}">
      <dgm:prSet/>
      <dgm:spPr/>
      <dgm:t>
        <a:bodyPr/>
        <a:lstStyle/>
        <a:p>
          <a:endParaRPr lang="ru-RU"/>
        </a:p>
      </dgm:t>
    </dgm:pt>
    <dgm:pt modelId="{5042854A-A21A-4685-AF7B-2029BD903943}" type="sibTrans" cxnId="{0F097F35-B3B3-4E1E-8ECE-99249F7D1321}">
      <dgm:prSet/>
      <dgm:spPr/>
      <dgm:t>
        <a:bodyPr/>
        <a:lstStyle/>
        <a:p>
          <a:endParaRPr lang="ru-RU"/>
        </a:p>
      </dgm:t>
    </dgm:pt>
    <dgm:pt modelId="{9AC209D7-9A2E-4067-8D78-CFA824DA315F}">
      <dgm:prSet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1400" dirty="0" smtClean="0"/>
            <a:t>3. Сохранить  до  начала  расследования  несчастного случая  на  производстве обстановку (если это не угрожает жизни и здоровью других лиц и не ведет к катастрофе, аварии или возникновению иных чрезвычайных обстоятельств);</a:t>
          </a:r>
          <a:endParaRPr lang="ru-RU" sz="1400" dirty="0"/>
        </a:p>
      </dgm:t>
    </dgm:pt>
    <dgm:pt modelId="{31BD1BCC-A474-445D-BC75-249889BB4232}" type="parTrans" cxnId="{0EC7E0F1-A822-492B-B58F-359014680141}">
      <dgm:prSet/>
      <dgm:spPr/>
      <dgm:t>
        <a:bodyPr/>
        <a:lstStyle/>
        <a:p>
          <a:endParaRPr lang="ru-RU"/>
        </a:p>
      </dgm:t>
    </dgm:pt>
    <dgm:pt modelId="{C2F1FD47-5B34-4A3B-82F0-7DD5D413BD60}" type="sibTrans" cxnId="{0EC7E0F1-A822-492B-B58F-359014680141}">
      <dgm:prSet/>
      <dgm:spPr/>
      <dgm:t>
        <a:bodyPr/>
        <a:lstStyle/>
        <a:p>
          <a:endParaRPr lang="ru-RU"/>
        </a:p>
      </dgm:t>
    </dgm:pt>
    <dgm:pt modelId="{FD3CE9F7-1AA7-45D4-8B0B-6D55C27FE21E}">
      <dgm:prSet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1400" dirty="0" smtClean="0"/>
            <a:t>4. Обеспечить своевременное  расследование  несчастного  случая;</a:t>
          </a:r>
          <a:endParaRPr lang="ru-RU" sz="1400" dirty="0"/>
        </a:p>
      </dgm:t>
    </dgm:pt>
    <dgm:pt modelId="{FA1118C7-0278-45C6-8CF6-3CEC7508EAAB}" type="parTrans" cxnId="{728E2FF6-CC2B-41F4-9CE5-4340B9A01B15}">
      <dgm:prSet/>
      <dgm:spPr/>
      <dgm:t>
        <a:bodyPr/>
        <a:lstStyle/>
        <a:p>
          <a:endParaRPr lang="ru-RU"/>
        </a:p>
      </dgm:t>
    </dgm:pt>
    <dgm:pt modelId="{1810A84B-B8CD-4FBA-897D-21F2566B7F34}" type="sibTrans" cxnId="{728E2FF6-CC2B-41F4-9CE5-4340B9A01B15}">
      <dgm:prSet/>
      <dgm:spPr/>
      <dgm:t>
        <a:bodyPr/>
        <a:lstStyle/>
        <a:p>
          <a:endParaRPr lang="ru-RU"/>
        </a:p>
      </dgm:t>
    </dgm:pt>
    <dgm:pt modelId="{D920EA19-71A2-4EB7-9D65-8CC96CC0CF64}">
      <dgm:prSet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l" rtl="0"/>
          <a:r>
            <a:rPr lang="ru-RU" sz="1400" dirty="0" smtClean="0"/>
            <a:t>5. Немедленно  проинформировать  о несчастном  случае  на  производстве  родственников  пострадавшего,  а  также  направить сообщение  в  органы  и организации,  определенные Трудовым  кодексом, «Положением…»   и иными  нормативными правовыми актами.</a:t>
          </a:r>
          <a:endParaRPr lang="ru-RU" sz="1400" dirty="0"/>
        </a:p>
      </dgm:t>
    </dgm:pt>
    <dgm:pt modelId="{FC599EF7-0562-44D2-AE51-1D7B32D88015}" type="parTrans" cxnId="{7B5AA8C2-542F-4BDC-BF25-4D4C88F0F655}">
      <dgm:prSet/>
      <dgm:spPr/>
      <dgm:t>
        <a:bodyPr/>
        <a:lstStyle/>
        <a:p>
          <a:endParaRPr lang="ru-RU"/>
        </a:p>
      </dgm:t>
    </dgm:pt>
    <dgm:pt modelId="{BBA024A1-DB41-430B-B4EF-D79BA29F9E95}" type="sibTrans" cxnId="{7B5AA8C2-542F-4BDC-BF25-4D4C88F0F655}">
      <dgm:prSet/>
      <dgm:spPr/>
      <dgm:t>
        <a:bodyPr/>
        <a:lstStyle/>
        <a:p>
          <a:endParaRPr lang="ru-RU"/>
        </a:p>
      </dgm:t>
    </dgm:pt>
    <dgm:pt modelId="{D539CF48-A34C-4671-8808-06C60FCEEE4C}" type="pres">
      <dgm:prSet presAssocID="{8C5D251D-1F57-4682-B4B6-248DAEB7D6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8201F0-2D6E-4085-AFE8-47EBA0863614}" type="pres">
      <dgm:prSet presAssocID="{D920EA19-71A2-4EB7-9D65-8CC96CC0CF64}" presName="boxAndChildren" presStyleCnt="0"/>
      <dgm:spPr/>
    </dgm:pt>
    <dgm:pt modelId="{3B1A905F-DFC2-44C1-9C21-443171A40E43}" type="pres">
      <dgm:prSet presAssocID="{D920EA19-71A2-4EB7-9D65-8CC96CC0CF64}" presName="parentTextBox" presStyleLbl="node1" presStyleIdx="0" presStyleCnt="5"/>
      <dgm:spPr/>
      <dgm:t>
        <a:bodyPr/>
        <a:lstStyle/>
        <a:p>
          <a:endParaRPr lang="ru-RU"/>
        </a:p>
      </dgm:t>
    </dgm:pt>
    <dgm:pt modelId="{BA5BD06F-5288-4D09-8DDB-13743F7F3D83}" type="pres">
      <dgm:prSet presAssocID="{1810A84B-B8CD-4FBA-897D-21F2566B7F34}" presName="sp" presStyleCnt="0"/>
      <dgm:spPr/>
    </dgm:pt>
    <dgm:pt modelId="{4F41B447-30E7-4E7F-83CB-0E6F581720EF}" type="pres">
      <dgm:prSet presAssocID="{FD3CE9F7-1AA7-45D4-8B0B-6D55C27FE21E}" presName="arrowAndChildren" presStyleCnt="0"/>
      <dgm:spPr/>
    </dgm:pt>
    <dgm:pt modelId="{24E712A0-C4EF-4053-A2F8-343FA00A2B5F}" type="pres">
      <dgm:prSet presAssocID="{FD3CE9F7-1AA7-45D4-8B0B-6D55C27FE21E}" presName="parentTextArrow" presStyleLbl="node1" presStyleIdx="1" presStyleCnt="5" custLinFactNeighborX="822" custLinFactNeighborY="1402"/>
      <dgm:spPr/>
      <dgm:t>
        <a:bodyPr/>
        <a:lstStyle/>
        <a:p>
          <a:endParaRPr lang="ru-RU"/>
        </a:p>
      </dgm:t>
    </dgm:pt>
    <dgm:pt modelId="{FC99D914-C7A7-4668-A895-07F4B65930AE}" type="pres">
      <dgm:prSet presAssocID="{C2F1FD47-5B34-4A3B-82F0-7DD5D413BD60}" presName="sp" presStyleCnt="0"/>
      <dgm:spPr/>
    </dgm:pt>
    <dgm:pt modelId="{C7D1EAEA-9012-4133-9291-A2EA7A700059}" type="pres">
      <dgm:prSet presAssocID="{9AC209D7-9A2E-4067-8D78-CFA824DA315F}" presName="arrowAndChildren" presStyleCnt="0"/>
      <dgm:spPr/>
    </dgm:pt>
    <dgm:pt modelId="{FFBEFE19-7CFD-4622-B706-816DC4FBF775}" type="pres">
      <dgm:prSet presAssocID="{9AC209D7-9A2E-4067-8D78-CFA824DA315F}" presName="parentTextArrow" presStyleLbl="node1" presStyleIdx="2" presStyleCnt="5"/>
      <dgm:spPr/>
      <dgm:t>
        <a:bodyPr/>
        <a:lstStyle/>
        <a:p>
          <a:endParaRPr lang="ru-RU"/>
        </a:p>
      </dgm:t>
    </dgm:pt>
    <dgm:pt modelId="{C7518073-A01C-48EE-8873-87CE2F19E0EB}" type="pres">
      <dgm:prSet presAssocID="{5042854A-A21A-4685-AF7B-2029BD903943}" presName="sp" presStyleCnt="0"/>
      <dgm:spPr/>
    </dgm:pt>
    <dgm:pt modelId="{B500DDD4-40E1-4FAA-BB25-382202F90395}" type="pres">
      <dgm:prSet presAssocID="{E90AD837-A233-46A3-99F0-DDFEDCD134C1}" presName="arrowAndChildren" presStyleCnt="0"/>
      <dgm:spPr/>
    </dgm:pt>
    <dgm:pt modelId="{518596FB-18AB-4FEC-9B6F-837B3EC01AAB}" type="pres">
      <dgm:prSet presAssocID="{E90AD837-A233-46A3-99F0-DDFEDCD134C1}" presName="parentTextArrow" presStyleLbl="node1" presStyleIdx="3" presStyleCnt="5"/>
      <dgm:spPr/>
      <dgm:t>
        <a:bodyPr/>
        <a:lstStyle/>
        <a:p>
          <a:endParaRPr lang="ru-RU"/>
        </a:p>
      </dgm:t>
    </dgm:pt>
    <dgm:pt modelId="{58DF517D-025D-4CD4-9ED5-6F97A5FE68A9}" type="pres">
      <dgm:prSet presAssocID="{4A53EAAC-7646-4DF7-B574-7F2D1466F483}" presName="sp" presStyleCnt="0"/>
      <dgm:spPr/>
    </dgm:pt>
    <dgm:pt modelId="{7C69AE6E-D24D-424C-8A70-183E02931C84}" type="pres">
      <dgm:prSet presAssocID="{19A6CC2C-2114-4558-999F-5E67CF9DC6E7}" presName="arrowAndChildren" presStyleCnt="0"/>
      <dgm:spPr/>
    </dgm:pt>
    <dgm:pt modelId="{FD020BE2-3B1A-4777-A9D9-A0EB65937A9C}" type="pres">
      <dgm:prSet presAssocID="{19A6CC2C-2114-4558-999F-5E67CF9DC6E7}" presName="parentTextArrow" presStyleLbl="node1" presStyleIdx="4" presStyleCnt="5" custLinFactNeighborY="-87644"/>
      <dgm:spPr/>
      <dgm:t>
        <a:bodyPr/>
        <a:lstStyle/>
        <a:p>
          <a:endParaRPr lang="ru-RU"/>
        </a:p>
      </dgm:t>
    </dgm:pt>
  </dgm:ptLst>
  <dgm:cxnLst>
    <dgm:cxn modelId="{24E8E9B0-342A-46FB-AC47-748662416235}" type="presOf" srcId="{19A6CC2C-2114-4558-999F-5E67CF9DC6E7}" destId="{FD020BE2-3B1A-4777-A9D9-A0EB65937A9C}" srcOrd="0" destOrd="0" presId="urn:microsoft.com/office/officeart/2005/8/layout/process4"/>
    <dgm:cxn modelId="{ED107A9B-6143-46A2-A39E-9BC8D8A86C35}" type="presOf" srcId="{8C5D251D-1F57-4682-B4B6-248DAEB7D6D0}" destId="{D539CF48-A34C-4671-8808-06C60FCEEE4C}" srcOrd="0" destOrd="0" presId="urn:microsoft.com/office/officeart/2005/8/layout/process4"/>
    <dgm:cxn modelId="{0F097F35-B3B3-4E1E-8ECE-99249F7D1321}" srcId="{8C5D251D-1F57-4682-B4B6-248DAEB7D6D0}" destId="{E90AD837-A233-46A3-99F0-DDFEDCD134C1}" srcOrd="1" destOrd="0" parTransId="{B92BC33F-E517-468B-92AC-30C43534D9E1}" sibTransId="{5042854A-A21A-4685-AF7B-2029BD903943}"/>
    <dgm:cxn modelId="{8DF9E299-F661-4E90-8002-B1627FCED8DE}" type="presOf" srcId="{9AC209D7-9A2E-4067-8D78-CFA824DA315F}" destId="{FFBEFE19-7CFD-4622-B706-816DC4FBF775}" srcOrd="0" destOrd="0" presId="urn:microsoft.com/office/officeart/2005/8/layout/process4"/>
    <dgm:cxn modelId="{A624FE1C-0FA5-4C4A-B534-C0F107498969}" type="presOf" srcId="{FD3CE9F7-1AA7-45D4-8B0B-6D55C27FE21E}" destId="{24E712A0-C4EF-4053-A2F8-343FA00A2B5F}" srcOrd="0" destOrd="0" presId="urn:microsoft.com/office/officeart/2005/8/layout/process4"/>
    <dgm:cxn modelId="{7B5AA8C2-542F-4BDC-BF25-4D4C88F0F655}" srcId="{8C5D251D-1F57-4682-B4B6-248DAEB7D6D0}" destId="{D920EA19-71A2-4EB7-9D65-8CC96CC0CF64}" srcOrd="4" destOrd="0" parTransId="{FC599EF7-0562-44D2-AE51-1D7B32D88015}" sibTransId="{BBA024A1-DB41-430B-B4EF-D79BA29F9E95}"/>
    <dgm:cxn modelId="{728E2FF6-CC2B-41F4-9CE5-4340B9A01B15}" srcId="{8C5D251D-1F57-4682-B4B6-248DAEB7D6D0}" destId="{FD3CE9F7-1AA7-45D4-8B0B-6D55C27FE21E}" srcOrd="3" destOrd="0" parTransId="{FA1118C7-0278-45C6-8CF6-3CEC7508EAAB}" sibTransId="{1810A84B-B8CD-4FBA-897D-21F2566B7F34}"/>
    <dgm:cxn modelId="{0EC7E0F1-A822-492B-B58F-359014680141}" srcId="{8C5D251D-1F57-4682-B4B6-248DAEB7D6D0}" destId="{9AC209D7-9A2E-4067-8D78-CFA824DA315F}" srcOrd="2" destOrd="0" parTransId="{31BD1BCC-A474-445D-BC75-249889BB4232}" sibTransId="{C2F1FD47-5B34-4A3B-82F0-7DD5D413BD60}"/>
    <dgm:cxn modelId="{BC0D1CB6-F167-4539-A964-BE311955E5BE}" type="presOf" srcId="{D920EA19-71A2-4EB7-9D65-8CC96CC0CF64}" destId="{3B1A905F-DFC2-44C1-9C21-443171A40E43}" srcOrd="0" destOrd="0" presId="urn:microsoft.com/office/officeart/2005/8/layout/process4"/>
    <dgm:cxn modelId="{B520A2FF-FB67-44E5-A46A-AF1BE2F7FE07}" srcId="{8C5D251D-1F57-4682-B4B6-248DAEB7D6D0}" destId="{19A6CC2C-2114-4558-999F-5E67CF9DC6E7}" srcOrd="0" destOrd="0" parTransId="{544D9C89-F13F-439D-A330-F188A558311D}" sibTransId="{4A53EAAC-7646-4DF7-B574-7F2D1466F483}"/>
    <dgm:cxn modelId="{728EB3AC-97E3-4481-AEF3-C76F9B0FB057}" type="presOf" srcId="{E90AD837-A233-46A3-99F0-DDFEDCD134C1}" destId="{518596FB-18AB-4FEC-9B6F-837B3EC01AAB}" srcOrd="0" destOrd="0" presId="urn:microsoft.com/office/officeart/2005/8/layout/process4"/>
    <dgm:cxn modelId="{D5E77AAC-B51C-4848-B568-2C17B7E994FD}" type="presParOf" srcId="{D539CF48-A34C-4671-8808-06C60FCEEE4C}" destId="{CF8201F0-2D6E-4085-AFE8-47EBA0863614}" srcOrd="0" destOrd="0" presId="urn:microsoft.com/office/officeart/2005/8/layout/process4"/>
    <dgm:cxn modelId="{2EC0D0A8-527E-48E9-BCC8-0F75DAA42C76}" type="presParOf" srcId="{CF8201F0-2D6E-4085-AFE8-47EBA0863614}" destId="{3B1A905F-DFC2-44C1-9C21-443171A40E43}" srcOrd="0" destOrd="0" presId="urn:microsoft.com/office/officeart/2005/8/layout/process4"/>
    <dgm:cxn modelId="{55AC7AA6-680F-4CB6-B890-C2624565AC4C}" type="presParOf" srcId="{D539CF48-A34C-4671-8808-06C60FCEEE4C}" destId="{BA5BD06F-5288-4D09-8DDB-13743F7F3D83}" srcOrd="1" destOrd="0" presId="urn:microsoft.com/office/officeart/2005/8/layout/process4"/>
    <dgm:cxn modelId="{8A5D2C35-EEB0-4363-87F9-B8D58438D828}" type="presParOf" srcId="{D539CF48-A34C-4671-8808-06C60FCEEE4C}" destId="{4F41B447-30E7-4E7F-83CB-0E6F581720EF}" srcOrd="2" destOrd="0" presId="urn:microsoft.com/office/officeart/2005/8/layout/process4"/>
    <dgm:cxn modelId="{5759DF0D-4B9E-4197-B160-A1833CBCAFE4}" type="presParOf" srcId="{4F41B447-30E7-4E7F-83CB-0E6F581720EF}" destId="{24E712A0-C4EF-4053-A2F8-343FA00A2B5F}" srcOrd="0" destOrd="0" presId="urn:microsoft.com/office/officeart/2005/8/layout/process4"/>
    <dgm:cxn modelId="{EC32FCB1-F43A-4A58-86A1-41786B5CBC4D}" type="presParOf" srcId="{D539CF48-A34C-4671-8808-06C60FCEEE4C}" destId="{FC99D914-C7A7-4668-A895-07F4B65930AE}" srcOrd="3" destOrd="0" presId="urn:microsoft.com/office/officeart/2005/8/layout/process4"/>
    <dgm:cxn modelId="{C1233070-E866-46C0-88E4-45800EA815FA}" type="presParOf" srcId="{D539CF48-A34C-4671-8808-06C60FCEEE4C}" destId="{C7D1EAEA-9012-4133-9291-A2EA7A700059}" srcOrd="4" destOrd="0" presId="urn:microsoft.com/office/officeart/2005/8/layout/process4"/>
    <dgm:cxn modelId="{757B1D28-7D7A-4358-80A7-A9E4519AD3FC}" type="presParOf" srcId="{C7D1EAEA-9012-4133-9291-A2EA7A700059}" destId="{FFBEFE19-7CFD-4622-B706-816DC4FBF775}" srcOrd="0" destOrd="0" presId="urn:microsoft.com/office/officeart/2005/8/layout/process4"/>
    <dgm:cxn modelId="{5128AD31-1D4B-4A33-BECE-1AEF8A2C1872}" type="presParOf" srcId="{D539CF48-A34C-4671-8808-06C60FCEEE4C}" destId="{C7518073-A01C-48EE-8873-87CE2F19E0EB}" srcOrd="5" destOrd="0" presId="urn:microsoft.com/office/officeart/2005/8/layout/process4"/>
    <dgm:cxn modelId="{4AA45929-45AF-44C4-97AC-945B85CDC692}" type="presParOf" srcId="{D539CF48-A34C-4671-8808-06C60FCEEE4C}" destId="{B500DDD4-40E1-4FAA-BB25-382202F90395}" srcOrd="6" destOrd="0" presId="urn:microsoft.com/office/officeart/2005/8/layout/process4"/>
    <dgm:cxn modelId="{E83ED480-8C37-46A2-9BCC-B46C1975BE4B}" type="presParOf" srcId="{B500DDD4-40E1-4FAA-BB25-382202F90395}" destId="{518596FB-18AB-4FEC-9B6F-837B3EC01AAB}" srcOrd="0" destOrd="0" presId="urn:microsoft.com/office/officeart/2005/8/layout/process4"/>
    <dgm:cxn modelId="{997918EE-4D9E-4D10-9994-3345909C7B69}" type="presParOf" srcId="{D539CF48-A34C-4671-8808-06C60FCEEE4C}" destId="{58DF517D-025D-4CD4-9ED5-6F97A5FE68A9}" srcOrd="7" destOrd="0" presId="urn:microsoft.com/office/officeart/2005/8/layout/process4"/>
    <dgm:cxn modelId="{ED1A9F1F-110D-4F9C-A6C6-3203F8F7A40E}" type="presParOf" srcId="{D539CF48-A34C-4671-8808-06C60FCEEE4C}" destId="{7C69AE6E-D24D-424C-8A70-183E02931C84}" srcOrd="8" destOrd="0" presId="urn:microsoft.com/office/officeart/2005/8/layout/process4"/>
    <dgm:cxn modelId="{724099A2-2CEA-4134-9038-184F41D076C1}" type="presParOf" srcId="{7C69AE6E-D24D-424C-8A70-183E02931C84}" destId="{FD020BE2-3B1A-4777-A9D9-A0EB65937A9C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BB8E7F-8FDB-4F91-97AB-F6197E10718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383CE-ACF3-4088-989D-79D83389DE7A}">
      <dgm:prSet custT="1"/>
      <dgm:spPr>
        <a:solidFill>
          <a:schemeClr val="bg1">
            <a:lumMod val="85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sz="1400" b="1" u="sng" dirty="0" smtClean="0"/>
            <a:t>Комиссия :</a:t>
          </a:r>
          <a:endParaRPr lang="ru-RU" sz="1400" dirty="0"/>
        </a:p>
      </dgm:t>
    </dgm:pt>
    <dgm:pt modelId="{E33484DF-6446-495F-838C-67E0EB35D14C}" type="parTrans" cxnId="{8DCB0875-FB2D-4C21-A71E-8BB8CA0EEC66}">
      <dgm:prSet/>
      <dgm:spPr/>
      <dgm:t>
        <a:bodyPr/>
        <a:lstStyle/>
        <a:p>
          <a:endParaRPr lang="ru-RU"/>
        </a:p>
      </dgm:t>
    </dgm:pt>
    <dgm:pt modelId="{95D2EC1D-276A-4780-B117-C78893C146A3}" type="sibTrans" cxnId="{8DCB0875-FB2D-4C21-A71E-8BB8CA0EEC66}">
      <dgm:prSet/>
      <dgm:spPr/>
      <dgm:t>
        <a:bodyPr/>
        <a:lstStyle/>
        <a:p>
          <a:endParaRPr lang="ru-RU"/>
        </a:p>
      </dgm:t>
    </dgm:pt>
    <dgm:pt modelId="{6162B786-7A7E-478B-A7A7-436B1F8D1971}">
      <dgm:prSet custT="1"/>
      <dgm:spPr>
        <a:solidFill>
          <a:schemeClr val="bg1">
            <a:lumMod val="85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pPr rtl="0">
            <a:spcAft>
              <a:spcPts val="0"/>
            </a:spcAft>
          </a:pPr>
          <a:r>
            <a:rPr lang="ru-RU" sz="1400" dirty="0" smtClean="0"/>
            <a:t>1. Делает запрос в медицинское учреждение об определении степени  тяжести несчастного случая.</a:t>
          </a:r>
        </a:p>
        <a:p>
          <a:pPr rtl="0">
            <a:spcAft>
              <a:spcPts val="0"/>
            </a:spcAft>
          </a:pPr>
          <a:r>
            <a:rPr lang="ru-RU" sz="1400" dirty="0" smtClean="0"/>
            <a:t>(Медицинское заключение предоставляется п</a:t>
          </a:r>
          <a:r>
            <a:rPr lang="ru-RU" sz="1400" i="1" dirty="0" smtClean="0"/>
            <a:t>о форме N 315/у</a:t>
          </a:r>
          <a:r>
            <a:rPr lang="ru-RU" sz="1400" dirty="0" smtClean="0"/>
            <a:t>).</a:t>
          </a:r>
          <a:endParaRPr lang="ru-RU" sz="1400" dirty="0"/>
        </a:p>
      </dgm:t>
    </dgm:pt>
    <dgm:pt modelId="{950D3182-6DE1-4FF3-88F6-09E46CDD25A7}" type="parTrans" cxnId="{1AF1524C-8562-4760-A685-16451ADF1370}">
      <dgm:prSet/>
      <dgm:spPr/>
      <dgm:t>
        <a:bodyPr/>
        <a:lstStyle/>
        <a:p>
          <a:endParaRPr lang="ru-RU"/>
        </a:p>
      </dgm:t>
    </dgm:pt>
    <dgm:pt modelId="{63B94CFF-88F0-416C-BAFC-7AF07B3AC943}" type="sibTrans" cxnId="{1AF1524C-8562-4760-A685-16451ADF1370}">
      <dgm:prSet/>
      <dgm:spPr/>
      <dgm:t>
        <a:bodyPr/>
        <a:lstStyle/>
        <a:p>
          <a:endParaRPr lang="ru-RU"/>
        </a:p>
      </dgm:t>
    </dgm:pt>
    <dgm:pt modelId="{B2EF5DF1-E762-4F4B-907E-69423A28A04E}">
      <dgm:prSet custT="1"/>
      <dgm:spPr>
        <a:solidFill>
          <a:schemeClr val="bg1">
            <a:lumMod val="85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sz="1400" dirty="0" smtClean="0"/>
            <a:t>2. Производит  осмотр места  происшествия.</a:t>
          </a:r>
          <a:endParaRPr lang="ru-RU" sz="1400" dirty="0"/>
        </a:p>
      </dgm:t>
    </dgm:pt>
    <dgm:pt modelId="{8AB3D6C6-5DDA-4A56-88ED-23E47D8ED05B}" type="parTrans" cxnId="{3388D303-5F66-4763-8640-E0BD7CAE0AC3}">
      <dgm:prSet/>
      <dgm:spPr/>
      <dgm:t>
        <a:bodyPr/>
        <a:lstStyle/>
        <a:p>
          <a:endParaRPr lang="ru-RU"/>
        </a:p>
      </dgm:t>
    </dgm:pt>
    <dgm:pt modelId="{6AC32E2E-20FD-4C97-B572-B17630446200}" type="sibTrans" cxnId="{3388D303-5F66-4763-8640-E0BD7CAE0AC3}">
      <dgm:prSet/>
      <dgm:spPr/>
      <dgm:t>
        <a:bodyPr/>
        <a:lstStyle/>
        <a:p>
          <a:endParaRPr lang="ru-RU"/>
        </a:p>
      </dgm:t>
    </dgm:pt>
    <dgm:pt modelId="{8A4C74E6-747E-4D6C-8332-600C2EF841BF}">
      <dgm:prSet custT="1"/>
      <dgm:spPr>
        <a:solidFill>
          <a:schemeClr val="bg1">
            <a:lumMod val="85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sz="1400" dirty="0" smtClean="0"/>
            <a:t>3. Выявляет  очевидцев  несчастного  случая  и  должностных  лиц,  чьи  объяснения  могут  быть  необходимы.</a:t>
          </a:r>
          <a:endParaRPr lang="ru-RU" sz="1400" dirty="0"/>
        </a:p>
      </dgm:t>
    </dgm:pt>
    <dgm:pt modelId="{B54F4F61-B1BB-467C-996F-7D9BCF70DB58}" type="parTrans" cxnId="{A6D47372-735E-49AA-A531-242F9BF1AEA5}">
      <dgm:prSet/>
      <dgm:spPr/>
      <dgm:t>
        <a:bodyPr/>
        <a:lstStyle/>
        <a:p>
          <a:endParaRPr lang="ru-RU"/>
        </a:p>
      </dgm:t>
    </dgm:pt>
    <dgm:pt modelId="{282C07B8-8CAD-4F8C-BDB7-8DDD3675E61C}" type="sibTrans" cxnId="{A6D47372-735E-49AA-A531-242F9BF1AEA5}">
      <dgm:prSet/>
      <dgm:spPr/>
      <dgm:t>
        <a:bodyPr/>
        <a:lstStyle/>
        <a:p>
          <a:endParaRPr lang="ru-RU"/>
        </a:p>
      </dgm:t>
    </dgm:pt>
    <dgm:pt modelId="{C4347F40-788B-4C29-8A75-8A547856B76D}">
      <dgm:prSet custT="1"/>
      <dgm:spPr>
        <a:solidFill>
          <a:schemeClr val="bg1">
            <a:lumMod val="85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sz="1400" dirty="0" smtClean="0"/>
            <a:t>4. Опрашивает  очевидцев  несчастного  случая  и  должностных  лиц,  чьи  объяснения  могут  быть  необходимы</a:t>
          </a:r>
          <a:r>
            <a:rPr lang="ru-RU" sz="900" dirty="0" smtClean="0"/>
            <a:t>.</a:t>
          </a:r>
          <a:endParaRPr lang="ru-RU" sz="900" dirty="0"/>
        </a:p>
      </dgm:t>
    </dgm:pt>
    <dgm:pt modelId="{03C3EE02-BF07-43D6-A93C-F9562F333F1E}" type="parTrans" cxnId="{1B775311-2954-45E5-AA51-766B9DB262F0}">
      <dgm:prSet/>
      <dgm:spPr/>
      <dgm:t>
        <a:bodyPr/>
        <a:lstStyle/>
        <a:p>
          <a:endParaRPr lang="ru-RU"/>
        </a:p>
      </dgm:t>
    </dgm:pt>
    <dgm:pt modelId="{699AC843-ECFF-4BE0-83EE-755F70D88E55}" type="sibTrans" cxnId="{1B775311-2954-45E5-AA51-766B9DB262F0}">
      <dgm:prSet/>
      <dgm:spPr/>
      <dgm:t>
        <a:bodyPr/>
        <a:lstStyle/>
        <a:p>
          <a:endParaRPr lang="ru-RU"/>
        </a:p>
      </dgm:t>
    </dgm:pt>
    <dgm:pt modelId="{6500EA28-5816-423A-8E95-DB8AC7CFB7A6}">
      <dgm:prSet custT="1"/>
      <dgm:spPr>
        <a:solidFill>
          <a:schemeClr val="bg1">
            <a:lumMod val="85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sz="1400" dirty="0" smtClean="0"/>
            <a:t>5. Знакомится  с  действующим  в  организации  локальными  нормативными  актами.</a:t>
          </a:r>
          <a:endParaRPr lang="ru-RU" sz="1400" dirty="0"/>
        </a:p>
      </dgm:t>
    </dgm:pt>
    <dgm:pt modelId="{10ECF583-8DF6-4ACB-830C-DB8DB5ACA05B}" type="parTrans" cxnId="{C92BB8D6-C5B3-4C2F-906C-35AE1FFC54E7}">
      <dgm:prSet/>
      <dgm:spPr/>
      <dgm:t>
        <a:bodyPr/>
        <a:lstStyle/>
        <a:p>
          <a:endParaRPr lang="ru-RU"/>
        </a:p>
      </dgm:t>
    </dgm:pt>
    <dgm:pt modelId="{C4E706F8-72F6-4AEE-AC1C-C8ABA12E0177}" type="sibTrans" cxnId="{C92BB8D6-C5B3-4C2F-906C-35AE1FFC54E7}">
      <dgm:prSet/>
      <dgm:spPr/>
      <dgm:t>
        <a:bodyPr/>
        <a:lstStyle/>
        <a:p>
          <a:endParaRPr lang="ru-RU"/>
        </a:p>
      </dgm:t>
    </dgm:pt>
    <dgm:pt modelId="{848204E9-C78B-42E9-A57D-04AAE84D34A6}">
      <dgm:prSet custT="1"/>
      <dgm:spPr>
        <a:solidFill>
          <a:schemeClr val="bg1">
            <a:lumMod val="85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sz="1400" dirty="0" smtClean="0"/>
            <a:t>6.Получает  от  работодателя иную  необходимую  информацию</a:t>
          </a:r>
          <a:r>
            <a:rPr lang="ru-RU" sz="600" dirty="0" smtClean="0"/>
            <a:t>.</a:t>
          </a:r>
          <a:endParaRPr lang="ru-RU" sz="600" dirty="0"/>
        </a:p>
      </dgm:t>
    </dgm:pt>
    <dgm:pt modelId="{4913B666-7437-419F-8455-99E2B6E28906}" type="parTrans" cxnId="{88D928DB-55D5-4D60-9BCA-F8A88167529A}">
      <dgm:prSet/>
      <dgm:spPr/>
      <dgm:t>
        <a:bodyPr/>
        <a:lstStyle/>
        <a:p>
          <a:endParaRPr lang="ru-RU"/>
        </a:p>
      </dgm:t>
    </dgm:pt>
    <dgm:pt modelId="{7ACA90EF-689C-439D-94C9-3E87E615E61E}" type="sibTrans" cxnId="{88D928DB-55D5-4D60-9BCA-F8A88167529A}">
      <dgm:prSet/>
      <dgm:spPr/>
      <dgm:t>
        <a:bodyPr/>
        <a:lstStyle/>
        <a:p>
          <a:endParaRPr lang="ru-RU"/>
        </a:p>
      </dgm:t>
    </dgm:pt>
    <dgm:pt modelId="{7AB4475D-2E8A-44B0-8736-554746B9E0C4}">
      <dgm:prSet custT="1"/>
      <dgm:spPr>
        <a:solidFill>
          <a:schemeClr val="bg1">
            <a:lumMod val="85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sz="1400" dirty="0" smtClean="0"/>
            <a:t>7. Получает по  возможности,  объяснения   от  пострадавшего  по  существу  происшествия</a:t>
          </a:r>
          <a:r>
            <a:rPr lang="ru-RU" sz="1000" dirty="0" smtClean="0"/>
            <a:t>.</a:t>
          </a:r>
          <a:endParaRPr lang="ru-RU" sz="1000" dirty="0"/>
        </a:p>
      </dgm:t>
    </dgm:pt>
    <dgm:pt modelId="{323F778F-1EB4-472D-87B8-7D18F9C85CC3}" type="parTrans" cxnId="{4D9CDE70-3530-4F65-99E4-35162F8276FB}">
      <dgm:prSet/>
      <dgm:spPr/>
      <dgm:t>
        <a:bodyPr/>
        <a:lstStyle/>
        <a:p>
          <a:endParaRPr lang="ru-RU"/>
        </a:p>
      </dgm:t>
    </dgm:pt>
    <dgm:pt modelId="{E74C9812-8AE0-44FF-BE27-4FF6AECCE6BE}" type="sibTrans" cxnId="{4D9CDE70-3530-4F65-99E4-35162F8276FB}">
      <dgm:prSet/>
      <dgm:spPr/>
      <dgm:t>
        <a:bodyPr/>
        <a:lstStyle/>
        <a:p>
          <a:endParaRPr lang="ru-RU"/>
        </a:p>
      </dgm:t>
    </dgm:pt>
    <dgm:pt modelId="{CFBB112D-4B06-449A-8BAD-77C9D61986FE}" type="pres">
      <dgm:prSet presAssocID="{96BB8E7F-8FDB-4F91-97AB-F6197E10718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47B7058-B2A7-4203-B59B-F87AF6E7A66B}" type="pres">
      <dgm:prSet presAssocID="{96BB8E7F-8FDB-4F91-97AB-F6197E10718B}" presName="pyramid" presStyleLbl="node1" presStyleIdx="0" presStyleCn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endParaRPr lang="ru-RU"/>
        </a:p>
      </dgm:t>
    </dgm:pt>
    <dgm:pt modelId="{CEB90352-22E5-48B8-932F-91CA20D47A53}" type="pres">
      <dgm:prSet presAssocID="{96BB8E7F-8FDB-4F91-97AB-F6197E10718B}" presName="theList" presStyleCnt="0"/>
      <dgm:spPr/>
    </dgm:pt>
    <dgm:pt modelId="{3EF838A2-B4CB-4F06-B70A-9F59F20A5782}" type="pres">
      <dgm:prSet presAssocID="{EEE383CE-ACF3-4088-989D-79D83389DE7A}" presName="aNode" presStyleLbl="fgAcc1" presStyleIdx="0" presStyleCnt="8" custScaleY="616462" custLinFactY="-614317" custLinFactNeighborX="-46602" custLinFactNeighborY="-7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3F373-C3FD-4E0F-8D2E-8DEF274960FE}" type="pres">
      <dgm:prSet presAssocID="{EEE383CE-ACF3-4088-989D-79D83389DE7A}" presName="aSpace" presStyleCnt="0"/>
      <dgm:spPr/>
    </dgm:pt>
    <dgm:pt modelId="{34C87BBD-9248-4044-ACF7-F91C88654499}" type="pres">
      <dgm:prSet presAssocID="{6162B786-7A7E-478B-A7A7-436B1F8D1971}" presName="aNode" presStyleLbl="fgAcc1" presStyleIdx="1" presStyleCnt="8" custScaleX="157048" custScaleY="1317142" custLinFactY="-400201" custLinFactNeighborX="-53187" custLinFactNeighborY="-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15D3A5-F551-4A23-85B3-2E2826472631}" type="pres">
      <dgm:prSet presAssocID="{6162B786-7A7E-478B-A7A7-436B1F8D1971}" presName="aSpace" presStyleCnt="0"/>
      <dgm:spPr/>
    </dgm:pt>
    <dgm:pt modelId="{FCA1F61D-E168-4718-8D35-6F82B320AFC6}" type="pres">
      <dgm:prSet presAssocID="{B2EF5DF1-E762-4F4B-907E-69423A28A04E}" presName="aNode" presStyleLbl="fgAcc1" presStyleIdx="2" presStyleCnt="8" custScaleX="161437" custScaleY="814124" custLinFactY="-200000" custLinFactNeighborX="-48798" custLinFactNeighborY="-2383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12589-174A-4986-84CA-972E29EBDA6D}" type="pres">
      <dgm:prSet presAssocID="{B2EF5DF1-E762-4F4B-907E-69423A28A04E}" presName="aSpace" presStyleCnt="0"/>
      <dgm:spPr/>
    </dgm:pt>
    <dgm:pt modelId="{B82D9885-7CB6-4305-9DB1-A27EA09D4F57}" type="pres">
      <dgm:prSet presAssocID="{8A4C74E6-747E-4D6C-8332-600C2EF841BF}" presName="aNode" presStyleLbl="fgAcc1" presStyleIdx="3" presStyleCnt="8" custScaleX="166453" custScaleY="1141885" custLinFactY="-2228" custLinFactNeighborX="-4848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84F186-DAEF-4DC9-8B05-ED8EAB3BD4C8}" type="pres">
      <dgm:prSet presAssocID="{8A4C74E6-747E-4D6C-8332-600C2EF841BF}" presName="aSpace" presStyleCnt="0"/>
      <dgm:spPr/>
    </dgm:pt>
    <dgm:pt modelId="{0567498F-3CFA-4C90-8DF5-345BA92D8CD1}" type="pres">
      <dgm:prSet presAssocID="{C4347F40-788B-4C29-8A75-8A547856B76D}" presName="aNode" presStyleLbl="fgAcc1" presStyleIdx="4" presStyleCnt="8" custScaleX="165826" custScaleY="1991770" custLinFactY="194815" custLinFactNeighborX="-48798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29084B-B92B-46DB-AE08-C719EAEA291A}" type="pres">
      <dgm:prSet presAssocID="{C4347F40-788B-4C29-8A75-8A547856B76D}" presName="aSpace" presStyleCnt="0"/>
      <dgm:spPr/>
    </dgm:pt>
    <dgm:pt modelId="{5F48BB5F-6AA0-48EB-91FE-C39668014333}" type="pres">
      <dgm:prSet presAssocID="{6500EA28-5816-423A-8E95-DB8AC7CFB7A6}" presName="aNode" presStyleLbl="fgAcc1" presStyleIdx="5" presStyleCnt="8" custScaleX="165826" custScaleY="1469845" custLinFactY="261438" custLinFactNeighborX="-46288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4B3B03-5675-4718-A7BA-9100DA21FB47}" type="pres">
      <dgm:prSet presAssocID="{6500EA28-5816-423A-8E95-DB8AC7CFB7A6}" presName="aSpace" presStyleCnt="0"/>
      <dgm:spPr/>
    </dgm:pt>
    <dgm:pt modelId="{A4B2D802-A531-4914-90A1-FCA3753F1577}" type="pres">
      <dgm:prSet presAssocID="{848204E9-C78B-42E9-A57D-04AAE84D34A6}" presName="aNode" presStyleLbl="fgAcc1" presStyleIdx="6" presStyleCnt="8" custScaleX="162694" custScaleY="1332756" custLinFactY="490253" custLinFactNeighborX="-47854" custLinFactNeighborY="5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BF93BF-0208-4D59-82AD-F9D8586692F1}" type="pres">
      <dgm:prSet presAssocID="{848204E9-C78B-42E9-A57D-04AAE84D34A6}" presName="aSpace" presStyleCnt="0"/>
      <dgm:spPr/>
    </dgm:pt>
    <dgm:pt modelId="{81BF7D67-264B-445E-A331-068B9C5058DE}" type="pres">
      <dgm:prSet presAssocID="{7AB4475D-2E8A-44B0-8736-554746B9E0C4}" presName="aNode" presStyleLbl="fgAcc1" presStyleIdx="7" presStyleCnt="8" custScaleX="167714" custScaleY="1525159" custLinFactY="860531" custLinFactNeighborX="-47539" custLinFactNeighborY="9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01EEA-D260-4A01-BD13-9502B3FE5509}" type="pres">
      <dgm:prSet presAssocID="{7AB4475D-2E8A-44B0-8736-554746B9E0C4}" presName="aSpace" presStyleCnt="0"/>
      <dgm:spPr/>
    </dgm:pt>
  </dgm:ptLst>
  <dgm:cxnLst>
    <dgm:cxn modelId="{876FD825-7D14-4606-9CFD-B671DBC55BBF}" type="presOf" srcId="{8A4C74E6-747E-4D6C-8332-600C2EF841BF}" destId="{B82D9885-7CB6-4305-9DB1-A27EA09D4F57}" srcOrd="0" destOrd="0" presId="urn:microsoft.com/office/officeart/2005/8/layout/pyramid2"/>
    <dgm:cxn modelId="{CE6849FD-BFC6-4B68-87DA-1DFCA3175A8C}" type="presOf" srcId="{6500EA28-5816-423A-8E95-DB8AC7CFB7A6}" destId="{5F48BB5F-6AA0-48EB-91FE-C39668014333}" srcOrd="0" destOrd="0" presId="urn:microsoft.com/office/officeart/2005/8/layout/pyramid2"/>
    <dgm:cxn modelId="{3388D303-5F66-4763-8640-E0BD7CAE0AC3}" srcId="{96BB8E7F-8FDB-4F91-97AB-F6197E10718B}" destId="{B2EF5DF1-E762-4F4B-907E-69423A28A04E}" srcOrd="2" destOrd="0" parTransId="{8AB3D6C6-5DDA-4A56-88ED-23E47D8ED05B}" sibTransId="{6AC32E2E-20FD-4C97-B572-B17630446200}"/>
    <dgm:cxn modelId="{BC2BDB3F-1B1F-4BBD-B870-FEA782135C0E}" type="presOf" srcId="{EEE383CE-ACF3-4088-989D-79D83389DE7A}" destId="{3EF838A2-B4CB-4F06-B70A-9F59F20A5782}" srcOrd="0" destOrd="0" presId="urn:microsoft.com/office/officeart/2005/8/layout/pyramid2"/>
    <dgm:cxn modelId="{6A33CBF5-7E33-4B32-948C-16DBA1945C64}" type="presOf" srcId="{6162B786-7A7E-478B-A7A7-436B1F8D1971}" destId="{34C87BBD-9248-4044-ACF7-F91C88654499}" srcOrd="0" destOrd="0" presId="urn:microsoft.com/office/officeart/2005/8/layout/pyramid2"/>
    <dgm:cxn modelId="{C3F86CA7-CF27-49D2-8B03-A74FA6EFAF94}" type="presOf" srcId="{96BB8E7F-8FDB-4F91-97AB-F6197E10718B}" destId="{CFBB112D-4B06-449A-8BAD-77C9D61986FE}" srcOrd="0" destOrd="0" presId="urn:microsoft.com/office/officeart/2005/8/layout/pyramid2"/>
    <dgm:cxn modelId="{F733470C-62FF-4112-BDBD-F36FBEF1553A}" type="presOf" srcId="{848204E9-C78B-42E9-A57D-04AAE84D34A6}" destId="{A4B2D802-A531-4914-90A1-FCA3753F1577}" srcOrd="0" destOrd="0" presId="urn:microsoft.com/office/officeart/2005/8/layout/pyramid2"/>
    <dgm:cxn modelId="{C92BB8D6-C5B3-4C2F-906C-35AE1FFC54E7}" srcId="{96BB8E7F-8FDB-4F91-97AB-F6197E10718B}" destId="{6500EA28-5816-423A-8E95-DB8AC7CFB7A6}" srcOrd="5" destOrd="0" parTransId="{10ECF583-8DF6-4ACB-830C-DB8DB5ACA05B}" sibTransId="{C4E706F8-72F6-4AEE-AC1C-C8ABA12E0177}"/>
    <dgm:cxn modelId="{4D9CDE70-3530-4F65-99E4-35162F8276FB}" srcId="{96BB8E7F-8FDB-4F91-97AB-F6197E10718B}" destId="{7AB4475D-2E8A-44B0-8736-554746B9E0C4}" srcOrd="7" destOrd="0" parTransId="{323F778F-1EB4-472D-87B8-7D18F9C85CC3}" sibTransId="{E74C9812-8AE0-44FF-BE27-4FF6AECCE6BE}"/>
    <dgm:cxn modelId="{88D928DB-55D5-4D60-9BCA-F8A88167529A}" srcId="{96BB8E7F-8FDB-4F91-97AB-F6197E10718B}" destId="{848204E9-C78B-42E9-A57D-04AAE84D34A6}" srcOrd="6" destOrd="0" parTransId="{4913B666-7437-419F-8455-99E2B6E28906}" sibTransId="{7ACA90EF-689C-439D-94C9-3E87E615E61E}"/>
    <dgm:cxn modelId="{1B775311-2954-45E5-AA51-766B9DB262F0}" srcId="{96BB8E7F-8FDB-4F91-97AB-F6197E10718B}" destId="{C4347F40-788B-4C29-8A75-8A547856B76D}" srcOrd="4" destOrd="0" parTransId="{03C3EE02-BF07-43D6-A93C-F9562F333F1E}" sibTransId="{699AC843-ECFF-4BE0-83EE-755F70D88E55}"/>
    <dgm:cxn modelId="{AD79E369-FF78-4856-806D-FA857AD848EB}" type="presOf" srcId="{C4347F40-788B-4C29-8A75-8A547856B76D}" destId="{0567498F-3CFA-4C90-8DF5-345BA92D8CD1}" srcOrd="0" destOrd="0" presId="urn:microsoft.com/office/officeart/2005/8/layout/pyramid2"/>
    <dgm:cxn modelId="{A6D47372-735E-49AA-A531-242F9BF1AEA5}" srcId="{96BB8E7F-8FDB-4F91-97AB-F6197E10718B}" destId="{8A4C74E6-747E-4D6C-8332-600C2EF841BF}" srcOrd="3" destOrd="0" parTransId="{B54F4F61-B1BB-467C-996F-7D9BCF70DB58}" sibTransId="{282C07B8-8CAD-4F8C-BDB7-8DDD3675E61C}"/>
    <dgm:cxn modelId="{1AF1524C-8562-4760-A685-16451ADF1370}" srcId="{96BB8E7F-8FDB-4F91-97AB-F6197E10718B}" destId="{6162B786-7A7E-478B-A7A7-436B1F8D1971}" srcOrd="1" destOrd="0" parTransId="{950D3182-6DE1-4FF3-88F6-09E46CDD25A7}" sibTransId="{63B94CFF-88F0-416C-BAFC-7AF07B3AC943}"/>
    <dgm:cxn modelId="{E6A9D526-5F0B-49E5-954A-2B08423E4EBA}" type="presOf" srcId="{B2EF5DF1-E762-4F4B-907E-69423A28A04E}" destId="{FCA1F61D-E168-4718-8D35-6F82B320AFC6}" srcOrd="0" destOrd="0" presId="urn:microsoft.com/office/officeart/2005/8/layout/pyramid2"/>
    <dgm:cxn modelId="{4A30F676-77A3-4EEC-AC19-B99D744B9122}" type="presOf" srcId="{7AB4475D-2E8A-44B0-8736-554746B9E0C4}" destId="{81BF7D67-264B-445E-A331-068B9C5058DE}" srcOrd="0" destOrd="0" presId="urn:microsoft.com/office/officeart/2005/8/layout/pyramid2"/>
    <dgm:cxn modelId="{8DCB0875-FB2D-4C21-A71E-8BB8CA0EEC66}" srcId="{96BB8E7F-8FDB-4F91-97AB-F6197E10718B}" destId="{EEE383CE-ACF3-4088-989D-79D83389DE7A}" srcOrd="0" destOrd="0" parTransId="{E33484DF-6446-495F-838C-67E0EB35D14C}" sibTransId="{95D2EC1D-276A-4780-B117-C78893C146A3}"/>
    <dgm:cxn modelId="{F3897279-4C41-477F-A2BB-D66858D36F7D}" type="presParOf" srcId="{CFBB112D-4B06-449A-8BAD-77C9D61986FE}" destId="{147B7058-B2A7-4203-B59B-F87AF6E7A66B}" srcOrd="0" destOrd="0" presId="urn:microsoft.com/office/officeart/2005/8/layout/pyramid2"/>
    <dgm:cxn modelId="{FB746405-35FF-48CD-A007-00AFC85427E6}" type="presParOf" srcId="{CFBB112D-4B06-449A-8BAD-77C9D61986FE}" destId="{CEB90352-22E5-48B8-932F-91CA20D47A53}" srcOrd="1" destOrd="0" presId="urn:microsoft.com/office/officeart/2005/8/layout/pyramid2"/>
    <dgm:cxn modelId="{5F9C77BE-FB3D-4A2A-A63E-DA81C88B97D8}" type="presParOf" srcId="{CEB90352-22E5-48B8-932F-91CA20D47A53}" destId="{3EF838A2-B4CB-4F06-B70A-9F59F20A5782}" srcOrd="0" destOrd="0" presId="urn:microsoft.com/office/officeart/2005/8/layout/pyramid2"/>
    <dgm:cxn modelId="{046D071C-BBF7-4869-996F-690101897E8C}" type="presParOf" srcId="{CEB90352-22E5-48B8-932F-91CA20D47A53}" destId="{C623F373-C3FD-4E0F-8D2E-8DEF274960FE}" srcOrd="1" destOrd="0" presId="urn:microsoft.com/office/officeart/2005/8/layout/pyramid2"/>
    <dgm:cxn modelId="{5B00E3B4-5A48-44F9-8263-C93DF42D2720}" type="presParOf" srcId="{CEB90352-22E5-48B8-932F-91CA20D47A53}" destId="{34C87BBD-9248-4044-ACF7-F91C88654499}" srcOrd="2" destOrd="0" presId="urn:microsoft.com/office/officeart/2005/8/layout/pyramid2"/>
    <dgm:cxn modelId="{D8A6D67C-3143-4F91-9DC5-12F0714DD3E3}" type="presParOf" srcId="{CEB90352-22E5-48B8-932F-91CA20D47A53}" destId="{A315D3A5-F551-4A23-85B3-2E2826472631}" srcOrd="3" destOrd="0" presId="urn:microsoft.com/office/officeart/2005/8/layout/pyramid2"/>
    <dgm:cxn modelId="{7CC62991-1383-43B2-8FCB-00EF2A57198D}" type="presParOf" srcId="{CEB90352-22E5-48B8-932F-91CA20D47A53}" destId="{FCA1F61D-E168-4718-8D35-6F82B320AFC6}" srcOrd="4" destOrd="0" presId="urn:microsoft.com/office/officeart/2005/8/layout/pyramid2"/>
    <dgm:cxn modelId="{3B29A53E-9404-4412-B214-2E99D68C923A}" type="presParOf" srcId="{CEB90352-22E5-48B8-932F-91CA20D47A53}" destId="{5CF12589-174A-4986-84CA-972E29EBDA6D}" srcOrd="5" destOrd="0" presId="urn:microsoft.com/office/officeart/2005/8/layout/pyramid2"/>
    <dgm:cxn modelId="{0E5C3214-9933-49C3-8304-5AC66869C04E}" type="presParOf" srcId="{CEB90352-22E5-48B8-932F-91CA20D47A53}" destId="{B82D9885-7CB6-4305-9DB1-A27EA09D4F57}" srcOrd="6" destOrd="0" presId="urn:microsoft.com/office/officeart/2005/8/layout/pyramid2"/>
    <dgm:cxn modelId="{2DBF7FDF-1E2D-4F8A-BEDE-28145EA1CC24}" type="presParOf" srcId="{CEB90352-22E5-48B8-932F-91CA20D47A53}" destId="{0E84F186-DAEF-4DC9-8B05-ED8EAB3BD4C8}" srcOrd="7" destOrd="0" presId="urn:microsoft.com/office/officeart/2005/8/layout/pyramid2"/>
    <dgm:cxn modelId="{6BDC7956-9C75-45AC-9E02-5A42024223E9}" type="presParOf" srcId="{CEB90352-22E5-48B8-932F-91CA20D47A53}" destId="{0567498F-3CFA-4C90-8DF5-345BA92D8CD1}" srcOrd="8" destOrd="0" presId="urn:microsoft.com/office/officeart/2005/8/layout/pyramid2"/>
    <dgm:cxn modelId="{6BD43D95-68A3-459F-B2F6-D4B046FD7E8B}" type="presParOf" srcId="{CEB90352-22E5-48B8-932F-91CA20D47A53}" destId="{D029084B-B92B-46DB-AE08-C719EAEA291A}" srcOrd="9" destOrd="0" presId="urn:microsoft.com/office/officeart/2005/8/layout/pyramid2"/>
    <dgm:cxn modelId="{290D50A2-6BA3-47DC-9350-AC94B31552A7}" type="presParOf" srcId="{CEB90352-22E5-48B8-932F-91CA20D47A53}" destId="{5F48BB5F-6AA0-48EB-91FE-C39668014333}" srcOrd="10" destOrd="0" presId="urn:microsoft.com/office/officeart/2005/8/layout/pyramid2"/>
    <dgm:cxn modelId="{59F9CE8F-DD75-482D-887C-3FDAF6FD4F1A}" type="presParOf" srcId="{CEB90352-22E5-48B8-932F-91CA20D47A53}" destId="{F34B3B03-5675-4718-A7BA-9100DA21FB47}" srcOrd="11" destOrd="0" presId="urn:microsoft.com/office/officeart/2005/8/layout/pyramid2"/>
    <dgm:cxn modelId="{2279ABEB-DF47-4F5D-A37E-83C923DE25A2}" type="presParOf" srcId="{CEB90352-22E5-48B8-932F-91CA20D47A53}" destId="{A4B2D802-A531-4914-90A1-FCA3753F1577}" srcOrd="12" destOrd="0" presId="urn:microsoft.com/office/officeart/2005/8/layout/pyramid2"/>
    <dgm:cxn modelId="{4FF4E22E-E9BF-4D98-A175-200B7BFD495C}" type="presParOf" srcId="{CEB90352-22E5-48B8-932F-91CA20D47A53}" destId="{9BBF93BF-0208-4D59-82AD-F9D8586692F1}" srcOrd="13" destOrd="0" presId="urn:microsoft.com/office/officeart/2005/8/layout/pyramid2"/>
    <dgm:cxn modelId="{9DC9567A-4974-4F89-B650-A6ED4D369643}" type="presParOf" srcId="{CEB90352-22E5-48B8-932F-91CA20D47A53}" destId="{81BF7D67-264B-445E-A331-068B9C5058DE}" srcOrd="14" destOrd="0" presId="urn:microsoft.com/office/officeart/2005/8/layout/pyramid2"/>
    <dgm:cxn modelId="{E23FCA94-8FC7-4253-94DA-EF3C22ED9408}" type="presParOf" srcId="{CEB90352-22E5-48B8-932F-91CA20D47A53}" destId="{76101EEA-D260-4A01-BD13-9502B3FE5509}" srcOrd="15" destOrd="0" presId="urn:microsoft.com/office/officeart/2005/8/layout/pyramid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A3EE3E-274B-4BB7-B33B-062E1BD0234B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19D5D1-031A-4D3D-987F-7BB053B8DCD2}" type="pres">
      <dgm:prSet presAssocID="{71A3EE3E-274B-4BB7-B33B-062E1BD023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263AE7E-5D1B-4A2D-A0C7-9A37D0146DB9}" type="presOf" srcId="{71A3EE3E-274B-4BB7-B33B-062E1BD0234B}" destId="{A619D5D1-031A-4D3D-987F-7BB053B8DCD2}" srcOrd="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A3EE3E-274B-4BB7-B33B-062E1BD0234B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1A4012-2A98-49CC-8A88-77B28164DA18}">
      <dgm:prSet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 prst="hardEdge"/>
          <a:bevelB w="165100" h="254000"/>
        </a:sp3d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</a:rPr>
            <a:t>Расследованию и учету подлежат острые и хронические профессиональные заболевания (отравления), возникновение которых у работников и других лиц  обусловлено воздействием вредных производственных факторов при выполнении ими трудовых обязанностей или производственной деятельности по заданию организации или индивидуального предпринимателя.</a:t>
          </a:r>
          <a:endParaRPr lang="ru-RU" sz="1800" dirty="0">
            <a:solidFill>
              <a:schemeClr val="tx1"/>
            </a:solidFill>
          </a:endParaRPr>
        </a:p>
      </dgm:t>
    </dgm:pt>
    <dgm:pt modelId="{D8EE14DE-0DB3-4FC3-A2DA-DA59CEB798F7}" type="parTrans" cxnId="{3FDB4D37-2BC1-4478-AF75-61EBAB0BC650}">
      <dgm:prSet/>
      <dgm:spPr/>
      <dgm:t>
        <a:bodyPr/>
        <a:lstStyle/>
        <a:p>
          <a:endParaRPr lang="ru-RU"/>
        </a:p>
      </dgm:t>
    </dgm:pt>
    <dgm:pt modelId="{F6601548-340B-47EE-A6A0-50479922FA34}" type="sibTrans" cxnId="{3FDB4D37-2BC1-4478-AF75-61EBAB0BC650}">
      <dgm:prSet/>
      <dgm:spPr/>
      <dgm:t>
        <a:bodyPr/>
        <a:lstStyle/>
        <a:p>
          <a:endParaRPr lang="ru-RU"/>
        </a:p>
      </dgm:t>
    </dgm:pt>
    <dgm:pt modelId="{5572E36A-0C31-4A8A-8781-CD977E3BB58F}">
      <dgm:prSet custT="1"/>
      <dgm:spPr>
        <a:solidFill>
          <a:schemeClr val="bg1">
            <a:lumMod val="85000"/>
          </a:schemeClr>
        </a:solidFill>
        <a:ln>
          <a:solidFill>
            <a:schemeClr val="tx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 prst="hardEdge"/>
          <a:bevelB w="165100" h="254000"/>
        </a:sp3d>
      </dgm:spPr>
      <dgm:t>
        <a:bodyPr/>
        <a:lstStyle/>
        <a:p>
          <a:pPr rtl="0"/>
          <a:r>
            <a:rPr lang="ru-RU" sz="1800" dirty="0" smtClean="0">
              <a:solidFill>
                <a:schemeClr val="tx1"/>
              </a:solidFill>
            </a:rPr>
            <a:t>Профессиональное заболевание, возникшее у работника, подлежащего обязательному социальному страхованию от несчастных случаев на производстве и профессиональных заболеваний, является страховым случаем.</a:t>
          </a:r>
          <a:endParaRPr lang="ru-RU" sz="1800" dirty="0">
            <a:solidFill>
              <a:schemeClr val="tx1"/>
            </a:solidFill>
          </a:endParaRPr>
        </a:p>
      </dgm:t>
    </dgm:pt>
    <dgm:pt modelId="{ED6979CD-D2B0-4BE7-9D9C-A1B7501CD569}" type="parTrans" cxnId="{982C80B3-5D3F-40C4-9995-B9A194DAF0C0}">
      <dgm:prSet/>
      <dgm:spPr/>
      <dgm:t>
        <a:bodyPr/>
        <a:lstStyle/>
        <a:p>
          <a:endParaRPr lang="ru-RU"/>
        </a:p>
      </dgm:t>
    </dgm:pt>
    <dgm:pt modelId="{BDEC05A8-6B4D-42A9-95D7-D189E9F324ED}" type="sibTrans" cxnId="{982C80B3-5D3F-40C4-9995-B9A194DAF0C0}">
      <dgm:prSet/>
      <dgm:spPr/>
      <dgm:t>
        <a:bodyPr/>
        <a:lstStyle/>
        <a:p>
          <a:endParaRPr lang="ru-RU"/>
        </a:p>
      </dgm:t>
    </dgm:pt>
    <dgm:pt modelId="{A92E882B-B285-448D-8BB1-24DE8F5F44F7}">
      <dgm:prSet/>
      <dgm:spPr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pPr rtl="0"/>
          <a:endParaRPr lang="ru-RU" dirty="0"/>
        </a:p>
      </dgm:t>
    </dgm:pt>
    <dgm:pt modelId="{BB0DF259-DD07-4C4B-9D99-FF0515049739}" type="parTrans" cxnId="{C15A219E-5EEA-4050-A206-76136E88FF12}">
      <dgm:prSet/>
      <dgm:spPr/>
      <dgm:t>
        <a:bodyPr/>
        <a:lstStyle/>
        <a:p>
          <a:endParaRPr lang="ru-RU"/>
        </a:p>
      </dgm:t>
    </dgm:pt>
    <dgm:pt modelId="{1EF7B9A9-6370-4CF7-BCCB-679D46C8F4AB}" type="sibTrans" cxnId="{C15A219E-5EEA-4050-A206-76136E88FF12}">
      <dgm:prSet/>
      <dgm:spPr/>
      <dgm:t>
        <a:bodyPr/>
        <a:lstStyle/>
        <a:p>
          <a:endParaRPr lang="ru-RU"/>
        </a:p>
      </dgm:t>
    </dgm:pt>
    <dgm:pt modelId="{A619D5D1-031A-4D3D-987F-7BB053B8DCD2}" type="pres">
      <dgm:prSet presAssocID="{71A3EE3E-274B-4BB7-B33B-062E1BD023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CCA1B3-4EBD-48DF-8064-B398721286DC}" type="pres">
      <dgm:prSet presAssocID="{5B1A4012-2A98-49CC-8A88-77B28164DA18}" presName="parentText" presStyleLbl="node1" presStyleIdx="0" presStyleCnt="2" custLinFactY="52270" custLinFactNeighborX="175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671E39-E427-4662-8017-C1D950C1206D}" type="pres">
      <dgm:prSet presAssocID="{F6601548-340B-47EE-A6A0-50479922FA34}" presName="spacer" presStyleCnt="0"/>
      <dgm:spPr/>
    </dgm:pt>
    <dgm:pt modelId="{33733E03-4254-4416-99BC-1D7299F3B623}" type="pres">
      <dgm:prSet presAssocID="{5572E36A-0C31-4A8A-8781-CD977E3BB58F}" presName="parentText" presStyleLbl="node1" presStyleIdx="1" presStyleCnt="2" custLinFactNeighborX="-220" custLinFactNeighborY="819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409E48-EC34-4F78-AE6E-257702BD5B47}" type="pres">
      <dgm:prSet presAssocID="{5572E36A-0C31-4A8A-8781-CD977E3BB58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DB4D37-2BC1-4478-AF75-61EBAB0BC650}" srcId="{71A3EE3E-274B-4BB7-B33B-062E1BD0234B}" destId="{5B1A4012-2A98-49CC-8A88-77B28164DA18}" srcOrd="0" destOrd="0" parTransId="{D8EE14DE-0DB3-4FC3-A2DA-DA59CEB798F7}" sibTransId="{F6601548-340B-47EE-A6A0-50479922FA34}"/>
    <dgm:cxn modelId="{982C80B3-5D3F-40C4-9995-B9A194DAF0C0}" srcId="{71A3EE3E-274B-4BB7-B33B-062E1BD0234B}" destId="{5572E36A-0C31-4A8A-8781-CD977E3BB58F}" srcOrd="1" destOrd="0" parTransId="{ED6979CD-D2B0-4BE7-9D9C-A1B7501CD569}" sibTransId="{BDEC05A8-6B4D-42A9-95D7-D189E9F324ED}"/>
    <dgm:cxn modelId="{467B58F9-FAB1-46B4-8C72-5FD2B4B2B596}" type="presOf" srcId="{5B1A4012-2A98-49CC-8A88-77B28164DA18}" destId="{02CCA1B3-4EBD-48DF-8064-B398721286DC}" srcOrd="0" destOrd="0" presId="urn:microsoft.com/office/officeart/2005/8/layout/vList2"/>
    <dgm:cxn modelId="{EAE78C79-6EBA-40D5-A44F-A4FAD84275DC}" type="presOf" srcId="{5572E36A-0C31-4A8A-8781-CD977E3BB58F}" destId="{33733E03-4254-4416-99BC-1D7299F3B623}" srcOrd="0" destOrd="0" presId="urn:microsoft.com/office/officeart/2005/8/layout/vList2"/>
    <dgm:cxn modelId="{2F5E3291-6D0D-4C66-99BD-523D075D0F27}" type="presOf" srcId="{71A3EE3E-274B-4BB7-B33B-062E1BD0234B}" destId="{A619D5D1-031A-4D3D-987F-7BB053B8DCD2}" srcOrd="0" destOrd="0" presId="urn:microsoft.com/office/officeart/2005/8/layout/vList2"/>
    <dgm:cxn modelId="{C3C067EE-621E-423F-B7E4-A5DF943AEF98}" type="presOf" srcId="{A92E882B-B285-448D-8BB1-24DE8F5F44F7}" destId="{DD409E48-EC34-4F78-AE6E-257702BD5B47}" srcOrd="0" destOrd="0" presId="urn:microsoft.com/office/officeart/2005/8/layout/vList2"/>
    <dgm:cxn modelId="{C15A219E-5EEA-4050-A206-76136E88FF12}" srcId="{5572E36A-0C31-4A8A-8781-CD977E3BB58F}" destId="{A92E882B-B285-448D-8BB1-24DE8F5F44F7}" srcOrd="0" destOrd="0" parTransId="{BB0DF259-DD07-4C4B-9D99-FF0515049739}" sibTransId="{1EF7B9A9-6370-4CF7-BCCB-679D46C8F4AB}"/>
    <dgm:cxn modelId="{9595340E-F14C-48EE-BC3C-07AD7DE24853}" type="presParOf" srcId="{A619D5D1-031A-4D3D-987F-7BB053B8DCD2}" destId="{02CCA1B3-4EBD-48DF-8064-B398721286DC}" srcOrd="0" destOrd="0" presId="urn:microsoft.com/office/officeart/2005/8/layout/vList2"/>
    <dgm:cxn modelId="{211BD015-72AF-4E8B-867C-68C60D00B2D6}" type="presParOf" srcId="{A619D5D1-031A-4D3D-987F-7BB053B8DCD2}" destId="{7D671E39-E427-4662-8017-C1D950C1206D}" srcOrd="1" destOrd="0" presId="urn:microsoft.com/office/officeart/2005/8/layout/vList2"/>
    <dgm:cxn modelId="{C98E982D-1BC5-4B86-A916-8423A8AB2F4C}" type="presParOf" srcId="{A619D5D1-031A-4D3D-987F-7BB053B8DCD2}" destId="{33733E03-4254-4416-99BC-1D7299F3B623}" srcOrd="2" destOrd="0" presId="urn:microsoft.com/office/officeart/2005/8/layout/vList2"/>
    <dgm:cxn modelId="{E3C27AE8-94B2-4ADF-AB5B-81BD39779282}" type="presParOf" srcId="{A619D5D1-031A-4D3D-987F-7BB053B8DCD2}" destId="{DD409E48-EC34-4F78-AE6E-257702BD5B47}" srcOrd="3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AFE4CF-1BF5-4828-9068-AD564EB01FF0}" type="doc">
      <dgm:prSet loTypeId="urn:microsoft.com/office/officeart/2005/8/layout/pyramid2" loCatId="pyramid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203E5A-EB54-4078-A8D6-53EB76D499B4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 dir="10800000">
            <a:prstClr val="black">
              <a:alpha val="50000"/>
            </a:prstClr>
          </a:innerShdw>
        </a:effectLst>
        <a:scene3d>
          <a:camera prst="orthographicFront"/>
          <a:lightRig rig="chilly" dir="t"/>
        </a:scene3d>
        <a:sp3d z="12700" extrusionH="1700" prstMaterial="dkEdge">
          <a:bevelT w="25400" h="6350" prst="hardEdge"/>
          <a:bevelB w="0" h="0" prst="convex"/>
        </a:sp3d>
      </dgm:spPr>
      <dgm:t>
        <a:bodyPr/>
        <a:lstStyle/>
        <a:p>
          <a:pPr rtl="0"/>
          <a:r>
            <a:rPr lang="ru-RU" sz="1400" b="1" dirty="0" smtClean="0"/>
            <a:t>Порядок установления наличия профессионального заболевания.</a:t>
          </a:r>
          <a:endParaRPr lang="ru-RU" sz="1400" b="1" dirty="0"/>
        </a:p>
      </dgm:t>
    </dgm:pt>
    <dgm:pt modelId="{48F4376A-C817-4EC9-903C-ACFF860AE94F}" type="parTrans" cxnId="{0E15ED01-D4F2-4E3E-9343-CB6B1EDD01F7}">
      <dgm:prSet/>
      <dgm:spPr/>
      <dgm:t>
        <a:bodyPr/>
        <a:lstStyle/>
        <a:p>
          <a:endParaRPr lang="ru-RU"/>
        </a:p>
      </dgm:t>
    </dgm:pt>
    <dgm:pt modelId="{7858DEF3-2EB8-461A-A814-E84F7B9632A8}" type="sibTrans" cxnId="{0E15ED01-D4F2-4E3E-9343-CB6B1EDD01F7}">
      <dgm:prSet/>
      <dgm:spPr/>
      <dgm:t>
        <a:bodyPr/>
        <a:lstStyle/>
        <a:p>
          <a:endParaRPr lang="ru-RU"/>
        </a:p>
      </dgm:t>
    </dgm:pt>
    <dgm:pt modelId="{6D299512-3446-4875-84DA-A8AC1354B421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scene3d>
          <a:camera prst="orthographicFront"/>
          <a:lightRig rig="chilly" dir="t"/>
        </a:scene3d>
        <a:sp3d z="12700" extrusionH="1700" prstMaterial="dkEdge">
          <a:bevelT w="25400" h="6350" prst="hardEdge"/>
          <a:bevelB w="0" h="0" prst="convex"/>
        </a:sp3d>
      </dgm:spPr>
      <dgm:t>
        <a:bodyPr/>
        <a:lstStyle/>
        <a:p>
          <a:pPr algn="just" rtl="0"/>
          <a:r>
            <a:rPr lang="ru-RU" sz="1400" dirty="0" smtClean="0"/>
            <a:t>1.При установлении предварительного диагноза - острое профессиональное заболевание (отравление) учреждение здравоохранения обязано </a:t>
          </a:r>
          <a:r>
            <a:rPr lang="ru-RU" sz="1400" b="1" u="sng" dirty="0" smtClean="0"/>
            <a:t>в течение суток </a:t>
          </a:r>
          <a:r>
            <a:rPr lang="ru-RU" sz="1400" dirty="0" smtClean="0"/>
            <a:t>направить экстренное извещение о профессиональном заболевании работника в центр </a:t>
          </a:r>
          <a:r>
            <a:rPr lang="ru-RU" sz="1400" dirty="0" err="1" smtClean="0"/>
            <a:t>Роспотребнадзора</a:t>
          </a:r>
          <a:r>
            <a:rPr lang="ru-RU" sz="1400" dirty="0" smtClean="0"/>
            <a:t> РФ, осуществляющий надзор за объектом, на котором возникло профессиональное, и сообщение работодателю по форме, установленной Министерством здравоохранения РФ.</a:t>
          </a:r>
          <a:endParaRPr lang="ru-RU" sz="1400" dirty="0"/>
        </a:p>
      </dgm:t>
    </dgm:pt>
    <dgm:pt modelId="{86EE462A-F8BC-4DA4-84B6-1A1519A14642}" type="parTrans" cxnId="{9A7C76A1-2D6A-424C-B280-9CAA6586F36D}">
      <dgm:prSet/>
      <dgm:spPr/>
      <dgm:t>
        <a:bodyPr/>
        <a:lstStyle/>
        <a:p>
          <a:endParaRPr lang="ru-RU"/>
        </a:p>
      </dgm:t>
    </dgm:pt>
    <dgm:pt modelId="{8708B79C-1D3D-4DD1-A359-15BA4945362D}" type="sibTrans" cxnId="{9A7C76A1-2D6A-424C-B280-9CAA6586F36D}">
      <dgm:prSet/>
      <dgm:spPr/>
      <dgm:t>
        <a:bodyPr/>
        <a:lstStyle/>
        <a:p>
          <a:endParaRPr lang="ru-RU"/>
        </a:p>
      </dgm:t>
    </dgm:pt>
    <dgm:pt modelId="{5BBE15F4-0372-425E-A6CE-A90DCD1859CC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scene3d>
          <a:camera prst="orthographicFront"/>
          <a:lightRig rig="chilly" dir="t"/>
        </a:scene3d>
        <a:sp3d z="12700" extrusionH="1700" prstMaterial="dkEdge">
          <a:bevelT w="25400" h="6350" prst="hardEdge"/>
          <a:bevelB w="0" h="0" prst="convex"/>
        </a:sp3d>
      </dgm:spPr>
      <dgm:t>
        <a:bodyPr/>
        <a:lstStyle/>
        <a:p>
          <a:pPr algn="just" rtl="0"/>
          <a:r>
            <a:rPr lang="ru-RU" sz="1400" dirty="0" smtClean="0"/>
            <a:t>2. </a:t>
          </a:r>
          <a:r>
            <a:rPr lang="ru-RU" sz="1400" dirty="0" err="1" smtClean="0"/>
            <a:t>Роспотребнадзор</a:t>
          </a:r>
          <a:r>
            <a:rPr lang="ru-RU" sz="1400" dirty="0" smtClean="0"/>
            <a:t> РФ, получивший экстренное извещение, </a:t>
          </a:r>
          <a:r>
            <a:rPr lang="ru-RU" sz="1400" b="1" u="sng" dirty="0" smtClean="0"/>
            <a:t>в течение суток </a:t>
          </a:r>
          <a:r>
            <a:rPr lang="ru-RU" sz="1400" dirty="0" smtClean="0"/>
            <a:t>со дня его получения приступает к выяснению обстоятельств и причин возникновения заболевания, по выяснении которых составляет санитарно-гигиеническую характеристику условий труда работника и направляет ее в государственное или муниципальное учреждение здравоохранения по месту жительства или по месту прикрепления работника.</a:t>
          </a:r>
          <a:endParaRPr lang="ru-RU" sz="1400" dirty="0"/>
        </a:p>
      </dgm:t>
    </dgm:pt>
    <dgm:pt modelId="{96E57E9D-C556-445C-BF6E-9F0F849A4E6D}" type="parTrans" cxnId="{ABC94D68-C9FA-4C20-A030-996CF5F45547}">
      <dgm:prSet/>
      <dgm:spPr/>
      <dgm:t>
        <a:bodyPr/>
        <a:lstStyle/>
        <a:p>
          <a:endParaRPr lang="ru-RU"/>
        </a:p>
      </dgm:t>
    </dgm:pt>
    <dgm:pt modelId="{FA96300C-6B8A-4109-AD98-2A0B4DCE8B54}" type="sibTrans" cxnId="{ABC94D68-C9FA-4C20-A030-996CF5F45547}">
      <dgm:prSet/>
      <dgm:spPr/>
      <dgm:t>
        <a:bodyPr/>
        <a:lstStyle/>
        <a:p>
          <a:endParaRPr lang="ru-RU"/>
        </a:p>
      </dgm:t>
    </dgm:pt>
    <dgm:pt modelId="{E01AF730-8E7E-4259-A7AE-DBC6A4599852}" type="pres">
      <dgm:prSet presAssocID="{E6AFE4CF-1BF5-4828-9068-AD564EB01FF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63F7E1D-7060-406E-A3E9-22259700121C}" type="pres">
      <dgm:prSet presAssocID="{E6AFE4CF-1BF5-4828-9068-AD564EB01FF0}" presName="pyramid" presStyleLbl="node1" presStyleIdx="0" presStyleCnt="1"/>
      <dgm:spPr>
        <a:solidFill>
          <a:schemeClr val="tx2">
            <a:lumMod val="40000"/>
            <a:lumOff val="60000"/>
          </a:schemeClr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endParaRPr lang="ru-RU"/>
        </a:p>
      </dgm:t>
    </dgm:pt>
    <dgm:pt modelId="{54E69AC4-AADE-4401-94A8-4133E6DBD460}" type="pres">
      <dgm:prSet presAssocID="{E6AFE4CF-1BF5-4828-9068-AD564EB01FF0}" presName="theList" presStyleCnt="0"/>
      <dgm:spPr/>
    </dgm:pt>
    <dgm:pt modelId="{552E1E7D-8CD8-46A1-BDEC-27EC432C9BDF}" type="pres">
      <dgm:prSet presAssocID="{91203E5A-EB54-4078-A8D6-53EB76D499B4}" presName="aNode" presStyleLbl="fgAcc1" presStyleIdx="0" presStyleCnt="3" custLinFactY="-16646" custLinFactNeighborX="1252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2E92A-C211-41F6-BB18-47A1D1AAA223}" type="pres">
      <dgm:prSet presAssocID="{91203E5A-EB54-4078-A8D6-53EB76D499B4}" presName="aSpace" presStyleCnt="0"/>
      <dgm:spPr/>
    </dgm:pt>
    <dgm:pt modelId="{6601A09E-DE20-4357-A41C-245A36D04DD4}" type="pres">
      <dgm:prSet presAssocID="{6D299512-3446-4875-84DA-A8AC1354B421}" presName="aNode" presStyleLbl="fgAcc1" presStyleIdx="1" presStyleCnt="3" custScaleX="217780" custScaleY="182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9EF95-C611-4D09-A752-66ADC779D714}" type="pres">
      <dgm:prSet presAssocID="{6D299512-3446-4875-84DA-A8AC1354B421}" presName="aSpace" presStyleCnt="0"/>
      <dgm:spPr/>
    </dgm:pt>
    <dgm:pt modelId="{D183671C-29C4-424E-B3E7-C64D828D3B22}" type="pres">
      <dgm:prSet presAssocID="{5BBE15F4-0372-425E-A6CE-A90DCD1859CC}" presName="aNode" presStyleLbl="fgAcc1" presStyleIdx="2" presStyleCnt="3" custScaleX="223614" custScaleY="153344" custLinFactY="6022" custLinFactNeighborX="-33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230ED-8C5D-445E-A524-E76F9CA3BC64}" type="pres">
      <dgm:prSet presAssocID="{5BBE15F4-0372-425E-A6CE-A90DCD1859CC}" presName="aSpace" presStyleCnt="0"/>
      <dgm:spPr/>
    </dgm:pt>
  </dgm:ptLst>
  <dgm:cxnLst>
    <dgm:cxn modelId="{C5C2A40A-0F48-406D-A206-C4E422531483}" type="presOf" srcId="{6D299512-3446-4875-84DA-A8AC1354B421}" destId="{6601A09E-DE20-4357-A41C-245A36D04DD4}" srcOrd="0" destOrd="0" presId="urn:microsoft.com/office/officeart/2005/8/layout/pyramid2"/>
    <dgm:cxn modelId="{17E2CA86-9009-4298-8F1E-C0A9EB2C0E41}" type="presOf" srcId="{5BBE15F4-0372-425E-A6CE-A90DCD1859CC}" destId="{D183671C-29C4-424E-B3E7-C64D828D3B22}" srcOrd="0" destOrd="0" presId="urn:microsoft.com/office/officeart/2005/8/layout/pyramid2"/>
    <dgm:cxn modelId="{0E15ED01-D4F2-4E3E-9343-CB6B1EDD01F7}" srcId="{E6AFE4CF-1BF5-4828-9068-AD564EB01FF0}" destId="{91203E5A-EB54-4078-A8D6-53EB76D499B4}" srcOrd="0" destOrd="0" parTransId="{48F4376A-C817-4EC9-903C-ACFF860AE94F}" sibTransId="{7858DEF3-2EB8-461A-A814-E84F7B9632A8}"/>
    <dgm:cxn modelId="{9C7A2E6E-7083-4C29-B62F-78C43A71A679}" type="presOf" srcId="{E6AFE4CF-1BF5-4828-9068-AD564EB01FF0}" destId="{E01AF730-8E7E-4259-A7AE-DBC6A4599852}" srcOrd="0" destOrd="0" presId="urn:microsoft.com/office/officeart/2005/8/layout/pyramid2"/>
    <dgm:cxn modelId="{EEBB4251-AE7B-4281-BBD8-88D57100C1DB}" type="presOf" srcId="{91203E5A-EB54-4078-A8D6-53EB76D499B4}" destId="{552E1E7D-8CD8-46A1-BDEC-27EC432C9BDF}" srcOrd="0" destOrd="0" presId="urn:microsoft.com/office/officeart/2005/8/layout/pyramid2"/>
    <dgm:cxn modelId="{9A7C76A1-2D6A-424C-B280-9CAA6586F36D}" srcId="{E6AFE4CF-1BF5-4828-9068-AD564EB01FF0}" destId="{6D299512-3446-4875-84DA-A8AC1354B421}" srcOrd="1" destOrd="0" parTransId="{86EE462A-F8BC-4DA4-84B6-1A1519A14642}" sibTransId="{8708B79C-1D3D-4DD1-A359-15BA4945362D}"/>
    <dgm:cxn modelId="{ABC94D68-C9FA-4C20-A030-996CF5F45547}" srcId="{E6AFE4CF-1BF5-4828-9068-AD564EB01FF0}" destId="{5BBE15F4-0372-425E-A6CE-A90DCD1859CC}" srcOrd="2" destOrd="0" parTransId="{96E57E9D-C556-445C-BF6E-9F0F849A4E6D}" sibTransId="{FA96300C-6B8A-4109-AD98-2A0B4DCE8B54}"/>
    <dgm:cxn modelId="{C82A2BC3-5B3C-4863-B970-522A9F22D328}" type="presParOf" srcId="{E01AF730-8E7E-4259-A7AE-DBC6A4599852}" destId="{963F7E1D-7060-406E-A3E9-22259700121C}" srcOrd="0" destOrd="0" presId="urn:microsoft.com/office/officeart/2005/8/layout/pyramid2"/>
    <dgm:cxn modelId="{1E39511C-E7C9-412B-8879-E8C94EBFD49D}" type="presParOf" srcId="{E01AF730-8E7E-4259-A7AE-DBC6A4599852}" destId="{54E69AC4-AADE-4401-94A8-4133E6DBD460}" srcOrd="1" destOrd="0" presId="urn:microsoft.com/office/officeart/2005/8/layout/pyramid2"/>
    <dgm:cxn modelId="{6AA9C0F0-1CE6-4018-8B77-D74E9FB027A2}" type="presParOf" srcId="{54E69AC4-AADE-4401-94A8-4133E6DBD460}" destId="{552E1E7D-8CD8-46A1-BDEC-27EC432C9BDF}" srcOrd="0" destOrd="0" presId="urn:microsoft.com/office/officeart/2005/8/layout/pyramid2"/>
    <dgm:cxn modelId="{5004A6BC-3261-421F-BE80-42DF572D6FF2}" type="presParOf" srcId="{54E69AC4-AADE-4401-94A8-4133E6DBD460}" destId="{F752E92A-C211-41F6-BB18-47A1D1AAA223}" srcOrd="1" destOrd="0" presId="urn:microsoft.com/office/officeart/2005/8/layout/pyramid2"/>
    <dgm:cxn modelId="{C7B4771B-8321-429D-88AF-ACAFD7E45C6E}" type="presParOf" srcId="{54E69AC4-AADE-4401-94A8-4133E6DBD460}" destId="{6601A09E-DE20-4357-A41C-245A36D04DD4}" srcOrd="2" destOrd="0" presId="urn:microsoft.com/office/officeart/2005/8/layout/pyramid2"/>
    <dgm:cxn modelId="{CEE12646-8449-4264-9981-098005B67721}" type="presParOf" srcId="{54E69AC4-AADE-4401-94A8-4133E6DBD460}" destId="{00A9EF95-C611-4D09-A752-66ADC779D714}" srcOrd="3" destOrd="0" presId="urn:microsoft.com/office/officeart/2005/8/layout/pyramid2"/>
    <dgm:cxn modelId="{F6076A61-D762-467A-AB9C-535B8ABA7300}" type="presParOf" srcId="{54E69AC4-AADE-4401-94A8-4133E6DBD460}" destId="{D183671C-29C4-424E-B3E7-C64D828D3B22}" srcOrd="4" destOrd="0" presId="urn:microsoft.com/office/officeart/2005/8/layout/pyramid2"/>
    <dgm:cxn modelId="{8791CC2A-24B1-409F-B3B2-55FADBB2653B}" type="presParOf" srcId="{54E69AC4-AADE-4401-94A8-4133E6DBD460}" destId="{054230ED-8C5D-445E-A524-E76F9CA3BC64}" srcOrd="5" destOrd="0" presId="urn:microsoft.com/office/officeart/2005/8/layout/pyramid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AFE4CF-1BF5-4828-9068-AD564EB01FF0}" type="doc">
      <dgm:prSet loTypeId="urn:microsoft.com/office/officeart/2005/8/layout/pyramid2" loCatId="pyramid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203E5A-EB54-4078-A8D6-53EB76D499B4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sz="1400" b="1" dirty="0" smtClean="0"/>
            <a:t>Порядок установления наличия профессионального заболевания.</a:t>
          </a:r>
          <a:endParaRPr lang="ru-RU" sz="1400" b="1" dirty="0"/>
        </a:p>
      </dgm:t>
    </dgm:pt>
    <dgm:pt modelId="{48F4376A-C817-4EC9-903C-ACFF860AE94F}" type="parTrans" cxnId="{0E15ED01-D4F2-4E3E-9343-CB6B1EDD01F7}">
      <dgm:prSet/>
      <dgm:spPr/>
      <dgm:t>
        <a:bodyPr/>
        <a:lstStyle/>
        <a:p>
          <a:endParaRPr lang="ru-RU"/>
        </a:p>
      </dgm:t>
    </dgm:pt>
    <dgm:pt modelId="{7858DEF3-2EB8-461A-A814-E84F7B9632A8}" type="sibTrans" cxnId="{0E15ED01-D4F2-4E3E-9343-CB6B1EDD01F7}">
      <dgm:prSet/>
      <dgm:spPr/>
      <dgm:t>
        <a:bodyPr/>
        <a:lstStyle/>
        <a:p>
          <a:endParaRPr lang="ru-RU"/>
        </a:p>
      </dgm:t>
    </dgm:pt>
    <dgm:pt modelId="{6D299512-3446-4875-84DA-A8AC1354B421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/>
          <a:lightRig rig="chilly" dir="t"/>
        </a:scene3d>
        <a:sp3d z="12700" extrusionH="1700" prstMaterial="dkEdge">
          <a:bevelT w="25400" h="6350" prst="hardEdge"/>
          <a:bevelB w="0" h="0" prst="convex"/>
        </a:sp3d>
      </dgm:spPr>
      <dgm:t>
        <a:bodyPr/>
        <a:lstStyle/>
        <a:p>
          <a:pPr marL="0" marR="0" indent="0" algn="just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3. Учреждение здравоохранения на основании клинических данных состояния здоровья работника и санитарно-гигиенической характеристики условий его труда устанавливает заключительный диагноз - </a:t>
          </a:r>
          <a:r>
            <a:rPr lang="ru-RU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острое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профессиональное заболевание (отравление) и составляет медицинское заключение.</a:t>
          </a:r>
        </a:p>
        <a:p>
          <a:pPr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86EE462A-F8BC-4DA4-84B6-1A1519A14642}" type="parTrans" cxnId="{9A7C76A1-2D6A-424C-B280-9CAA6586F36D}">
      <dgm:prSet/>
      <dgm:spPr/>
      <dgm:t>
        <a:bodyPr/>
        <a:lstStyle/>
        <a:p>
          <a:endParaRPr lang="ru-RU"/>
        </a:p>
      </dgm:t>
    </dgm:pt>
    <dgm:pt modelId="{8708B79C-1D3D-4DD1-A359-15BA4945362D}" type="sibTrans" cxnId="{9A7C76A1-2D6A-424C-B280-9CAA6586F36D}">
      <dgm:prSet/>
      <dgm:spPr/>
      <dgm:t>
        <a:bodyPr/>
        <a:lstStyle/>
        <a:p>
          <a:endParaRPr lang="ru-RU"/>
        </a:p>
      </dgm:t>
    </dgm:pt>
    <dgm:pt modelId="{5BBE15F4-0372-425E-A6CE-A90DCD1859CC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/>
          <a:lightRig rig="chilly" dir="t"/>
        </a:scene3d>
        <a:sp3d z="12700" extrusionH="1700" prstMaterial="dkEdge">
          <a:bevelT w="25400" h="6350" prst="hardEdge"/>
          <a:bevelB w="0" h="0" prst="convex"/>
        </a:sp3d>
      </dgm:spPr>
      <dgm:t>
        <a:bodyPr/>
        <a:lstStyle/>
        <a:p>
          <a:pPr marL="0" marR="0" indent="0" algn="just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4. При установлении предварительного диагноза - </a:t>
          </a:r>
          <a:r>
            <a:rPr lang="ru-RU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хроническое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профессиональное заболевание (отравление) извещение  о профессиональном заболевании работника в 3-дневный срок направляется в центр </a:t>
          </a:r>
          <a:r>
            <a:rPr lang="ru-RU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Роспотребнадзора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РФ.</a:t>
          </a:r>
        </a:p>
        <a:p>
          <a:pPr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96E57E9D-C556-445C-BF6E-9F0F849A4E6D}" type="parTrans" cxnId="{ABC94D68-C9FA-4C20-A030-996CF5F45547}">
      <dgm:prSet/>
      <dgm:spPr/>
      <dgm:t>
        <a:bodyPr/>
        <a:lstStyle/>
        <a:p>
          <a:endParaRPr lang="ru-RU"/>
        </a:p>
      </dgm:t>
    </dgm:pt>
    <dgm:pt modelId="{FA96300C-6B8A-4109-AD98-2A0B4DCE8B54}" type="sibTrans" cxnId="{ABC94D68-C9FA-4C20-A030-996CF5F45547}">
      <dgm:prSet/>
      <dgm:spPr/>
      <dgm:t>
        <a:bodyPr/>
        <a:lstStyle/>
        <a:p>
          <a:endParaRPr lang="ru-RU"/>
        </a:p>
      </dgm:t>
    </dgm:pt>
    <dgm:pt modelId="{C0C44C05-347A-4DB1-82A8-716DF4E36F67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 dir="2700000">
            <a:prstClr val="black">
              <a:alpha val="50000"/>
            </a:prstClr>
          </a:innerShdw>
        </a:effectLst>
        <a:scene3d>
          <a:camera prst="orthographicFront"/>
          <a:lightRig rig="chilly" dir="t"/>
        </a:scene3d>
        <a:sp3d z="12700" extrusionH="1700" prstMaterial="dkEdge">
          <a:bevelT w="25400" h="6350" prst="hardEdge"/>
          <a:bevelB w="0" h="0" prst="convex"/>
        </a:sp3d>
      </dgm:spPr>
      <dgm:t>
        <a:bodyPr/>
        <a:lstStyle/>
        <a:p>
          <a:pPr algn="l"/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5. Центр государственного санитарно-эпидемиологического надзора в 2-недельный срок со дня получения извещения представляет в учреждение здравоохранения санитарно-гигиеническую характеристику условий труда работника</a:t>
          </a:r>
          <a:r>
            <a:rPr lang="ru-RU" sz="1400" dirty="0" smtClean="0"/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0FF022-C2A6-4E98-95EF-A38E5390DD5D}" type="parTrans" cxnId="{2BE7355F-08E4-451F-98C8-2CD080FE3F99}">
      <dgm:prSet/>
      <dgm:spPr/>
      <dgm:t>
        <a:bodyPr/>
        <a:lstStyle/>
        <a:p>
          <a:endParaRPr lang="ru-RU"/>
        </a:p>
      </dgm:t>
    </dgm:pt>
    <dgm:pt modelId="{68A37605-CC2F-41E4-8DAD-D5C6829C5D25}" type="sibTrans" cxnId="{2BE7355F-08E4-451F-98C8-2CD080FE3F99}">
      <dgm:prSet/>
      <dgm:spPr/>
      <dgm:t>
        <a:bodyPr/>
        <a:lstStyle/>
        <a:p>
          <a:endParaRPr lang="ru-RU"/>
        </a:p>
      </dgm:t>
    </dgm:pt>
    <dgm:pt modelId="{E01AF730-8E7E-4259-A7AE-DBC6A4599852}" type="pres">
      <dgm:prSet presAssocID="{E6AFE4CF-1BF5-4828-9068-AD564EB01FF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63F7E1D-7060-406E-A3E9-22259700121C}" type="pres">
      <dgm:prSet presAssocID="{E6AFE4CF-1BF5-4828-9068-AD564EB01FF0}" presName="pyramid" presStyleLbl="node1" presStyleIdx="0" presStyleCnt="1"/>
      <dgm:spPr>
        <a:solidFill>
          <a:schemeClr val="tx2">
            <a:lumMod val="40000"/>
            <a:lumOff val="60000"/>
          </a:schemeClr>
        </a:solidFill>
        <a:effectLst>
          <a:innerShdw blurRad="63500" dist="50800" dir="2700000">
            <a:prstClr val="black">
              <a:alpha val="50000"/>
            </a:prstClr>
          </a:innerShdw>
        </a:effectLst>
      </dgm:spPr>
      <dgm:t>
        <a:bodyPr/>
        <a:lstStyle/>
        <a:p>
          <a:endParaRPr lang="ru-RU"/>
        </a:p>
      </dgm:t>
    </dgm:pt>
    <dgm:pt modelId="{54E69AC4-AADE-4401-94A8-4133E6DBD460}" type="pres">
      <dgm:prSet presAssocID="{E6AFE4CF-1BF5-4828-9068-AD564EB01FF0}" presName="theList" presStyleCnt="0"/>
      <dgm:spPr/>
    </dgm:pt>
    <dgm:pt modelId="{552E1E7D-8CD8-46A1-BDEC-27EC432C9BDF}" type="pres">
      <dgm:prSet presAssocID="{91203E5A-EB54-4078-A8D6-53EB76D499B4}" presName="aNode" presStyleLbl="fgAcc1" presStyleIdx="0" presStyleCnt="4" custLinFactY="-49623" custLinFactNeighborX="99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2E92A-C211-41F6-BB18-47A1D1AAA223}" type="pres">
      <dgm:prSet presAssocID="{91203E5A-EB54-4078-A8D6-53EB76D499B4}" presName="aSpace" presStyleCnt="0"/>
      <dgm:spPr/>
    </dgm:pt>
    <dgm:pt modelId="{6601A09E-DE20-4357-A41C-245A36D04DD4}" type="pres">
      <dgm:prSet presAssocID="{6D299512-3446-4875-84DA-A8AC1354B421}" presName="aNode" presStyleLbl="fgAcc1" presStyleIdx="1" presStyleCnt="4" custScaleX="233887" custScaleY="182765" custLinFactY="-16904" custLinFactNeighborX="160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9EF95-C611-4D09-A752-66ADC779D714}" type="pres">
      <dgm:prSet presAssocID="{6D299512-3446-4875-84DA-A8AC1354B421}" presName="aSpace" presStyleCnt="0"/>
      <dgm:spPr/>
    </dgm:pt>
    <dgm:pt modelId="{D183671C-29C4-424E-B3E7-C64D828D3B22}" type="pres">
      <dgm:prSet presAssocID="{5BBE15F4-0372-425E-A6CE-A90DCD1859CC}" presName="aNode" presStyleLbl="fgAcc1" presStyleIdx="2" presStyleCnt="4" custScaleX="238045" custScaleY="177721" custLinFactY="-3902" custLinFactNeighborX="-164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230ED-8C5D-445E-A524-E76F9CA3BC64}" type="pres">
      <dgm:prSet presAssocID="{5BBE15F4-0372-425E-A6CE-A90DCD1859CC}" presName="aSpace" presStyleCnt="0"/>
      <dgm:spPr/>
    </dgm:pt>
    <dgm:pt modelId="{76B3D8BC-705E-4CD3-B9AE-94D110A2475C}" type="pres">
      <dgm:prSet presAssocID="{C0C44C05-347A-4DB1-82A8-716DF4E36F67}" presName="aNode" presStyleLbl="fgAcc1" presStyleIdx="3" presStyleCnt="4" custScaleX="236346" custScaleY="161049" custLinFactNeighborX="-70" custLinFactNeighborY="36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AA729E-5F4E-42A1-AA8E-F1CCDCDF49C1}" type="pres">
      <dgm:prSet presAssocID="{C0C44C05-347A-4DB1-82A8-716DF4E36F67}" presName="aSpace" presStyleCnt="0"/>
      <dgm:spPr/>
    </dgm:pt>
  </dgm:ptLst>
  <dgm:cxnLst>
    <dgm:cxn modelId="{6E20DEAC-D9DF-459E-AE78-4C00BDB32636}" type="presOf" srcId="{6D299512-3446-4875-84DA-A8AC1354B421}" destId="{6601A09E-DE20-4357-A41C-245A36D04DD4}" srcOrd="0" destOrd="0" presId="urn:microsoft.com/office/officeart/2005/8/layout/pyramid2"/>
    <dgm:cxn modelId="{4FE4DF78-C000-4D97-B0F9-AD7361B50CC0}" type="presOf" srcId="{E6AFE4CF-1BF5-4828-9068-AD564EB01FF0}" destId="{E01AF730-8E7E-4259-A7AE-DBC6A4599852}" srcOrd="0" destOrd="0" presId="urn:microsoft.com/office/officeart/2005/8/layout/pyramid2"/>
    <dgm:cxn modelId="{2F3C2A1A-EEBA-4E1C-82B2-93770BFFE6B3}" type="presOf" srcId="{91203E5A-EB54-4078-A8D6-53EB76D499B4}" destId="{552E1E7D-8CD8-46A1-BDEC-27EC432C9BDF}" srcOrd="0" destOrd="0" presId="urn:microsoft.com/office/officeart/2005/8/layout/pyramid2"/>
    <dgm:cxn modelId="{D3239DDA-D75C-47B3-9ED8-DA04EFFC4FF0}" type="presOf" srcId="{C0C44C05-347A-4DB1-82A8-716DF4E36F67}" destId="{76B3D8BC-705E-4CD3-B9AE-94D110A2475C}" srcOrd="0" destOrd="0" presId="urn:microsoft.com/office/officeart/2005/8/layout/pyramid2"/>
    <dgm:cxn modelId="{0E15ED01-D4F2-4E3E-9343-CB6B1EDD01F7}" srcId="{E6AFE4CF-1BF5-4828-9068-AD564EB01FF0}" destId="{91203E5A-EB54-4078-A8D6-53EB76D499B4}" srcOrd="0" destOrd="0" parTransId="{48F4376A-C817-4EC9-903C-ACFF860AE94F}" sibTransId="{7858DEF3-2EB8-461A-A814-E84F7B9632A8}"/>
    <dgm:cxn modelId="{9A7C76A1-2D6A-424C-B280-9CAA6586F36D}" srcId="{E6AFE4CF-1BF5-4828-9068-AD564EB01FF0}" destId="{6D299512-3446-4875-84DA-A8AC1354B421}" srcOrd="1" destOrd="0" parTransId="{86EE462A-F8BC-4DA4-84B6-1A1519A14642}" sibTransId="{8708B79C-1D3D-4DD1-A359-15BA4945362D}"/>
    <dgm:cxn modelId="{2BE7355F-08E4-451F-98C8-2CD080FE3F99}" srcId="{E6AFE4CF-1BF5-4828-9068-AD564EB01FF0}" destId="{C0C44C05-347A-4DB1-82A8-716DF4E36F67}" srcOrd="3" destOrd="0" parTransId="{7C0FF022-C2A6-4E98-95EF-A38E5390DD5D}" sibTransId="{68A37605-CC2F-41E4-8DAD-D5C6829C5D25}"/>
    <dgm:cxn modelId="{801F25F6-D940-4151-96DD-BA04B3EE56D4}" type="presOf" srcId="{5BBE15F4-0372-425E-A6CE-A90DCD1859CC}" destId="{D183671C-29C4-424E-B3E7-C64D828D3B22}" srcOrd="0" destOrd="0" presId="urn:microsoft.com/office/officeart/2005/8/layout/pyramid2"/>
    <dgm:cxn modelId="{ABC94D68-C9FA-4C20-A030-996CF5F45547}" srcId="{E6AFE4CF-1BF5-4828-9068-AD564EB01FF0}" destId="{5BBE15F4-0372-425E-A6CE-A90DCD1859CC}" srcOrd="2" destOrd="0" parTransId="{96E57E9D-C556-445C-BF6E-9F0F849A4E6D}" sibTransId="{FA96300C-6B8A-4109-AD98-2A0B4DCE8B54}"/>
    <dgm:cxn modelId="{FB960DE9-955C-40CD-AC72-F0D38096C9B3}" type="presParOf" srcId="{E01AF730-8E7E-4259-A7AE-DBC6A4599852}" destId="{963F7E1D-7060-406E-A3E9-22259700121C}" srcOrd="0" destOrd="0" presId="urn:microsoft.com/office/officeart/2005/8/layout/pyramid2"/>
    <dgm:cxn modelId="{878FDF44-4BF7-4ED5-8FF0-88C86B7F83F8}" type="presParOf" srcId="{E01AF730-8E7E-4259-A7AE-DBC6A4599852}" destId="{54E69AC4-AADE-4401-94A8-4133E6DBD460}" srcOrd="1" destOrd="0" presId="urn:microsoft.com/office/officeart/2005/8/layout/pyramid2"/>
    <dgm:cxn modelId="{BA88407D-0BD3-4AC2-915B-A008103006E9}" type="presParOf" srcId="{54E69AC4-AADE-4401-94A8-4133E6DBD460}" destId="{552E1E7D-8CD8-46A1-BDEC-27EC432C9BDF}" srcOrd="0" destOrd="0" presId="urn:microsoft.com/office/officeart/2005/8/layout/pyramid2"/>
    <dgm:cxn modelId="{15C17BDF-6133-41D4-ADC7-D07C82EBE320}" type="presParOf" srcId="{54E69AC4-AADE-4401-94A8-4133E6DBD460}" destId="{F752E92A-C211-41F6-BB18-47A1D1AAA223}" srcOrd="1" destOrd="0" presId="urn:microsoft.com/office/officeart/2005/8/layout/pyramid2"/>
    <dgm:cxn modelId="{B07A3628-B5C3-47C1-9F9F-D1590A82CA41}" type="presParOf" srcId="{54E69AC4-AADE-4401-94A8-4133E6DBD460}" destId="{6601A09E-DE20-4357-A41C-245A36D04DD4}" srcOrd="2" destOrd="0" presId="urn:microsoft.com/office/officeart/2005/8/layout/pyramid2"/>
    <dgm:cxn modelId="{9DEB61BF-AA49-4589-89F8-A46828FB34FE}" type="presParOf" srcId="{54E69AC4-AADE-4401-94A8-4133E6DBD460}" destId="{00A9EF95-C611-4D09-A752-66ADC779D714}" srcOrd="3" destOrd="0" presId="urn:microsoft.com/office/officeart/2005/8/layout/pyramid2"/>
    <dgm:cxn modelId="{558F8D4D-8EA9-4A72-9DC9-062E4B319F9D}" type="presParOf" srcId="{54E69AC4-AADE-4401-94A8-4133E6DBD460}" destId="{D183671C-29C4-424E-B3E7-C64D828D3B22}" srcOrd="4" destOrd="0" presId="urn:microsoft.com/office/officeart/2005/8/layout/pyramid2"/>
    <dgm:cxn modelId="{35D77497-2872-4F2B-B703-FDC9B5D77524}" type="presParOf" srcId="{54E69AC4-AADE-4401-94A8-4133E6DBD460}" destId="{054230ED-8C5D-445E-A524-E76F9CA3BC64}" srcOrd="5" destOrd="0" presId="urn:microsoft.com/office/officeart/2005/8/layout/pyramid2"/>
    <dgm:cxn modelId="{36CDA280-075F-4FC7-878A-582AA0B80AEC}" type="presParOf" srcId="{54E69AC4-AADE-4401-94A8-4133E6DBD460}" destId="{76B3D8BC-705E-4CD3-B9AE-94D110A2475C}" srcOrd="6" destOrd="0" presId="urn:microsoft.com/office/officeart/2005/8/layout/pyramid2"/>
    <dgm:cxn modelId="{E848D4EB-D3EA-4933-8977-F1EC8685E6BD}" type="presParOf" srcId="{54E69AC4-AADE-4401-94A8-4133E6DBD460}" destId="{3BAA729E-5F4E-42A1-AA8E-F1CCDCDF49C1}" srcOrd="7" destOrd="0" presId="urn:microsoft.com/office/officeart/2005/8/layout/pyramid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6AFE4CF-1BF5-4828-9068-AD564EB01FF0}" type="doc">
      <dgm:prSet loTypeId="urn:microsoft.com/office/officeart/2005/8/layout/pyramid2" loCatId="pyramid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203E5A-EB54-4078-A8D6-53EB76D499B4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sz="1400" b="1" dirty="0" smtClean="0"/>
            <a:t>Порядок установления наличия профессионального заболевания.</a:t>
          </a:r>
          <a:endParaRPr lang="ru-RU" sz="1400" b="1" dirty="0"/>
        </a:p>
      </dgm:t>
    </dgm:pt>
    <dgm:pt modelId="{48F4376A-C817-4EC9-903C-ACFF860AE94F}" type="parTrans" cxnId="{0E15ED01-D4F2-4E3E-9343-CB6B1EDD01F7}">
      <dgm:prSet/>
      <dgm:spPr/>
      <dgm:t>
        <a:bodyPr/>
        <a:lstStyle/>
        <a:p>
          <a:endParaRPr lang="ru-RU"/>
        </a:p>
      </dgm:t>
    </dgm:pt>
    <dgm:pt modelId="{7858DEF3-2EB8-461A-A814-E84F7B9632A8}" type="sibTrans" cxnId="{0E15ED01-D4F2-4E3E-9343-CB6B1EDD01F7}">
      <dgm:prSet/>
      <dgm:spPr/>
      <dgm:t>
        <a:bodyPr/>
        <a:lstStyle/>
        <a:p>
          <a:endParaRPr lang="ru-RU"/>
        </a:p>
      </dgm:t>
    </dgm:pt>
    <dgm:pt modelId="{6D299512-3446-4875-84DA-A8AC1354B421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pPr algn="just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6.Учреждение здравоохранения, установившее предварительный диагноз - </a:t>
          </a:r>
          <a:r>
            <a:rPr lang="ru-RU" sz="14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хроническое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профессиональное заболевание (отравление), в месячный срок обязано направить больного на амбулаторное или стационарное обследование в специализированное лечебно-профилактическое учреждение или его подразделение (центр профессиональной патологии, клинику или отдел профессиональных заболеваний медицинских научных организаций клинического профиля) (далее именуется - центр профессиональной патологии.</a:t>
          </a:r>
          <a:endParaRPr lang="ru-RU" sz="1400" dirty="0"/>
        </a:p>
      </dgm:t>
    </dgm:pt>
    <dgm:pt modelId="{86EE462A-F8BC-4DA4-84B6-1A1519A14642}" type="parTrans" cxnId="{9A7C76A1-2D6A-424C-B280-9CAA6586F36D}">
      <dgm:prSet/>
      <dgm:spPr/>
      <dgm:t>
        <a:bodyPr/>
        <a:lstStyle/>
        <a:p>
          <a:endParaRPr lang="ru-RU"/>
        </a:p>
      </dgm:t>
    </dgm:pt>
    <dgm:pt modelId="{8708B79C-1D3D-4DD1-A359-15BA4945362D}" type="sibTrans" cxnId="{9A7C76A1-2D6A-424C-B280-9CAA6586F36D}">
      <dgm:prSet/>
      <dgm:spPr/>
      <dgm:t>
        <a:bodyPr/>
        <a:lstStyle/>
        <a:p>
          <a:endParaRPr lang="ru-RU"/>
        </a:p>
      </dgm:t>
    </dgm:pt>
    <dgm:pt modelId="{5BBE15F4-0372-425E-A6CE-A90DCD1859CC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chemeClr val="tx1"/>
          </a:solidFill>
        </a:ln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pPr marL="0" marR="0" indent="0" algn="just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indent="0" algn="just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7. Центр профессиональной патологии на основании клинических данных состояния здоровья работника и представленных документов устанавливает заключительный диагноз - хроническое профессиональное заболевание, составляет медицинское заключение и в 3-дневный срок направляет соответствующее извещение в </a:t>
          </a:r>
          <a:r>
            <a:rPr lang="ru-RU" sz="1400" dirty="0" err="1" smtClean="0">
              <a:latin typeface="Arial" panose="020B0604020202020204" pitchFamily="34" charset="0"/>
              <a:cs typeface="Arial" panose="020B0604020202020204" pitchFamily="34" charset="0"/>
            </a:rPr>
            <a:t>Роспотребнадзор</a:t>
          </a:r>
          <a:r>
            <a:rPr lang="ru-RU" sz="1400" dirty="0" smtClean="0">
              <a:latin typeface="Arial" panose="020B0604020202020204" pitchFamily="34" charset="0"/>
              <a:cs typeface="Arial" panose="020B0604020202020204" pitchFamily="34" charset="0"/>
            </a:rPr>
            <a:t> РФ, работодателю, страховщику и в учреждение здравоохранения, направившее больного.</a:t>
          </a:r>
        </a:p>
        <a:p>
          <a:pPr marL="0" marR="0" indent="0" algn="just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dirty="0"/>
        </a:p>
      </dgm:t>
    </dgm:pt>
    <dgm:pt modelId="{96E57E9D-C556-445C-BF6E-9F0F849A4E6D}" type="parTrans" cxnId="{ABC94D68-C9FA-4C20-A030-996CF5F45547}">
      <dgm:prSet/>
      <dgm:spPr/>
      <dgm:t>
        <a:bodyPr/>
        <a:lstStyle/>
        <a:p>
          <a:endParaRPr lang="ru-RU"/>
        </a:p>
      </dgm:t>
    </dgm:pt>
    <dgm:pt modelId="{FA96300C-6B8A-4109-AD98-2A0B4DCE8B54}" type="sibTrans" cxnId="{ABC94D68-C9FA-4C20-A030-996CF5F45547}">
      <dgm:prSet/>
      <dgm:spPr/>
      <dgm:t>
        <a:bodyPr/>
        <a:lstStyle/>
        <a:p>
          <a:endParaRPr lang="ru-RU"/>
        </a:p>
      </dgm:t>
    </dgm:pt>
    <dgm:pt modelId="{E01AF730-8E7E-4259-A7AE-DBC6A4599852}" type="pres">
      <dgm:prSet presAssocID="{E6AFE4CF-1BF5-4828-9068-AD564EB01FF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963F7E1D-7060-406E-A3E9-22259700121C}" type="pres">
      <dgm:prSet presAssocID="{E6AFE4CF-1BF5-4828-9068-AD564EB01FF0}" presName="pyramid" presStyleLbl="node1" presStyleIdx="0" presStyleCnt="1" custLinFactNeighborX="-672" custLinFactNeighborY="386"/>
      <dgm:spPr>
        <a:solidFill>
          <a:schemeClr val="tx2">
            <a:lumMod val="40000"/>
            <a:lumOff val="60000"/>
          </a:schemeClr>
        </a:solidFill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endParaRPr lang="ru-RU"/>
        </a:p>
      </dgm:t>
    </dgm:pt>
    <dgm:pt modelId="{54E69AC4-AADE-4401-94A8-4133E6DBD460}" type="pres">
      <dgm:prSet presAssocID="{E6AFE4CF-1BF5-4828-9068-AD564EB01FF0}" presName="theList" presStyleCnt="0"/>
      <dgm:spPr/>
    </dgm:pt>
    <dgm:pt modelId="{552E1E7D-8CD8-46A1-BDEC-27EC432C9BDF}" type="pres">
      <dgm:prSet presAssocID="{91203E5A-EB54-4078-A8D6-53EB76D499B4}" presName="aNode" presStyleLbl="fgAcc1" presStyleIdx="0" presStyleCnt="3" custLinFactY="-49623" custLinFactNeighborX="99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2E92A-C211-41F6-BB18-47A1D1AAA223}" type="pres">
      <dgm:prSet presAssocID="{91203E5A-EB54-4078-A8D6-53EB76D499B4}" presName="aSpace" presStyleCnt="0"/>
      <dgm:spPr/>
    </dgm:pt>
    <dgm:pt modelId="{6601A09E-DE20-4357-A41C-245A36D04DD4}" type="pres">
      <dgm:prSet presAssocID="{6D299512-3446-4875-84DA-A8AC1354B421}" presName="aNode" presStyleLbl="fgAcc1" presStyleIdx="1" presStyleCnt="3" custScaleX="233887" custScaleY="411952" custLinFactY="-16904" custLinFactNeighborX="160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A9EF95-C611-4D09-A752-66ADC779D714}" type="pres">
      <dgm:prSet presAssocID="{6D299512-3446-4875-84DA-A8AC1354B421}" presName="aSpace" presStyleCnt="0"/>
      <dgm:spPr/>
    </dgm:pt>
    <dgm:pt modelId="{D183671C-29C4-424E-B3E7-C64D828D3B22}" type="pres">
      <dgm:prSet presAssocID="{5BBE15F4-0372-425E-A6CE-A90DCD1859CC}" presName="aNode" presStyleLbl="fgAcc1" presStyleIdx="2" presStyleCnt="3" custScaleX="238045" custScaleY="336140" custLinFactY="25560" custLinFactNeighborX="78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230ED-8C5D-445E-A524-E76F9CA3BC64}" type="pres">
      <dgm:prSet presAssocID="{5BBE15F4-0372-425E-A6CE-A90DCD1859CC}" presName="aSpace" presStyleCnt="0"/>
      <dgm:spPr/>
    </dgm:pt>
  </dgm:ptLst>
  <dgm:cxnLst>
    <dgm:cxn modelId="{7367F3E9-39C8-4A48-BC6F-CC844C6767BC}" type="presOf" srcId="{E6AFE4CF-1BF5-4828-9068-AD564EB01FF0}" destId="{E01AF730-8E7E-4259-A7AE-DBC6A4599852}" srcOrd="0" destOrd="0" presId="urn:microsoft.com/office/officeart/2005/8/layout/pyramid2"/>
    <dgm:cxn modelId="{4E75B72E-A658-4257-863B-950EAD9F7CF9}" type="presOf" srcId="{6D299512-3446-4875-84DA-A8AC1354B421}" destId="{6601A09E-DE20-4357-A41C-245A36D04DD4}" srcOrd="0" destOrd="0" presId="urn:microsoft.com/office/officeart/2005/8/layout/pyramid2"/>
    <dgm:cxn modelId="{D59995D1-92A6-484B-8F2A-28D617B81855}" type="presOf" srcId="{91203E5A-EB54-4078-A8D6-53EB76D499B4}" destId="{552E1E7D-8CD8-46A1-BDEC-27EC432C9BDF}" srcOrd="0" destOrd="0" presId="urn:microsoft.com/office/officeart/2005/8/layout/pyramid2"/>
    <dgm:cxn modelId="{604F8D68-7E0B-45C6-BA3C-B8378CD2842C}" type="presOf" srcId="{5BBE15F4-0372-425E-A6CE-A90DCD1859CC}" destId="{D183671C-29C4-424E-B3E7-C64D828D3B22}" srcOrd="0" destOrd="0" presId="urn:microsoft.com/office/officeart/2005/8/layout/pyramid2"/>
    <dgm:cxn modelId="{0E15ED01-D4F2-4E3E-9343-CB6B1EDD01F7}" srcId="{E6AFE4CF-1BF5-4828-9068-AD564EB01FF0}" destId="{91203E5A-EB54-4078-A8D6-53EB76D499B4}" srcOrd="0" destOrd="0" parTransId="{48F4376A-C817-4EC9-903C-ACFF860AE94F}" sibTransId="{7858DEF3-2EB8-461A-A814-E84F7B9632A8}"/>
    <dgm:cxn modelId="{9A7C76A1-2D6A-424C-B280-9CAA6586F36D}" srcId="{E6AFE4CF-1BF5-4828-9068-AD564EB01FF0}" destId="{6D299512-3446-4875-84DA-A8AC1354B421}" srcOrd="1" destOrd="0" parTransId="{86EE462A-F8BC-4DA4-84B6-1A1519A14642}" sibTransId="{8708B79C-1D3D-4DD1-A359-15BA4945362D}"/>
    <dgm:cxn modelId="{ABC94D68-C9FA-4C20-A030-996CF5F45547}" srcId="{E6AFE4CF-1BF5-4828-9068-AD564EB01FF0}" destId="{5BBE15F4-0372-425E-A6CE-A90DCD1859CC}" srcOrd="2" destOrd="0" parTransId="{96E57E9D-C556-445C-BF6E-9F0F849A4E6D}" sibTransId="{FA96300C-6B8A-4109-AD98-2A0B4DCE8B54}"/>
    <dgm:cxn modelId="{0AE9B27E-3354-4B22-86FC-38D8CA589B9E}" type="presParOf" srcId="{E01AF730-8E7E-4259-A7AE-DBC6A4599852}" destId="{963F7E1D-7060-406E-A3E9-22259700121C}" srcOrd="0" destOrd="0" presId="urn:microsoft.com/office/officeart/2005/8/layout/pyramid2"/>
    <dgm:cxn modelId="{DC20D9BC-56BC-4898-84C6-A5C826FAFEA5}" type="presParOf" srcId="{E01AF730-8E7E-4259-A7AE-DBC6A4599852}" destId="{54E69AC4-AADE-4401-94A8-4133E6DBD460}" srcOrd="1" destOrd="0" presId="urn:microsoft.com/office/officeart/2005/8/layout/pyramid2"/>
    <dgm:cxn modelId="{D6ABB295-D28E-477B-91BB-434506E9DF4C}" type="presParOf" srcId="{54E69AC4-AADE-4401-94A8-4133E6DBD460}" destId="{552E1E7D-8CD8-46A1-BDEC-27EC432C9BDF}" srcOrd="0" destOrd="0" presId="urn:microsoft.com/office/officeart/2005/8/layout/pyramid2"/>
    <dgm:cxn modelId="{9A986602-BB97-4C1C-82A0-97B692159ABB}" type="presParOf" srcId="{54E69AC4-AADE-4401-94A8-4133E6DBD460}" destId="{F752E92A-C211-41F6-BB18-47A1D1AAA223}" srcOrd="1" destOrd="0" presId="urn:microsoft.com/office/officeart/2005/8/layout/pyramid2"/>
    <dgm:cxn modelId="{7A9F70A2-4770-456C-80C1-36AD397829E1}" type="presParOf" srcId="{54E69AC4-AADE-4401-94A8-4133E6DBD460}" destId="{6601A09E-DE20-4357-A41C-245A36D04DD4}" srcOrd="2" destOrd="0" presId="urn:microsoft.com/office/officeart/2005/8/layout/pyramid2"/>
    <dgm:cxn modelId="{9B0823A2-E125-481F-A425-404F85B5D1A4}" type="presParOf" srcId="{54E69AC4-AADE-4401-94A8-4133E6DBD460}" destId="{00A9EF95-C611-4D09-A752-66ADC779D714}" srcOrd="3" destOrd="0" presId="urn:microsoft.com/office/officeart/2005/8/layout/pyramid2"/>
    <dgm:cxn modelId="{ACE7BFEA-B7D3-4B5B-B4C8-D0E8D3F32CA3}" type="presParOf" srcId="{54E69AC4-AADE-4401-94A8-4133E6DBD460}" destId="{D183671C-29C4-424E-B3E7-C64D828D3B22}" srcOrd="4" destOrd="0" presId="urn:microsoft.com/office/officeart/2005/8/layout/pyramid2"/>
    <dgm:cxn modelId="{42BF6EC3-4A02-4418-B6EC-97A99D75BFE6}" type="presParOf" srcId="{54E69AC4-AADE-4401-94A8-4133E6DBD460}" destId="{054230ED-8C5D-445E-A524-E76F9CA3BC64}" srcOrd="5" destOrd="0" presId="urn:microsoft.com/office/officeart/2005/8/layout/pyramid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312B53F-6FA9-4E3D-8D73-4B4CAB5B4D44}" type="doc">
      <dgm:prSet loTypeId="urn:microsoft.com/office/officeart/2005/8/layout/process4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EFC4D5-8295-4227-8C7A-80D92E43DB2B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1. Работодатель в течение 10 дней с даты получения извещения об установлении заключительного диагноза профессионального заболевания образует комиссию по расследованию профессионального заболевания , </a:t>
          </a:r>
          <a:r>
            <a:rPr lang="ru-RU" sz="1200" b="1" u="sng" dirty="0" smtClean="0">
              <a:solidFill>
                <a:schemeClr val="tx1"/>
              </a:solidFill>
            </a:rPr>
            <a:t>возглавляемую главным врачом </a:t>
          </a:r>
          <a:r>
            <a:rPr lang="ru-RU" sz="1200" dirty="0" smtClean="0">
              <a:solidFill>
                <a:schemeClr val="tx1"/>
              </a:solidFill>
            </a:rPr>
            <a:t>центра государственного санитарно-эпидемиологического надзора.</a:t>
          </a:r>
          <a:endParaRPr lang="ru-RU" sz="1200" dirty="0">
            <a:solidFill>
              <a:schemeClr val="tx1"/>
            </a:solidFill>
          </a:endParaRPr>
        </a:p>
      </dgm:t>
    </dgm:pt>
    <dgm:pt modelId="{E02E7137-22CF-4134-AA20-1DBF0B66876D}" type="parTrans" cxnId="{F2AFF507-0D30-41A2-8112-E71E1A9712C5}">
      <dgm:prSet/>
      <dgm:spPr/>
      <dgm:t>
        <a:bodyPr/>
        <a:lstStyle/>
        <a:p>
          <a:endParaRPr lang="ru-RU"/>
        </a:p>
      </dgm:t>
    </dgm:pt>
    <dgm:pt modelId="{E0BC8464-01BC-4207-8BB0-80B6997D3466}" type="sibTrans" cxnId="{F2AFF507-0D30-41A2-8112-E71E1A9712C5}">
      <dgm:prSet/>
      <dgm:spPr/>
      <dgm:t>
        <a:bodyPr/>
        <a:lstStyle/>
        <a:p>
          <a:endParaRPr lang="ru-RU"/>
        </a:p>
      </dgm:t>
    </dgm:pt>
    <dgm:pt modelId="{31D77208-8D6A-4748-87A9-011097BCFBA8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  <a:effectLst>
          <a:innerShdw blurRad="63500" dist="50800">
            <a:prstClr val="black">
              <a:alpha val="50000"/>
            </a:prstClr>
          </a:innerShdw>
        </a:effectLst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2. В состав комиссии входят представитель работодателя, специалист по охране труда, представитель учреждения здравоохранения, профсоюзного или иного уполномоченного работниками представительного органа.</a:t>
          </a:r>
          <a:endParaRPr lang="ru-RU" dirty="0">
            <a:solidFill>
              <a:schemeClr val="tx1"/>
            </a:solidFill>
          </a:endParaRPr>
        </a:p>
      </dgm:t>
    </dgm:pt>
    <dgm:pt modelId="{34E812D6-4081-4557-94C5-E65DF0EE6EAD}" type="parTrans" cxnId="{ADB50689-6FA8-4A97-87CA-8290B7C9A9F2}">
      <dgm:prSet/>
      <dgm:spPr/>
      <dgm:t>
        <a:bodyPr/>
        <a:lstStyle/>
        <a:p>
          <a:endParaRPr lang="ru-RU"/>
        </a:p>
      </dgm:t>
    </dgm:pt>
    <dgm:pt modelId="{55675707-A479-40C8-9AAD-DF166CD3BA43}" type="sibTrans" cxnId="{ADB50689-6FA8-4A97-87CA-8290B7C9A9F2}">
      <dgm:prSet/>
      <dgm:spPr/>
      <dgm:t>
        <a:bodyPr/>
        <a:lstStyle/>
        <a:p>
          <a:endParaRPr lang="ru-RU"/>
        </a:p>
      </dgm:t>
    </dgm:pt>
    <dgm:pt modelId="{10860CD7-5208-488E-A4DE-A5A20C28C3F3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3.  Для проведения расследования работодатель обязан:</a:t>
          </a:r>
          <a:endParaRPr lang="ru-RU" dirty="0">
            <a:solidFill>
              <a:schemeClr val="tx1"/>
            </a:solidFill>
          </a:endParaRPr>
        </a:p>
      </dgm:t>
    </dgm:pt>
    <dgm:pt modelId="{8E7F0BF1-429F-4DE8-9927-CC2609FE2EB5}" type="parTrans" cxnId="{D5719F52-9422-4A71-A49E-A2037B7314BA}">
      <dgm:prSet/>
      <dgm:spPr/>
      <dgm:t>
        <a:bodyPr/>
        <a:lstStyle/>
        <a:p>
          <a:endParaRPr lang="ru-RU"/>
        </a:p>
      </dgm:t>
    </dgm:pt>
    <dgm:pt modelId="{E83F0FAE-4301-4464-8820-9E1EAE67E0C2}" type="sibTrans" cxnId="{D5719F52-9422-4A71-A49E-A2037B7314BA}">
      <dgm:prSet/>
      <dgm:spPr/>
      <dgm:t>
        <a:bodyPr/>
        <a:lstStyle/>
        <a:p>
          <a:endParaRPr lang="ru-RU"/>
        </a:p>
      </dgm:t>
    </dgm:pt>
    <dgm:pt modelId="{88B7131C-2F58-4965-855E-74E4C25CB8D9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а) представлять документы и материалы, в том числе архивные, характеризующие условия труда на рабочем месте (участке, в цехе);</a:t>
          </a:r>
          <a:endParaRPr lang="ru-RU" dirty="0">
            <a:solidFill>
              <a:schemeClr val="tx1"/>
            </a:solidFill>
          </a:endParaRPr>
        </a:p>
      </dgm:t>
    </dgm:pt>
    <dgm:pt modelId="{98ED5417-97C5-4F2B-8FB5-610B2C769616}" type="parTrans" cxnId="{C8979504-C633-46EC-A350-FB2F93D85B95}">
      <dgm:prSet/>
      <dgm:spPr/>
      <dgm:t>
        <a:bodyPr/>
        <a:lstStyle/>
        <a:p>
          <a:endParaRPr lang="ru-RU"/>
        </a:p>
      </dgm:t>
    </dgm:pt>
    <dgm:pt modelId="{34861770-2D0A-4BBA-A9B7-8A512EC858BA}" type="sibTrans" cxnId="{C8979504-C633-46EC-A350-FB2F93D85B95}">
      <dgm:prSet/>
      <dgm:spPr/>
      <dgm:t>
        <a:bodyPr/>
        <a:lstStyle/>
        <a:p>
          <a:endParaRPr lang="ru-RU"/>
        </a:p>
      </dgm:t>
    </dgm:pt>
    <dgm:pt modelId="{FFC7BABD-9533-4F7C-8651-3EEE78159C8F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б) проводить по требованию членов комиссии за счет собственных средств необходимые экспертизы, лабораторно-инструментальные и другие гигиенические исследования с целью оценки условий труда на рабочем месте;</a:t>
          </a:r>
          <a:endParaRPr lang="ru-RU" dirty="0">
            <a:solidFill>
              <a:schemeClr val="tx1"/>
            </a:solidFill>
          </a:endParaRPr>
        </a:p>
      </dgm:t>
    </dgm:pt>
    <dgm:pt modelId="{8E64EC5F-6832-49E8-8D19-BBC6F335017B}" type="parTrans" cxnId="{FEFEA6EE-46A6-4DB1-9B18-B3D7DA6B495C}">
      <dgm:prSet/>
      <dgm:spPr/>
      <dgm:t>
        <a:bodyPr/>
        <a:lstStyle/>
        <a:p>
          <a:endParaRPr lang="ru-RU"/>
        </a:p>
      </dgm:t>
    </dgm:pt>
    <dgm:pt modelId="{B6661F04-287F-4DCB-B268-8F2C3D8199E1}" type="sibTrans" cxnId="{FEFEA6EE-46A6-4DB1-9B18-B3D7DA6B495C}">
      <dgm:prSet/>
      <dgm:spPr/>
      <dgm:t>
        <a:bodyPr/>
        <a:lstStyle/>
        <a:p>
          <a:endParaRPr lang="ru-RU"/>
        </a:p>
      </dgm:t>
    </dgm:pt>
    <dgm:pt modelId="{AB756EDE-4768-4B21-BA7B-59A721317FB1}">
      <dgm:prSet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в) обеспечивать сохранность и учет документации по расследованию.</a:t>
          </a:r>
          <a:endParaRPr lang="ru-RU" dirty="0">
            <a:solidFill>
              <a:schemeClr val="tx1"/>
            </a:solidFill>
          </a:endParaRPr>
        </a:p>
      </dgm:t>
    </dgm:pt>
    <dgm:pt modelId="{38C28AFB-8337-4720-8685-ADF3C6D6904F}" type="parTrans" cxnId="{9330E0EE-0C86-4D42-BE2A-1DD039336E49}">
      <dgm:prSet/>
      <dgm:spPr/>
      <dgm:t>
        <a:bodyPr/>
        <a:lstStyle/>
        <a:p>
          <a:endParaRPr lang="ru-RU"/>
        </a:p>
      </dgm:t>
    </dgm:pt>
    <dgm:pt modelId="{84442939-4989-426B-B1F8-5DD0CFD0BE8F}" type="sibTrans" cxnId="{9330E0EE-0C86-4D42-BE2A-1DD039336E49}">
      <dgm:prSet/>
      <dgm:spPr/>
      <dgm:t>
        <a:bodyPr/>
        <a:lstStyle/>
        <a:p>
          <a:endParaRPr lang="ru-RU"/>
        </a:p>
      </dgm:t>
    </dgm:pt>
    <dgm:pt modelId="{D45DA5F2-236E-4B12-8F11-A22B853C1FF7}" type="pres">
      <dgm:prSet presAssocID="{2312B53F-6FA9-4E3D-8D73-4B4CAB5B4D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911325-40D1-4539-A4E3-BE1F84A4CBF3}" type="pres">
      <dgm:prSet presAssocID="{AB756EDE-4768-4B21-BA7B-59A721317FB1}" presName="boxAndChildren" presStyleCnt="0"/>
      <dgm:spPr/>
    </dgm:pt>
    <dgm:pt modelId="{4A289BE9-A93C-467A-9A07-AD025F316DE3}" type="pres">
      <dgm:prSet presAssocID="{AB756EDE-4768-4B21-BA7B-59A721317FB1}" presName="parentTextBox" presStyleLbl="node1" presStyleIdx="0" presStyleCnt="6"/>
      <dgm:spPr/>
      <dgm:t>
        <a:bodyPr/>
        <a:lstStyle/>
        <a:p>
          <a:endParaRPr lang="ru-RU"/>
        </a:p>
      </dgm:t>
    </dgm:pt>
    <dgm:pt modelId="{34871416-92B0-4498-96AD-8BFE1DDEB2DB}" type="pres">
      <dgm:prSet presAssocID="{B6661F04-287F-4DCB-B268-8F2C3D8199E1}" presName="sp" presStyleCnt="0"/>
      <dgm:spPr/>
    </dgm:pt>
    <dgm:pt modelId="{9F832095-D537-41D3-AFCF-C16412A755F0}" type="pres">
      <dgm:prSet presAssocID="{FFC7BABD-9533-4F7C-8651-3EEE78159C8F}" presName="arrowAndChildren" presStyleCnt="0"/>
      <dgm:spPr/>
    </dgm:pt>
    <dgm:pt modelId="{B5B57AFF-9646-44AF-AAD7-34DD72222E2E}" type="pres">
      <dgm:prSet presAssocID="{FFC7BABD-9533-4F7C-8651-3EEE78159C8F}" presName="parentTextArrow" presStyleLbl="node1" presStyleIdx="1" presStyleCnt="6"/>
      <dgm:spPr/>
      <dgm:t>
        <a:bodyPr/>
        <a:lstStyle/>
        <a:p>
          <a:endParaRPr lang="ru-RU"/>
        </a:p>
      </dgm:t>
    </dgm:pt>
    <dgm:pt modelId="{FD65C389-CB90-4D2F-9B44-C61168070D69}" type="pres">
      <dgm:prSet presAssocID="{34861770-2D0A-4BBA-A9B7-8A512EC858BA}" presName="sp" presStyleCnt="0"/>
      <dgm:spPr/>
    </dgm:pt>
    <dgm:pt modelId="{C95703C6-48EB-4250-A7BC-C1F9B53A9689}" type="pres">
      <dgm:prSet presAssocID="{88B7131C-2F58-4965-855E-74E4C25CB8D9}" presName="arrowAndChildren" presStyleCnt="0"/>
      <dgm:spPr/>
    </dgm:pt>
    <dgm:pt modelId="{3F38817E-0037-4560-8754-B6950A84F09F}" type="pres">
      <dgm:prSet presAssocID="{88B7131C-2F58-4965-855E-74E4C25CB8D9}" presName="parentTextArrow" presStyleLbl="node1" presStyleIdx="2" presStyleCnt="6"/>
      <dgm:spPr/>
      <dgm:t>
        <a:bodyPr/>
        <a:lstStyle/>
        <a:p>
          <a:endParaRPr lang="ru-RU"/>
        </a:p>
      </dgm:t>
    </dgm:pt>
    <dgm:pt modelId="{B569BE8D-EFAB-4B4C-9894-32F033FD2990}" type="pres">
      <dgm:prSet presAssocID="{E83F0FAE-4301-4464-8820-9E1EAE67E0C2}" presName="sp" presStyleCnt="0"/>
      <dgm:spPr/>
    </dgm:pt>
    <dgm:pt modelId="{65A04049-8CD9-4C77-B996-A574161A1DFA}" type="pres">
      <dgm:prSet presAssocID="{10860CD7-5208-488E-A4DE-A5A20C28C3F3}" presName="arrowAndChildren" presStyleCnt="0"/>
      <dgm:spPr/>
    </dgm:pt>
    <dgm:pt modelId="{120EA87B-D16E-4414-87FF-2378518C32E8}" type="pres">
      <dgm:prSet presAssocID="{10860CD7-5208-488E-A4DE-A5A20C28C3F3}" presName="parentTextArrow" presStyleLbl="node1" presStyleIdx="3" presStyleCnt="6"/>
      <dgm:spPr/>
      <dgm:t>
        <a:bodyPr/>
        <a:lstStyle/>
        <a:p>
          <a:endParaRPr lang="ru-RU"/>
        </a:p>
      </dgm:t>
    </dgm:pt>
    <dgm:pt modelId="{C8C61527-8B68-4A07-A610-F9D8A514A547}" type="pres">
      <dgm:prSet presAssocID="{55675707-A479-40C8-9AAD-DF166CD3BA43}" presName="sp" presStyleCnt="0"/>
      <dgm:spPr/>
    </dgm:pt>
    <dgm:pt modelId="{A761B6B8-3CB5-42F7-9B5D-FF4B23AC05BF}" type="pres">
      <dgm:prSet presAssocID="{31D77208-8D6A-4748-87A9-011097BCFBA8}" presName="arrowAndChildren" presStyleCnt="0"/>
      <dgm:spPr/>
    </dgm:pt>
    <dgm:pt modelId="{399CD9AF-8CCC-415D-8606-D8B5A733D46E}" type="pres">
      <dgm:prSet presAssocID="{31D77208-8D6A-4748-87A9-011097BCFBA8}" presName="parentTextArrow" presStyleLbl="node1" presStyleIdx="4" presStyleCnt="6"/>
      <dgm:spPr/>
      <dgm:t>
        <a:bodyPr/>
        <a:lstStyle/>
        <a:p>
          <a:endParaRPr lang="ru-RU"/>
        </a:p>
      </dgm:t>
    </dgm:pt>
    <dgm:pt modelId="{54FBCD93-5E71-4C58-8CB2-237A21D7DEC3}" type="pres">
      <dgm:prSet presAssocID="{E0BC8464-01BC-4207-8BB0-80B6997D3466}" presName="sp" presStyleCnt="0"/>
      <dgm:spPr/>
    </dgm:pt>
    <dgm:pt modelId="{57EEDBBF-6D7C-4161-A708-D627B839FDAA}" type="pres">
      <dgm:prSet presAssocID="{B1EFC4D5-8295-4227-8C7A-80D92E43DB2B}" presName="arrowAndChildren" presStyleCnt="0"/>
      <dgm:spPr/>
    </dgm:pt>
    <dgm:pt modelId="{CBF96777-DDAA-43C5-8065-93F95F3F8DC9}" type="pres">
      <dgm:prSet presAssocID="{B1EFC4D5-8295-4227-8C7A-80D92E43DB2B}" presName="parentTextArrow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B18C74FE-F582-4955-B910-9C688F71C138}" type="presOf" srcId="{88B7131C-2F58-4965-855E-74E4C25CB8D9}" destId="{3F38817E-0037-4560-8754-B6950A84F09F}" srcOrd="0" destOrd="0" presId="urn:microsoft.com/office/officeart/2005/8/layout/process4"/>
    <dgm:cxn modelId="{1ECF714E-14E5-4039-AFF1-013C72B84AA7}" type="presOf" srcId="{B1EFC4D5-8295-4227-8C7A-80D92E43DB2B}" destId="{CBF96777-DDAA-43C5-8065-93F95F3F8DC9}" srcOrd="0" destOrd="0" presId="urn:microsoft.com/office/officeart/2005/8/layout/process4"/>
    <dgm:cxn modelId="{3BCC4E17-6A98-4926-B0EF-C4CA592BC69F}" type="presOf" srcId="{FFC7BABD-9533-4F7C-8651-3EEE78159C8F}" destId="{B5B57AFF-9646-44AF-AAD7-34DD72222E2E}" srcOrd="0" destOrd="0" presId="urn:microsoft.com/office/officeart/2005/8/layout/process4"/>
    <dgm:cxn modelId="{F2AFF507-0D30-41A2-8112-E71E1A9712C5}" srcId="{2312B53F-6FA9-4E3D-8D73-4B4CAB5B4D44}" destId="{B1EFC4D5-8295-4227-8C7A-80D92E43DB2B}" srcOrd="0" destOrd="0" parTransId="{E02E7137-22CF-4134-AA20-1DBF0B66876D}" sibTransId="{E0BC8464-01BC-4207-8BB0-80B6997D3466}"/>
    <dgm:cxn modelId="{1BEE73FE-5A31-4497-9170-33991D9064D0}" type="presOf" srcId="{AB756EDE-4768-4B21-BA7B-59A721317FB1}" destId="{4A289BE9-A93C-467A-9A07-AD025F316DE3}" srcOrd="0" destOrd="0" presId="urn:microsoft.com/office/officeart/2005/8/layout/process4"/>
    <dgm:cxn modelId="{5BC1CCDA-F812-44BE-8AB9-1BF45A694FF1}" type="presOf" srcId="{31D77208-8D6A-4748-87A9-011097BCFBA8}" destId="{399CD9AF-8CCC-415D-8606-D8B5A733D46E}" srcOrd="0" destOrd="0" presId="urn:microsoft.com/office/officeart/2005/8/layout/process4"/>
    <dgm:cxn modelId="{3711694E-D641-409C-98CD-AE67833251BC}" type="presOf" srcId="{10860CD7-5208-488E-A4DE-A5A20C28C3F3}" destId="{120EA87B-D16E-4414-87FF-2378518C32E8}" srcOrd="0" destOrd="0" presId="urn:microsoft.com/office/officeart/2005/8/layout/process4"/>
    <dgm:cxn modelId="{D5719F52-9422-4A71-A49E-A2037B7314BA}" srcId="{2312B53F-6FA9-4E3D-8D73-4B4CAB5B4D44}" destId="{10860CD7-5208-488E-A4DE-A5A20C28C3F3}" srcOrd="2" destOrd="0" parTransId="{8E7F0BF1-429F-4DE8-9927-CC2609FE2EB5}" sibTransId="{E83F0FAE-4301-4464-8820-9E1EAE67E0C2}"/>
    <dgm:cxn modelId="{C8979504-C633-46EC-A350-FB2F93D85B95}" srcId="{2312B53F-6FA9-4E3D-8D73-4B4CAB5B4D44}" destId="{88B7131C-2F58-4965-855E-74E4C25CB8D9}" srcOrd="3" destOrd="0" parTransId="{98ED5417-97C5-4F2B-8FB5-610B2C769616}" sibTransId="{34861770-2D0A-4BBA-A9B7-8A512EC858BA}"/>
    <dgm:cxn modelId="{ADB50689-6FA8-4A97-87CA-8290B7C9A9F2}" srcId="{2312B53F-6FA9-4E3D-8D73-4B4CAB5B4D44}" destId="{31D77208-8D6A-4748-87A9-011097BCFBA8}" srcOrd="1" destOrd="0" parTransId="{34E812D6-4081-4557-94C5-E65DF0EE6EAD}" sibTransId="{55675707-A479-40C8-9AAD-DF166CD3BA43}"/>
    <dgm:cxn modelId="{9330E0EE-0C86-4D42-BE2A-1DD039336E49}" srcId="{2312B53F-6FA9-4E3D-8D73-4B4CAB5B4D44}" destId="{AB756EDE-4768-4B21-BA7B-59A721317FB1}" srcOrd="5" destOrd="0" parTransId="{38C28AFB-8337-4720-8685-ADF3C6D6904F}" sibTransId="{84442939-4989-426B-B1F8-5DD0CFD0BE8F}"/>
    <dgm:cxn modelId="{FEFEA6EE-46A6-4DB1-9B18-B3D7DA6B495C}" srcId="{2312B53F-6FA9-4E3D-8D73-4B4CAB5B4D44}" destId="{FFC7BABD-9533-4F7C-8651-3EEE78159C8F}" srcOrd="4" destOrd="0" parTransId="{8E64EC5F-6832-49E8-8D19-BBC6F335017B}" sibTransId="{B6661F04-287F-4DCB-B268-8F2C3D8199E1}"/>
    <dgm:cxn modelId="{CF6F754F-0197-482A-A4B4-27097E344281}" type="presOf" srcId="{2312B53F-6FA9-4E3D-8D73-4B4CAB5B4D44}" destId="{D45DA5F2-236E-4B12-8F11-A22B853C1FF7}" srcOrd="0" destOrd="0" presId="urn:microsoft.com/office/officeart/2005/8/layout/process4"/>
    <dgm:cxn modelId="{DA897D4A-2742-4A1F-897B-F8009877D36E}" type="presParOf" srcId="{D45DA5F2-236E-4B12-8F11-A22B853C1FF7}" destId="{C8911325-40D1-4539-A4E3-BE1F84A4CBF3}" srcOrd="0" destOrd="0" presId="urn:microsoft.com/office/officeart/2005/8/layout/process4"/>
    <dgm:cxn modelId="{8BF8C494-81E4-495D-92A1-665A67E783A2}" type="presParOf" srcId="{C8911325-40D1-4539-A4E3-BE1F84A4CBF3}" destId="{4A289BE9-A93C-467A-9A07-AD025F316DE3}" srcOrd="0" destOrd="0" presId="urn:microsoft.com/office/officeart/2005/8/layout/process4"/>
    <dgm:cxn modelId="{CCFAD6FA-BC2C-43AA-843C-2B32531A79B5}" type="presParOf" srcId="{D45DA5F2-236E-4B12-8F11-A22B853C1FF7}" destId="{34871416-92B0-4498-96AD-8BFE1DDEB2DB}" srcOrd="1" destOrd="0" presId="urn:microsoft.com/office/officeart/2005/8/layout/process4"/>
    <dgm:cxn modelId="{5CB168D5-C8E9-4C1A-8986-3D36E0E9E412}" type="presParOf" srcId="{D45DA5F2-236E-4B12-8F11-A22B853C1FF7}" destId="{9F832095-D537-41D3-AFCF-C16412A755F0}" srcOrd="2" destOrd="0" presId="urn:microsoft.com/office/officeart/2005/8/layout/process4"/>
    <dgm:cxn modelId="{8744DE48-FD1A-46C7-A96E-0E39E96B449B}" type="presParOf" srcId="{9F832095-D537-41D3-AFCF-C16412A755F0}" destId="{B5B57AFF-9646-44AF-AAD7-34DD72222E2E}" srcOrd="0" destOrd="0" presId="urn:microsoft.com/office/officeart/2005/8/layout/process4"/>
    <dgm:cxn modelId="{4F2B31ED-0325-4B50-A110-6986FED95383}" type="presParOf" srcId="{D45DA5F2-236E-4B12-8F11-A22B853C1FF7}" destId="{FD65C389-CB90-4D2F-9B44-C61168070D69}" srcOrd="3" destOrd="0" presId="urn:microsoft.com/office/officeart/2005/8/layout/process4"/>
    <dgm:cxn modelId="{2857FC5B-F23D-45E4-B032-3463FB583D98}" type="presParOf" srcId="{D45DA5F2-236E-4B12-8F11-A22B853C1FF7}" destId="{C95703C6-48EB-4250-A7BC-C1F9B53A9689}" srcOrd="4" destOrd="0" presId="urn:microsoft.com/office/officeart/2005/8/layout/process4"/>
    <dgm:cxn modelId="{5924EF1A-7730-422B-AC1B-508F25D058A9}" type="presParOf" srcId="{C95703C6-48EB-4250-A7BC-C1F9B53A9689}" destId="{3F38817E-0037-4560-8754-B6950A84F09F}" srcOrd="0" destOrd="0" presId="urn:microsoft.com/office/officeart/2005/8/layout/process4"/>
    <dgm:cxn modelId="{E55307DD-7973-4BE5-A866-BC1B417C14F3}" type="presParOf" srcId="{D45DA5F2-236E-4B12-8F11-A22B853C1FF7}" destId="{B569BE8D-EFAB-4B4C-9894-32F033FD2990}" srcOrd="5" destOrd="0" presId="urn:microsoft.com/office/officeart/2005/8/layout/process4"/>
    <dgm:cxn modelId="{B6BA2C0F-4EE5-465F-A5D4-01AE07D519E7}" type="presParOf" srcId="{D45DA5F2-236E-4B12-8F11-A22B853C1FF7}" destId="{65A04049-8CD9-4C77-B996-A574161A1DFA}" srcOrd="6" destOrd="0" presId="urn:microsoft.com/office/officeart/2005/8/layout/process4"/>
    <dgm:cxn modelId="{9ECD17A7-95F1-47D2-9C6E-E187192FF3AC}" type="presParOf" srcId="{65A04049-8CD9-4C77-B996-A574161A1DFA}" destId="{120EA87B-D16E-4414-87FF-2378518C32E8}" srcOrd="0" destOrd="0" presId="urn:microsoft.com/office/officeart/2005/8/layout/process4"/>
    <dgm:cxn modelId="{4CEEF71A-5629-4741-8C41-3ACC821F2766}" type="presParOf" srcId="{D45DA5F2-236E-4B12-8F11-A22B853C1FF7}" destId="{C8C61527-8B68-4A07-A610-F9D8A514A547}" srcOrd="7" destOrd="0" presId="urn:microsoft.com/office/officeart/2005/8/layout/process4"/>
    <dgm:cxn modelId="{EFE2043F-DA76-4011-BF93-A5AC90350944}" type="presParOf" srcId="{D45DA5F2-236E-4B12-8F11-A22B853C1FF7}" destId="{A761B6B8-3CB5-42F7-9B5D-FF4B23AC05BF}" srcOrd="8" destOrd="0" presId="urn:microsoft.com/office/officeart/2005/8/layout/process4"/>
    <dgm:cxn modelId="{AD2793DD-531D-48F0-BAD0-E1632D27D6A3}" type="presParOf" srcId="{A761B6B8-3CB5-42F7-9B5D-FF4B23AC05BF}" destId="{399CD9AF-8CCC-415D-8606-D8B5A733D46E}" srcOrd="0" destOrd="0" presId="urn:microsoft.com/office/officeart/2005/8/layout/process4"/>
    <dgm:cxn modelId="{CF602484-98FF-4D81-B283-1869EC7AE41B}" type="presParOf" srcId="{D45DA5F2-236E-4B12-8F11-A22B853C1FF7}" destId="{54FBCD93-5E71-4C58-8CB2-237A21D7DEC3}" srcOrd="9" destOrd="0" presId="urn:microsoft.com/office/officeart/2005/8/layout/process4"/>
    <dgm:cxn modelId="{28FA04E7-540C-4BE0-BA25-50AF8EA98CA4}" type="presParOf" srcId="{D45DA5F2-236E-4B12-8F11-A22B853C1FF7}" destId="{57EEDBBF-6D7C-4161-A708-D627B839FDAA}" srcOrd="10" destOrd="0" presId="urn:microsoft.com/office/officeart/2005/8/layout/process4"/>
    <dgm:cxn modelId="{F8254F65-6AB9-4A2B-90E5-9D3C66615435}" type="presParOf" srcId="{57EEDBBF-6D7C-4161-A708-D627B839FDAA}" destId="{CBF96777-DDAA-43C5-8065-93F95F3F8DC9}" srcOrd="0" destOrd="0" presId="urn:microsoft.com/office/officeart/2005/8/layout/process4"/>
  </dgm:cxnLst>
  <dgm:bg/>
  <dgm:whole>
    <a:ln>
      <a:solidFill>
        <a:schemeClr val="tx1"/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F594A-DDE5-4B27-A2DF-963A7FD90AD8}" type="datetimeFigureOut">
              <a:rPr lang="ru-RU" smtClean="0"/>
              <a:pPr/>
              <a:t>12.10.2016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00E01-0D97-4254-995C-3422BB8DE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716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00E01-0D97-4254-995C-3422BB8DECA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00E01-0D97-4254-995C-3422BB8DECA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00E01-0D97-4254-995C-3422BB8DECAC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79C20F7-AEB3-475C-BE15-666054912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C6551-E5A9-4C35-ADE8-036120A36F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07F0-2F5C-44CE-9289-B0174A87B3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C20A1B-A1FA-465E-BBF9-E3B9862DBE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7D48-9E46-41C7-A6D0-78B8CC1CDC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09F49-926A-49B8-B714-1A8591035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B1B909D-C991-4994-9E9C-EBCA4B19ED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2C1C-DB6B-44EE-A933-B0FF965E18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B9FD-457D-4AA6-A452-428DB4D144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2FAF-FD6B-453A-BEBA-8B6A982BEC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6995-9BC1-42DA-8B01-D2E87B7790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B717ADA-0279-4E0B-8E08-12D88081B4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B115AF3919E345F943A418368C124B09B551555B65A774C966B210B21D899984E4825D179E0ED825mDKFJ" TargetMode="External"/><Relationship Id="rId3" Type="http://schemas.openxmlformats.org/officeDocument/2006/relationships/hyperlink" Target="consultantplus://offline/ref=B115AF3919E345F943A418368C124B09B551565B66A774C966B210B21D899984E4825D179E0CmDKFJ" TargetMode="External"/><Relationship Id="rId7" Type="http://schemas.openxmlformats.org/officeDocument/2006/relationships/hyperlink" Target="consultantplus://offline/ref=B115AF3919E345F943A418368C124B09B551555B65A774C966B210B21D899984E4825D179E0ED825mDK1J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B115AF3919E345F943A418368C124B09B7515E5464AA29C36EEB1CB01A86C693E3CB51169E0ED8m2K2J" TargetMode="External"/><Relationship Id="rId5" Type="http://schemas.openxmlformats.org/officeDocument/2006/relationships/hyperlink" Target="consultantplus://offline/ref=B115AF3919E345F943A418368C124B09B551565B66A774C966B210B21D899984E4825D179B09mDKAJ" TargetMode="External"/><Relationship Id="rId10" Type="http://schemas.openxmlformats.org/officeDocument/2006/relationships/hyperlink" Target="consultantplus://offline/ref=B115AF3919E345F943A4043C8D124B09B55D56586FF723CB37E71EB715D9D194AAC750169C07mDKEJ" TargetMode="External"/><Relationship Id="rId4" Type="http://schemas.openxmlformats.org/officeDocument/2006/relationships/hyperlink" Target="consultantplus://offline/ref=B115AF3919E345F943A418368C124B09B55E545E62A274C966B210B21D899984E4825D179E0ED12DmDKEJ" TargetMode="External"/><Relationship Id="rId9" Type="http://schemas.openxmlformats.org/officeDocument/2006/relationships/hyperlink" Target="consultantplus://offline/ref=B115AF3919E345F943A418368C124B09B551555B65A774C966B210B21D899984E4825D179E0ED820mDK3J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E7487F042638BCDCB788662F2D6DBC952BF4DB3CC9B0DCBEECEF71623E5991AD573EA2E82B12a5I" TargetMode="External"/><Relationship Id="rId2" Type="http://schemas.openxmlformats.org/officeDocument/2006/relationships/hyperlink" Target="consultantplus://offline/ref=E7487F042638BCDCB788662F2D6DBC952BF4DB3CC9B0DCBEECEF71623E5991AD573EA2E82412a5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E7487F042638BCDCB788662F2D6DBC952BF4DB3CC9B0DCBEECEF71623E5991AD573EA2E0232112a2I" TargetMode="External"/><Relationship Id="rId5" Type="http://schemas.openxmlformats.org/officeDocument/2006/relationships/hyperlink" Target="consultantplus://offline/ref=E7487F042638BCDCB788662F2D6DBC952BF4DB3CC9B0DCBEECEF71623E5991AD573EA2E82512a5I" TargetMode="External"/><Relationship Id="rId4" Type="http://schemas.openxmlformats.org/officeDocument/2006/relationships/hyperlink" Target="consultantplus://offline/ref=E7487F042638BCDCB788662F2D6DBC952BF4DB3CC9B0DCBEECEF71623E5991AD573EA2E0232212a0I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C2DBDFBA52A6D170EDC072B22FBB27D7F2BAACED30AB480A32D4E2AC71C7E7B907F4D115B659BA41K05CI" TargetMode="External"/><Relationship Id="rId3" Type="http://schemas.openxmlformats.org/officeDocument/2006/relationships/hyperlink" Target="consultantplus://offline/ref=C2DBDFBA52A6D170EDC072B22FBB27D7F2BBA4ED33AD480A32D4E2AC71C7E7B907F4D11DB1K551I" TargetMode="External"/><Relationship Id="rId7" Type="http://schemas.openxmlformats.org/officeDocument/2006/relationships/hyperlink" Target="consultantplus://offline/ref=C2DBDFBA52A6D170EDC072B22FBB27D7F2BAACED30AB480A32D4E2AC71C7E7B907F4D115B659BB40K051I" TargetMode="External"/><Relationship Id="rId12" Type="http://schemas.openxmlformats.org/officeDocument/2006/relationships/hyperlink" Target="consultantplus://offline/ref=C2DBDFBA52A6D170EDC072B22FBB27D7F2BBA1EC36AF480A32D4E2AC71C7E7B907F4D115B659BB43K052I" TargetMode="External"/><Relationship Id="rId2" Type="http://schemas.openxmlformats.org/officeDocument/2006/relationships/hyperlink" Target="consultantplus://offline/ref=C2DBDFBA52A6D170EDC072B22FBB27D7F2BBA4ED33AD480A32D4E2AC71C7E7B907F4D11DB1K55E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C2DBDFBA52A6D170EDC072B22FBB27D7F2BAACED30AB480A32D4E2AC71C7E7B907F4D115B659BB40K050I" TargetMode="External"/><Relationship Id="rId11" Type="http://schemas.openxmlformats.org/officeDocument/2006/relationships/hyperlink" Target="consultantplus://offline/ref=C2DBDFBA52A6D170EDC072B22FBB27D7F2BBA6EA34AC480A32D4E2AC71C7E7B907F4D115B658BB40K053I" TargetMode="External"/><Relationship Id="rId5" Type="http://schemas.openxmlformats.org/officeDocument/2006/relationships/hyperlink" Target="consultantplus://offline/ref=C2DBDFBA52A6D170EDC072B22FBB27D7F2BBA6EA34AC480A32D4E2AC71C7E7B907F4D115B659BA49K054I" TargetMode="External"/><Relationship Id="rId10" Type="http://schemas.openxmlformats.org/officeDocument/2006/relationships/hyperlink" Target="consultantplus://offline/ref=C2DBDFBA52A6D170EDC072B22FBB27D7F2BAACED30AB480A32D4E2AC71C7E7B907F4D115B659BA40K054I" TargetMode="External"/><Relationship Id="rId4" Type="http://schemas.openxmlformats.org/officeDocument/2006/relationships/hyperlink" Target="consultantplus://offline/ref=C2DBDFBA52A6D170EDC072B22FBB27D7F2BBA4ED39AF480A32D4E2AC71C7E7B907F4D115B659B948K053I" TargetMode="External"/><Relationship Id="rId9" Type="http://schemas.openxmlformats.org/officeDocument/2006/relationships/hyperlink" Target="consultantplus://offline/ref=C2DBDFBA52A6D170EDC072B22FBB27D7F2BAACED30AB480A32D4E2AC71C7E7B907F4D115B659BA41K05D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28794" y="152400"/>
            <a:ext cx="7062806" cy="838200"/>
          </a:xfrm>
          <a:solidFill>
            <a:schemeClr val="bg1">
              <a:lumMod val="85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Несчастные случаи на  производстве , профессиональные  заболевания                  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4800" y="1849131"/>
          <a:ext cx="8686800" cy="5223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Рисунок 1" descr="Описание: Расследование несчастных случаев на производстве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71414"/>
            <a:ext cx="1706218" cy="1675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00232" y="1202634"/>
            <a:ext cx="66437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Aft>
                <a:spcPts val="0"/>
              </a:spcAft>
            </a:pPr>
            <a:r>
              <a:rPr lang="ru-RU" sz="1600" b="1" cap="all" dirty="0">
                <a:solidFill>
                  <a:srgbClr val="F0A22E">
                    <a:lumMod val="50000"/>
                  </a:srgbClr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</a:rPr>
              <a:t>Основные законодательные и иные нормативные документы</a:t>
            </a: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01DE2-0A08-4F83-8BDE-910DA0B10545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8644731" y="6477001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86800" cy="995346"/>
          </a:xfrm>
          <a:solidFill>
            <a:schemeClr val="bg2"/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Состав  комиссии  для  расследования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несчастного 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случая  на  производстве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1546"/>
            <a:ext cx="8472518" cy="5643602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3700" b="1" i="1" u="sng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Легкого несчастного случая  (ч.1 ст.229)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Специалист  </a:t>
            </a:r>
            <a:r>
              <a:rPr lang="ru-RU" sz="3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 охране  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труда 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лицо, назначенное ответственным за организацию работы по охране труда </a:t>
            </a:r>
            <a:endParaRPr lang="ru-RU" sz="37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приказом 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(распоряжением) работодателя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3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Представители   </a:t>
            </a:r>
            <a:r>
              <a:rPr lang="ru-RU" sz="3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работодателя;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Представители  </a:t>
            </a:r>
            <a:r>
              <a:rPr lang="ru-RU" sz="3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профсоюзного  органа.</a:t>
            </a:r>
          </a:p>
          <a:p>
            <a:pPr marL="609600" indent="-60960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Комиссию  </a:t>
            </a:r>
            <a:r>
              <a:rPr lang="ru-RU" sz="3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возглавляет  работодатель 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sz="3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уполномоченный  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им представитель</a:t>
            </a:r>
            <a:r>
              <a:rPr lang="ru-RU" sz="3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spcBef>
                <a:spcPts val="0"/>
              </a:spcBef>
              <a:buNone/>
            </a:pPr>
            <a:endParaRPr lang="ru-RU" sz="3700" i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09600" indent="-609600">
              <a:spcBef>
                <a:spcPts val="0"/>
              </a:spcBef>
              <a:buNone/>
            </a:pPr>
            <a:r>
              <a:rPr lang="ru-RU" sz="3700" i="1" u="sng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Тяжелого несчастного случая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1.Государственный </a:t>
            </a:r>
            <a:r>
              <a:rPr lang="ru-RU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инспектор </a:t>
            </a: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труда;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Представители </a:t>
            </a:r>
            <a:r>
              <a:rPr lang="ru-RU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органа исполнительной власти субъекта </a:t>
            </a: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 </a:t>
            </a:r>
            <a:endParaRPr lang="ru-RU" sz="3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органа местного самоуправления (по </a:t>
            </a: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согласованию);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Представитель </a:t>
            </a:r>
            <a:r>
              <a:rPr lang="ru-RU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территориального объединения организаций </a:t>
            </a: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профсоюзов;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С </a:t>
            </a:r>
            <a:r>
              <a:rPr lang="ru-RU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застрахованными - представители исполнительного органа страховщика </a:t>
            </a:r>
            <a:endParaRPr lang="ru-RU" sz="3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месту регистрации работодателя в качестве страхователя). </a:t>
            </a:r>
            <a:endParaRPr lang="ru-RU" sz="37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Специалист по охране труда.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Представитель работодателя.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Уполномоченный </a:t>
            </a:r>
            <a:r>
              <a:rPr lang="ru-RU" sz="3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представитель от </a:t>
            </a:r>
            <a:r>
              <a:rPr lang="ru-RU" sz="3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коллектива.</a:t>
            </a:r>
          </a:p>
          <a:p>
            <a:pPr marL="0" indent="0">
              <a:spcBef>
                <a:spcPts val="0"/>
              </a:spcBef>
              <a:buNone/>
            </a:pPr>
            <a:endParaRPr lang="ru-RU" sz="3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spcBef>
                <a:spcPts val="0"/>
              </a:spcBef>
              <a:buFontTx/>
              <a:buNone/>
            </a:pPr>
            <a:endParaRPr lang="ru-RU" sz="37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spcBef>
                <a:spcPts val="0"/>
              </a:spcBef>
              <a:buFontTx/>
              <a:buNone/>
            </a:pPr>
            <a:endParaRPr lang="ru-RU" sz="37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spcBef>
                <a:spcPts val="0"/>
              </a:spcBef>
              <a:buFontTx/>
              <a:buNone/>
            </a:pPr>
            <a:endParaRPr lang="ru-RU" sz="37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spcBef>
                <a:spcPts val="0"/>
              </a:spcBef>
              <a:buFontTx/>
              <a:buNone/>
            </a:pPr>
            <a:r>
              <a:rPr lang="ru-RU" sz="3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3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&lt;3&gt;</a:t>
            </a:r>
            <a:r>
              <a:rPr lang="ru-RU" sz="3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п.15 (а) 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результате аварий (катастроф) транспортных средств (в том числе воздушных, железнодорожных,</a:t>
            </a:r>
          </a:p>
          <a:p>
            <a:pPr marL="609600" indent="-609600">
              <a:spcBef>
                <a:spcPts val="0"/>
              </a:spcBef>
              <a:buFontTx/>
              <a:buNone/>
            </a:pPr>
            <a:r>
              <a:rPr lang="ru-RU" sz="37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автомобильных,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водных морских и речных и др.), проводится комиссиями, формируемыми в соответствии с</a:t>
            </a:r>
          </a:p>
          <a:p>
            <a:pPr marL="609600" indent="-609600">
              <a:spcBef>
                <a:spcPts val="0"/>
              </a:spcBef>
              <a:buFontTx/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требованиями </a:t>
            </a:r>
            <a:r>
              <a:rPr lang="ru-RU" sz="3700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части 1 статьи 229 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Кодекса и возглавляемыми работодателем (его представителем), </a:t>
            </a:r>
            <a:r>
              <a:rPr lang="ru-RU" sz="3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 обязательным </a:t>
            </a:r>
          </a:p>
          <a:p>
            <a:pPr marL="609600" indent="-609600">
              <a:spcBef>
                <a:spcPts val="0"/>
              </a:spcBef>
              <a:buFontTx/>
              <a:buNone/>
            </a:pPr>
            <a:r>
              <a:rPr lang="ru-RU" sz="37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использованием</a:t>
            </a: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материалов расследования данного происшествия, проведенного в установленном порядке </a:t>
            </a:r>
          </a:p>
          <a:p>
            <a:pPr marL="609600" indent="-609600">
              <a:spcBef>
                <a:spcPts val="0"/>
              </a:spcBef>
              <a:buFontTx/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соответствующими полномочными государственными органами надзора и контроля или комиссиями и владельцем</a:t>
            </a:r>
          </a:p>
          <a:p>
            <a:pPr marL="609600" indent="-609600">
              <a:spcBef>
                <a:spcPts val="0"/>
              </a:spcBef>
              <a:buFontTx/>
              <a:buNone/>
            </a:pPr>
            <a:r>
              <a:rPr lang="ru-RU" sz="3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транспортного средства</a:t>
            </a:r>
            <a:endParaRPr lang="ru-RU" sz="37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>
              <a:spcBef>
                <a:spcPts val="0"/>
              </a:spcBef>
              <a:buFontTx/>
              <a:buNone/>
            </a:pPr>
            <a:endParaRPr lang="ru-RU" sz="37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>
              <a:spcBef>
                <a:spcPts val="0"/>
              </a:spcBef>
              <a:buNone/>
            </a:pPr>
            <a:r>
              <a:rPr lang="ru-RU" sz="37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ВАЖНО!   </a:t>
            </a:r>
            <a:r>
              <a:rPr lang="ru-RU" sz="3700" i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Комиссия должна состоять из нечетного числа членов комиссии. </a:t>
            </a:r>
          </a:p>
          <a:p>
            <a:pPr marL="609600" indent="-609600">
              <a:spcBef>
                <a:spcPts val="0"/>
              </a:spcBef>
              <a:buNone/>
            </a:pPr>
            <a:endParaRPr lang="ru-RU" sz="3700" dirty="0" smtClean="0">
              <a:solidFill>
                <a:schemeClr val="tx1"/>
              </a:solidFill>
            </a:endParaRPr>
          </a:p>
          <a:p>
            <a:pPr marL="609600" indent="-609600">
              <a:spcBef>
                <a:spcPts val="0"/>
              </a:spcBef>
              <a:buNone/>
            </a:pPr>
            <a:r>
              <a:rPr lang="ru-RU" sz="3700" b="1" i="1" dirty="0" smtClean="0">
                <a:solidFill>
                  <a:schemeClr val="tx1"/>
                </a:solidFill>
              </a:rPr>
              <a:t>Лица, на которых непосредственно возложено обеспечение соблюдения требований охраны труда на участке (объекте), </a:t>
            </a:r>
          </a:p>
          <a:p>
            <a:pPr marL="609600" indent="-609600">
              <a:spcBef>
                <a:spcPts val="0"/>
              </a:spcBef>
              <a:buNone/>
            </a:pPr>
            <a:r>
              <a:rPr lang="ru-RU" sz="3700" b="1" i="1" dirty="0" smtClean="0">
                <a:solidFill>
                  <a:schemeClr val="tx1"/>
                </a:solidFill>
              </a:rPr>
              <a:t>где произошел несчастный случай, в состав комиссии не включаются</a:t>
            </a:r>
            <a:r>
              <a:rPr lang="ru-RU" sz="3700" dirty="0" smtClean="0">
                <a:solidFill>
                  <a:schemeClr val="tx1"/>
                </a:solidFill>
              </a:rPr>
              <a:t>.</a:t>
            </a:r>
          </a:p>
          <a:p>
            <a:pPr marL="609600" indent="-609600">
              <a:spcBef>
                <a:spcPts val="0"/>
              </a:spcBef>
              <a:buFontTx/>
              <a:buNone/>
            </a:pPr>
            <a:endParaRPr lang="ru-RU" i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10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6000760" y="2285992"/>
            <a:ext cx="357190" cy="178595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572264" y="1928802"/>
            <a:ext cx="2357454" cy="2428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Комиссию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возглавляет, как </a:t>
            </a:r>
            <a:r>
              <a:rPr lang="ru-RU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правило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*, должностное лицо федерального органа исполнительной власти, уполномоченного на проведение федерального государственного надзора за соблюдением трудового законодательства и иных нормативных правовых актов, содержащих нормы трудового права.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6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7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000"/>
                            </p:stCondLst>
                            <p:childTnLst>
                              <p:par>
                                <p:cTn id="8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4000"/>
                            </p:stCondLst>
                            <p:childTnLst>
                              <p:par>
                                <p:cTn id="8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983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6000"/>
                            </p:stCondLst>
                            <p:childTnLst>
                              <p:par>
                                <p:cTn id="9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98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8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8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983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983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983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983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983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0000"/>
                            </p:stCondLst>
                            <p:childTnLst>
                              <p:par>
                                <p:cTn id="1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983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983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983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983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2000"/>
                            </p:stCondLst>
                            <p:childTnLst>
                              <p:par>
                                <p:cTn id="1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983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983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983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983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4000"/>
                            </p:stCondLst>
                            <p:childTnLst>
                              <p:par>
                                <p:cTn id="12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983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983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983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983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6000"/>
                            </p:stCondLst>
                            <p:childTnLst>
                              <p:par>
                                <p:cTn id="13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830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9830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9830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9830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8000"/>
                            </p:stCondLst>
                            <p:childTnLst>
                              <p:par>
                                <p:cTn id="13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9830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9830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9830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9830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4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9830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9830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9830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9830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2000"/>
                            </p:stCondLst>
                            <p:childTnLst>
                              <p:par>
                                <p:cTn id="15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9830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9830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9830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9830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4000"/>
                            </p:stCondLst>
                            <p:childTnLst>
                              <p:par>
                                <p:cTn id="15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9830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9830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9830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9830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6000"/>
                            </p:stCondLst>
                            <p:childTnLst>
                              <p:par>
                                <p:cTn id="16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9830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9830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9830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98307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7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98307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307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307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98307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00"/>
                            </p:stCondLst>
                            <p:childTnLst>
                              <p:par>
                                <p:cTn id="18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9830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9830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9830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98307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290547" y="1524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Порядок расследования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несчастного 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случая на </a:t>
            </a: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производстве</a:t>
            </a:r>
            <a:endParaRPr lang="ru-RU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071546"/>
          <a:ext cx="8686800" cy="5008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11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253536"/>
            <a:ext cx="7000924" cy="889448"/>
          </a:xfr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Порядок расследования несчастного случая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на производстве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12</a:t>
            </a:fld>
            <a:endParaRPr lang="ru-RU" dirty="0"/>
          </a:p>
        </p:txBody>
      </p:sp>
      <p:pic>
        <p:nvPicPr>
          <p:cNvPr id="5" name="Рисунок 1" descr="Описание: Расследование несчастных случаев на производст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78"/>
            <a:ext cx="1143000" cy="112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1428736"/>
            <a:ext cx="2000264" cy="39290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Запрос в медицинское учреждение , где находится пострадавший, делается </a:t>
            </a:r>
            <a:r>
              <a:rPr lang="ru-RU" sz="2000" b="1" u="sng" dirty="0" smtClean="0">
                <a:solidFill>
                  <a:srgbClr val="FF0000"/>
                </a:solidFill>
              </a:rPr>
              <a:t>немедленно</a:t>
            </a:r>
            <a:endParaRPr lang="ru-RU" sz="20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679423" y="3393281"/>
            <a:ext cx="4071172" cy="794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071802" y="1357298"/>
            <a:ext cx="5500726" cy="1357322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Конкретная форма запроса не установлена, Он может быть составлен в виде письма на имя руководителя медицинского учреждения. В запросе желательно сделать ссылку на подп.7 п.4. Статья 13. Соблюдение врачебной тайны. Федерального закона от 21.11.2011 № 323-ФЗ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«Об основах охраны здоровья граждан в РФ».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71802" y="2857496"/>
            <a:ext cx="5572164" cy="2643206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Aft>
                <a:spcPts val="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Медицинская </a:t>
            </a:r>
            <a:r>
              <a:rPr lang="ru-RU" sz="1400" dirty="0" smtClean="0">
                <a:solidFill>
                  <a:schemeClr val="tx1"/>
                </a:solidFill>
              </a:rPr>
              <a:t>организация должна ответить </a:t>
            </a:r>
            <a:r>
              <a:rPr lang="ru-RU" sz="1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незамедлительно </a:t>
            </a:r>
            <a:r>
              <a:rPr lang="ru-RU" sz="1400" dirty="0" smtClean="0">
                <a:solidFill>
                  <a:srgbClr val="FF0000"/>
                </a:solidFill>
              </a:rPr>
              <a:t>п</a:t>
            </a:r>
            <a:r>
              <a:rPr lang="ru-RU" sz="1400" dirty="0" smtClean="0">
                <a:solidFill>
                  <a:schemeClr val="tx1"/>
                </a:solidFill>
              </a:rPr>
              <a:t>осле поступления запроса и выдать медицинское заключение о характере полученных повреждений здоровья в результате несчастного случая на производстве и степени их тяжести. </a:t>
            </a:r>
          </a:p>
          <a:p>
            <a:pPr lvl="0" algn="just">
              <a:spcAft>
                <a:spcPts val="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Форма заключения утверждена Приказом от 15.04.2005 г. N 275 Министерства здравоохранения и социального развития РФ « О формах документов, необходимых для расследования несчастных случаев на производстве».</a:t>
            </a:r>
          </a:p>
          <a:p>
            <a:pPr lvl="0" algn="just">
              <a:spcAft>
                <a:spcPts val="0"/>
              </a:spcAft>
            </a:pPr>
            <a:r>
              <a:rPr lang="ru-RU" sz="1400" dirty="0" smtClean="0">
                <a:solidFill>
                  <a:schemeClr val="tx1"/>
                </a:solidFill>
              </a:rPr>
              <a:t>Согласно Схеме определения   степени   тяжести     повреждения здоровья при несчастных  случаях   на    производстве    указанное повреждение относится к категории и указать :</a:t>
            </a:r>
            <a:r>
              <a:rPr lang="ru-RU" sz="14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легкое или тяжелое </a:t>
            </a:r>
            <a:r>
              <a:rPr lang="ru-RU" sz="1400" dirty="0" smtClean="0">
                <a:solidFill>
                  <a:schemeClr val="tx1"/>
                </a:solidFill>
              </a:rPr>
              <a:t>и никак иначе.</a:t>
            </a:r>
            <a:endParaRPr lang="ru-RU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4414" y="253536"/>
            <a:ext cx="7000924" cy="889448"/>
          </a:xfr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Порядок расследования несчастного случая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на производстве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644731" y="628652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13</a:t>
            </a:fld>
            <a:endParaRPr lang="ru-RU" dirty="0"/>
          </a:p>
        </p:txBody>
      </p:sp>
      <p:pic>
        <p:nvPicPr>
          <p:cNvPr id="5" name="Рисунок 1" descr="Описание: Расследование несчастных случаев на производст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78"/>
            <a:ext cx="1143000" cy="112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2071678"/>
            <a:ext cx="2000264" cy="16430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Сроки расследования несчастных случаев</a:t>
            </a:r>
            <a:endParaRPr lang="ru-RU" sz="20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536547" y="3536157"/>
            <a:ext cx="4356924" cy="794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071802" y="1357298"/>
            <a:ext cx="5500726" cy="1143008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71802" y="2643182"/>
            <a:ext cx="5572164" cy="1357322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Расследование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несчастного случая (в том числе группового), в результате которого один или несколько пострадавших получили 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тяжелые повреждения здоровья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либо несчастного случая (в том числе группового) со смертельным исходом проводится комиссией в течение 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 дней.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1571612"/>
            <a:ext cx="1928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Сроки </a:t>
            </a:r>
            <a:r>
              <a:rPr lang="ru-RU" dirty="0" smtClean="0"/>
              <a:t>расследования несчастных случаев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143241" y="1428736"/>
            <a:ext cx="5429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Расследование несчастного случая (в том числе группового</a:t>
            </a:r>
            <a:r>
              <a:rPr lang="ru-RU" sz="1400" dirty="0" smtClean="0"/>
              <a:t>),</a:t>
            </a:r>
          </a:p>
          <a:p>
            <a:r>
              <a:rPr lang="ru-RU" sz="1400" dirty="0" smtClean="0"/>
              <a:t> </a:t>
            </a:r>
            <a:r>
              <a:rPr lang="ru-RU" sz="1400" dirty="0" smtClean="0"/>
              <a:t>в результате которого один или несколько </a:t>
            </a:r>
            <a:r>
              <a:rPr lang="ru-RU" sz="1400" dirty="0" smtClean="0"/>
              <a:t>пострадавших получили </a:t>
            </a:r>
            <a:r>
              <a:rPr lang="ru-RU" sz="1400" dirty="0" smtClean="0">
                <a:solidFill>
                  <a:srgbClr val="FF0000"/>
                </a:solidFill>
              </a:rPr>
              <a:t>легкие повреждения здоровья</a:t>
            </a:r>
            <a:r>
              <a:rPr lang="ru-RU" sz="1400" dirty="0" smtClean="0"/>
              <a:t>, </a:t>
            </a:r>
            <a:r>
              <a:rPr lang="ru-RU" sz="1400" dirty="0" smtClean="0"/>
              <a:t>проводится</a:t>
            </a:r>
          </a:p>
          <a:p>
            <a:r>
              <a:rPr lang="ru-RU" sz="1400" dirty="0" smtClean="0"/>
              <a:t> </a:t>
            </a:r>
            <a:r>
              <a:rPr lang="ru-RU" sz="1400" dirty="0" smtClean="0"/>
              <a:t>комиссией в течение </a:t>
            </a:r>
            <a:r>
              <a:rPr lang="ru-RU" sz="1400" dirty="0" smtClean="0">
                <a:solidFill>
                  <a:srgbClr val="FF0000"/>
                </a:solidFill>
              </a:rPr>
              <a:t>трех дней</a:t>
            </a:r>
            <a:r>
              <a:rPr lang="ru-RU" sz="1400" dirty="0" smtClean="0"/>
              <a:t>. 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071802" y="4214818"/>
            <a:ext cx="5643602" cy="1500198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Несчастный случай, о котором не было своевременно сообщено работодателю или в результате которого нетрудоспособность у пострадавшего наступила не сразу, расследуется по заявлению пострадавшего или его доверенного лица 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течение одного месяца со дня поступления указанного заявления.</a:t>
            </a:r>
            <a:endParaRPr lang="ru-RU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2911" y="5786454"/>
            <a:ext cx="80010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При необходимости проведения дополнительной проверки </a:t>
            </a:r>
            <a:r>
              <a:rPr lang="ru-RU" sz="1400" dirty="0" smtClean="0"/>
              <a:t>обстоятельств </a:t>
            </a:r>
            <a:r>
              <a:rPr lang="ru-RU" sz="1400" dirty="0" smtClean="0"/>
              <a:t>несчастного случая, </a:t>
            </a:r>
            <a:r>
              <a:rPr lang="ru-RU" sz="1400" dirty="0" smtClean="0"/>
              <a:t>получения </a:t>
            </a:r>
            <a:r>
              <a:rPr lang="ru-RU" sz="1400" dirty="0" smtClean="0"/>
              <a:t>соответствующих медицинских и иных </a:t>
            </a:r>
            <a:r>
              <a:rPr lang="ru-RU" sz="1400" dirty="0" smtClean="0"/>
              <a:t>заключений сроки могут </a:t>
            </a:r>
            <a:r>
              <a:rPr lang="ru-RU" sz="1400" dirty="0" smtClean="0"/>
              <a:t>быть продлены </a:t>
            </a:r>
            <a:r>
              <a:rPr lang="ru-RU" sz="1400" dirty="0" smtClean="0"/>
              <a:t>председателем </a:t>
            </a:r>
            <a:r>
              <a:rPr lang="ru-RU" sz="1400" dirty="0" smtClean="0"/>
              <a:t>комиссии, </a:t>
            </a:r>
            <a:r>
              <a:rPr lang="ru-RU" sz="1400" dirty="0" smtClean="0">
                <a:solidFill>
                  <a:srgbClr val="FF0000"/>
                </a:solidFill>
              </a:rPr>
              <a:t>но не более чем на 15 </a:t>
            </a:r>
            <a:r>
              <a:rPr lang="ru-RU" sz="1400" dirty="0" smtClean="0">
                <a:solidFill>
                  <a:srgbClr val="FF0000"/>
                </a:solidFill>
              </a:rPr>
              <a:t>дней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42844" y="5715016"/>
            <a:ext cx="571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!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686800" cy="5200672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Несчастные случаи, квалифицированные комиссией или государственными инспекторами труда, проводившими их расследование, как несчастные случаи на производстве, подлежат оформлению актом о несчастном случае на производстве по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Н-1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indent="0">
              <a:lnSpc>
                <a:spcPct val="80000"/>
              </a:lnSpc>
              <a:buNone/>
            </a:pPr>
            <a:endParaRPr lang="ru-RU" sz="2800" dirty="0"/>
          </a:p>
          <a:p>
            <a:pPr marL="0" indent="0">
              <a:lnSpc>
                <a:spcPct val="80000"/>
              </a:lnSpc>
              <a:buNone/>
            </a:pPr>
            <a:endParaRPr lang="ru-RU" sz="2800" dirty="0" smtClean="0"/>
          </a:p>
          <a:p>
            <a:pPr marL="0" indent="0">
              <a:lnSpc>
                <a:spcPct val="80000"/>
              </a:lnSpc>
              <a:buNone/>
            </a:pPr>
            <a:endParaRPr lang="ru-RU" sz="2800" dirty="0"/>
          </a:p>
          <a:p>
            <a:pPr marL="0" indent="0">
              <a:lnSpc>
                <a:spcPct val="80000"/>
              </a:lnSpc>
              <a:buNone/>
            </a:pP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 algn="just">
              <a:buNone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Если 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комиссией установлено, что </a:t>
            </a:r>
            <a:r>
              <a:rPr lang="ru-RU" sz="23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грубая </a:t>
            </a:r>
            <a:r>
              <a:rPr lang="ru-RU" sz="23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неосторожность</a:t>
            </a:r>
            <a:r>
              <a:rPr lang="ru-RU" sz="23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* 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застрахованного содействовала возникновению или увеличению вреда, причиненного его здоровью, то </a:t>
            </a:r>
            <a:r>
              <a:rPr lang="ru-RU" sz="23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 учетом заключения профсоюзного или иного уполномоченного застрахованным представительного</a:t>
            </a:r>
            <a:r>
              <a:rPr lang="ru-RU" sz="23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органа комиссия устанавливает степень вины застрахованного </a:t>
            </a:r>
            <a:endParaRPr lang="ru-RU" sz="2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в процентах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pPr marL="0" indent="0">
              <a:buNone/>
            </a:pPr>
            <a:r>
              <a:rPr lang="en-US" sz="1800" dirty="0" smtClean="0"/>
              <a:t>&lt;2&gt;  </a:t>
            </a:r>
            <a:r>
              <a:rPr lang="ru-RU" sz="1800" dirty="0" smtClean="0"/>
              <a:t>Ст. 14. Размер ежемесячных страховых выплат уменьшается соответственно степени вины застрахованного, но не более чем на 25 процентов</a:t>
            </a:r>
            <a:r>
              <a:rPr lang="en-US" sz="1800" dirty="0" smtClean="0"/>
              <a:t> </a:t>
            </a:r>
            <a:r>
              <a:rPr lang="ru-RU" sz="1800" dirty="0" smtClean="0"/>
              <a:t>и  не может быть уменьшен в случае смерти застрахованного.</a:t>
            </a:r>
          </a:p>
          <a:p>
            <a:pPr marL="0" indent="0">
              <a:buNone/>
            </a:pPr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(*)</a:t>
            </a:r>
            <a:r>
              <a:rPr lang="ru-RU" sz="1800" dirty="0" smtClean="0"/>
              <a:t> КОАП ч.2 ст.2.2. Административное правонарушение признается </a:t>
            </a:r>
            <a:r>
              <a:rPr lang="ru-RU" sz="1800" u="sng" dirty="0" smtClean="0"/>
              <a:t>совершенным по неосторожности</a:t>
            </a:r>
            <a:r>
              <a:rPr lang="ru-RU" sz="1800" dirty="0" smtClean="0"/>
              <a:t>, если лицо, его совершившее, предвидело возможность наступления вредных последствий своего действия (бездействия), но без достаточных к тому оснований самонадеянно рассчитывало на предотвращение таких последствий либо не предвидело возможности наступления таких последствий, хотя должно было и могло их предвидеть.</a:t>
            </a:r>
          </a:p>
          <a:p>
            <a:pPr marL="0" indent="0">
              <a:buNone/>
            </a:pPr>
            <a:endParaRPr lang="ru-RU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sz="2800" dirty="0"/>
          </a:p>
          <a:p>
            <a:pPr marL="0" indent="0">
              <a:lnSpc>
                <a:spcPct val="80000"/>
              </a:lnSpc>
              <a:buNone/>
            </a:pPr>
            <a:endParaRPr lang="ru-RU" sz="2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14</a:t>
            </a:fld>
            <a:endParaRPr lang="ru-RU" dirty="0"/>
          </a:p>
        </p:txBody>
      </p:sp>
      <p:sp>
        <p:nvSpPr>
          <p:cNvPr id="2" name="Пятно 1 1"/>
          <p:cNvSpPr/>
          <p:nvPr/>
        </p:nvSpPr>
        <p:spPr>
          <a:xfrm>
            <a:off x="2857488" y="2428868"/>
            <a:ext cx="3011557" cy="1581160"/>
          </a:xfrm>
          <a:prstGeom prst="irregularSeal1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ВАЖНО! </a:t>
            </a:r>
            <a:endParaRPr lang="ru-RU" b="1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14290"/>
            <a:ext cx="8686800" cy="838200"/>
          </a:xfr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Порядок расследования несчастного случая </a:t>
            </a:r>
            <a:b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на производстве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791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0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0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0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0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0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0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0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Профессиональные заболевания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5303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Блок-схема: типовой процесс 5"/>
          <p:cNvSpPr/>
          <p:nvPr/>
        </p:nvSpPr>
        <p:spPr>
          <a:xfrm>
            <a:off x="928662" y="1571612"/>
            <a:ext cx="7858180" cy="4000528"/>
          </a:xfrm>
          <a:prstGeom prst="flowChartPredefined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b="1" i="1" u="sng" dirty="0" smtClean="0">
                <a:solidFill>
                  <a:schemeClr val="tx1"/>
                </a:solidFill>
              </a:rPr>
              <a:t>Профессиональное заболевание </a:t>
            </a:r>
            <a:r>
              <a:rPr lang="ru-RU" dirty="0" smtClean="0">
                <a:solidFill>
                  <a:schemeClr val="tx1"/>
                </a:solidFill>
              </a:rPr>
              <a:t>- хроническое или острое заболевание застрахованного, являющееся результатом воздействия на него вредного (вредных) производственного (производственных) фактора (факторов) и повлекшее временную или стойкую утрату им профессиональной трудоспособности;</a:t>
            </a:r>
            <a:r>
              <a:rPr lang="en-US" dirty="0" smtClean="0">
                <a:solidFill>
                  <a:schemeClr val="tx1"/>
                </a:solidFill>
              </a:rPr>
              <a:t>&lt;2&gt;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8051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Профессиональные заболевания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5303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Выноска со стрелкой вниз 4"/>
          <p:cNvSpPr/>
          <p:nvPr/>
        </p:nvSpPr>
        <p:spPr>
          <a:xfrm>
            <a:off x="428596" y="1643050"/>
            <a:ext cx="8429684" cy="1428760"/>
          </a:xfrm>
          <a:prstGeom prst="downArrowCallou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Согласна Постановлению Правительства РФ № 967 от 15 декабря 2000 г «Об утверждении положения о расследовании и учете профессиональных заболеваний».</a:t>
            </a:r>
          </a:p>
          <a:p>
            <a:pPr algn="ctr"/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8051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Профессиональные заболевания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3578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Профессиональные заболевания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3578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/>
              <a:t>Профессиональные заболевания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357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         расследования  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несчастного  случая  на  производстве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486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     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            </a:t>
            </a: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15000"/>
              </a:lnSpc>
              <a:buNone/>
            </a:pP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pic>
        <p:nvPicPr>
          <p:cNvPr id="1026" name="Рисунок 1" descr="Описание: Расследование несчастных случаев на производст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908" y="0"/>
            <a:ext cx="1371600" cy="13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28596" y="1500174"/>
            <a:ext cx="8429684" cy="4357718"/>
          </a:xfrm>
          <a:prstGeom prst="round2Diag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endParaRPr lang="en-US" i="1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b="1" i="1" u="sng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Несчастный случай на производстве - </a:t>
            </a: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событие, в результате которого </a:t>
            </a:r>
            <a:r>
              <a:rPr lang="ru-RU" i="1" u="sng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застрахованный</a:t>
            </a: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получил увечье или иное повреждение здоровья</a:t>
            </a:r>
          </a:p>
          <a:p>
            <a:pPr lvl="0" algn="just">
              <a:lnSpc>
                <a:spcPct val="150000"/>
              </a:lnSpc>
            </a:pP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при исполнении им обязанностей по трудовому договору и в иных установленных настоящим Федеральным законом случаях как на</a:t>
            </a:r>
          </a:p>
          <a:p>
            <a:pPr lvl="0" algn="just">
              <a:lnSpc>
                <a:spcPct val="150000"/>
              </a:lnSpc>
            </a:pP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территории страхователя, так и за ее пределами либо во время следования к месту работы или возвращения с места работы на транспорте, предоставленном страхователем, и которое повлекло необходимость перевода застрахованного на другую работу, временную или стойкую</a:t>
            </a:r>
            <a:r>
              <a:rPr lang="en-US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утрату им профессиональной трудоспособности либо его смерть </a:t>
            </a:r>
            <a:r>
              <a:rPr lang="en-US" i="1" dirty="0" smtClean="0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&lt;2&gt;</a:t>
            </a:r>
            <a:endParaRPr lang="ru-RU" sz="32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76199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Порядок расследования обстоятельств и причин возникновения профессионального заболевания</a:t>
            </a:r>
            <a:r>
              <a:rPr lang="ru-RU" sz="2800" b="1" dirty="0" smtClean="0">
                <a:solidFill>
                  <a:schemeClr val="tx1"/>
                </a:solidFill>
              </a:rPr>
              <a:t>.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6868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7255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Порядок расследования обстоятельств и причин возникновения профессионального заболевания</a:t>
            </a:r>
            <a:r>
              <a:rPr lang="ru-RU" sz="2800" b="1" dirty="0" smtClean="0">
                <a:solidFill>
                  <a:schemeClr val="tx1"/>
                </a:solidFill>
              </a:rPr>
              <a:t>.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1500174"/>
            <a:ext cx="8572560" cy="45720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 Для принятия решения по результатам расследования необходимы следующие документы: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приказ о создании комиссии;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санитарно-гигиеническая характеристика условий труда работника;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сведения о проведенных медицинских осмотрах;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выписка из журналов регистрации инструктажей и протоколов проверки знаний работника по охране труда;</a:t>
            </a:r>
          </a:p>
          <a:p>
            <a:pPr marL="0" indent="0">
              <a:buNone/>
            </a:pP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протоколы объяснений работника, опросов лиц, работавших с ним, других лиц;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е) экспертные заключения специалистов, результаты исследований и экспериментов;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ж) медицинская документация о характере и степени тяжести повреждения, причиненного здоровью работника;</a:t>
            </a:r>
          </a:p>
          <a:p>
            <a:pPr marL="0" indent="0">
              <a:buNone/>
            </a:pP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копии документов, подтверждающих выдачу работнику средств индивидуальной защиты;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и) выписки из ранее выданных по данному производству (объекту) предписаний центра государственного санитарно-эпидемиологического надзора;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к) другие материалы по усмотрению комиссии.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7255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Порядок расследования обстоятельств и причин возникновения профессионального заболевания.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 smtClean="0"/>
              <a:t>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1472" y="1285860"/>
            <a:ext cx="8072494" cy="44291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1600" dirty="0" smtClean="0">
                <a:solidFill>
                  <a:schemeClr val="tx1"/>
                </a:solidFill>
              </a:rPr>
              <a:t>На основании рассмотрения документов комиссия устанавливает обстоятельства и причины профессионального заболевания работника, определяет лиц, допустивших нарушения государственных санитарно-эпидемиологических правил, иных нормативных актов, и меры по устранению причин возникновения и предупреждению профессиональных заболеваний.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endParaRPr lang="ru-RU" sz="1600" dirty="0" smtClean="0">
              <a:solidFill>
                <a:srgbClr val="FF0000"/>
              </a:solidFill>
            </a:endParaRPr>
          </a:p>
          <a:p>
            <a:pPr algn="just"/>
            <a:r>
              <a:rPr lang="ru-RU" sz="2400" dirty="0" smtClean="0">
                <a:solidFill>
                  <a:srgbClr val="FF0000"/>
                </a:solidFill>
              </a:rPr>
              <a:t>ВАЖНО</a:t>
            </a:r>
            <a:r>
              <a:rPr lang="ru-RU" sz="2400" dirty="0" smtClean="0">
                <a:solidFill>
                  <a:schemeClr val="tx1"/>
                </a:solidFill>
              </a:rPr>
              <a:t>!  </a:t>
            </a:r>
            <a:r>
              <a:rPr lang="ru-RU" sz="1600" dirty="0" smtClean="0">
                <a:solidFill>
                  <a:schemeClr val="tx1"/>
                </a:solidFill>
              </a:rPr>
              <a:t>Если комиссией установлено, что </a:t>
            </a:r>
            <a:r>
              <a:rPr lang="ru-RU" sz="1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грубая неосторожность </a:t>
            </a:r>
            <a:r>
              <a:rPr lang="ru-RU" sz="1600" dirty="0" smtClean="0">
                <a:solidFill>
                  <a:schemeClr val="tx1"/>
                </a:solidFill>
              </a:rPr>
              <a:t>застрахованного содействовала возникновению или увеличению вреда, причиненного его здоровью, то с учетом заключения профсоюзного или иного уполномоченного застрахованным представительного органа комиссия устанавливает степень вины застрахованного (в процентах).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31982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Порядок  возмещения  вреда  при 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несчастном случае и профессиональном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заболевании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23</a:t>
            </a:fld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282" y="1500174"/>
            <a:ext cx="8715436" cy="43577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1473" y="1714488"/>
            <a:ext cx="8286807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Трудовой кодекс РФ. Ст. 184. Гарантии и компенсации при несчастном случае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а производстве и профессиональном заболевании.</a:t>
            </a:r>
          </a:p>
          <a:p>
            <a:endParaRPr lang="ru-RU" sz="1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При повреждении здоровья или в случае смерти работника </a:t>
            </a:r>
            <a:r>
              <a:rPr lang="ru-RU" sz="1600" u="sng" dirty="0" smtClean="0">
                <a:solidFill>
                  <a:schemeClr val="accent3">
                    <a:lumMod val="50000"/>
                  </a:schemeClr>
                </a:solidFill>
              </a:rPr>
              <a:t>вследствие несчастного случая на производстве либо профессионального заболевания работнику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(его семье) возмещаются его утраченный заработок (доход), а также связанные с повреждением здоровья дополнительные расходы на медицинскую, социальную и профессиональную реабилитацию либо соответствующие расходы в связи со смертью работника.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Виды, объемы и условия предоставления работникам гарантий и компенсаций в указанных случаях определяются федеральными законами.</a:t>
            </a: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Порядок  возмещения  вреда  при 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несчастном случае и профессиональном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заболевании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24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Порядок  РЕГИСТРАЦИИ  несчастного </a:t>
            </a:r>
            <a:r>
              <a:rPr lang="ru-RU" sz="2400" b="1" smtClean="0">
                <a:solidFill>
                  <a:schemeClr val="accent1">
                    <a:lumMod val="50000"/>
                  </a:schemeClr>
                </a:solidFill>
              </a:rPr>
              <a:t>случая ПРОИЗОШЕДШЕГО НА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ПРОИЗВОДСТВЕ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 w="76200">
            <a:solidFill>
              <a:schemeClr val="tx2">
                <a:lumMod val="40000"/>
                <a:lumOff val="60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400" dirty="0" smtClean="0"/>
              <a:t>Каждый несчастный случай, произошедший на производстве, работодатель обязан зарегистрировать (</a:t>
            </a:r>
            <a:r>
              <a:rPr lang="ru-RU" sz="3400" dirty="0" smtClean="0">
                <a:hlinkClick r:id="rId3"/>
              </a:rPr>
              <a:t>ч. 1 ст. 230.1 ТК РФ). Для этого существует специальный журнал (</a:t>
            </a:r>
            <a:r>
              <a:rPr lang="ru-RU" sz="3400" dirty="0" smtClean="0">
                <a:hlinkClick r:id="rId4"/>
              </a:rPr>
              <a:t>форма 9, утвержденная Постановлением Минтруда России от 24.10.2002 N 73 в соответствии с </a:t>
            </a:r>
            <a:r>
              <a:rPr lang="ru-RU" sz="3400" dirty="0" smtClean="0">
                <a:hlinkClick r:id="rId5"/>
              </a:rPr>
              <a:t>ч. 10 ст. 229.2 ТК РФ, </a:t>
            </a:r>
            <a:r>
              <a:rPr lang="ru-RU" sz="3400" dirty="0" smtClean="0">
                <a:hlinkClick r:id="rId6"/>
              </a:rPr>
              <a:t>Постановлением Правительства РФ от 31.08.2002 N 653, </a:t>
            </a:r>
            <a:r>
              <a:rPr lang="ru-RU" sz="3400" dirty="0" smtClean="0">
                <a:hlinkClick r:id="rId7"/>
              </a:rPr>
              <a:t>п. 5, </a:t>
            </a:r>
            <a:r>
              <a:rPr lang="ru-RU" sz="3400" dirty="0" err="1" smtClean="0">
                <a:hlinkClick r:id="rId8"/>
              </a:rPr>
              <a:t>пп</a:t>
            </a:r>
            <a:r>
              <a:rPr lang="ru-RU" sz="3400" dirty="0" smtClean="0">
                <a:hlinkClick r:id="rId8"/>
              </a:rPr>
              <a:t>. 5.2, </a:t>
            </a:r>
            <a:r>
              <a:rPr lang="ru-RU" sz="3400" dirty="0" smtClean="0">
                <a:hlinkClick r:id="rId9"/>
              </a:rPr>
              <a:t>5.2.26 Положения о Министерстве труда и социальной защиты РФ, утвержденного Постановлением Правительства РФ от 19.06.2012 N 610).</a:t>
            </a:r>
          </a:p>
          <a:p>
            <a:pPr>
              <a:buNone/>
            </a:pPr>
            <a:r>
              <a:rPr lang="ru-RU" sz="3400" dirty="0" smtClean="0"/>
              <a:t>Согласно содержанию упомянутой </a:t>
            </a:r>
            <a:r>
              <a:rPr lang="ru-RU" sz="3400" dirty="0" smtClean="0">
                <a:hlinkClick r:id="rId4"/>
              </a:rPr>
              <a:t>формы в журнале указывают:</a:t>
            </a:r>
          </a:p>
          <a:p>
            <a:pPr>
              <a:buNone/>
            </a:pPr>
            <a:r>
              <a:rPr lang="ru-RU" sz="3400" dirty="0" smtClean="0"/>
              <a:t>- дату и время несчастного случая,</a:t>
            </a:r>
          </a:p>
          <a:p>
            <a:pPr>
              <a:buNone/>
            </a:pPr>
            <a:r>
              <a:rPr lang="ru-RU" sz="3400" dirty="0" smtClean="0"/>
              <a:t>- сведения о пострадавшем работнике (Ф.И.О., год рождения, общий стаж работы, профессию (должность)),</a:t>
            </a:r>
          </a:p>
          <a:p>
            <a:pPr>
              <a:buNone/>
            </a:pPr>
            <a:r>
              <a:rPr lang="ru-RU" sz="3400" dirty="0" smtClean="0"/>
              <a:t>- место происшествия несчастного случая (структурное подразделение),</a:t>
            </a:r>
          </a:p>
          <a:p>
            <a:pPr>
              <a:buNone/>
            </a:pPr>
            <a:r>
              <a:rPr lang="ru-RU" sz="3400" dirty="0" smtClean="0"/>
              <a:t>- индивидуальный номер рабочего места (не указывается в том случае, если специальная оценка условий труда (аттестация рабочих мест по условиям труда) не проводилась),</a:t>
            </a:r>
          </a:p>
          <a:p>
            <a:pPr>
              <a:buNone/>
            </a:pPr>
            <a:r>
              <a:rPr lang="ru-RU" sz="3400" dirty="0" smtClean="0"/>
              <a:t>- вид происшествия, приведшего к несчастному случаю,</a:t>
            </a:r>
          </a:p>
          <a:p>
            <a:pPr>
              <a:buNone/>
            </a:pPr>
            <a:r>
              <a:rPr lang="ru-RU" sz="3400" dirty="0" smtClean="0"/>
              <a:t>- обстоятельства, при которых произошел несчастный случай,</a:t>
            </a:r>
          </a:p>
          <a:p>
            <a:pPr>
              <a:buNone/>
            </a:pPr>
            <a:r>
              <a:rPr lang="ru-RU" sz="3400" dirty="0" smtClean="0"/>
              <a:t>- последствия несчастного случая (количество дней нетрудоспособности, инвалидный, смертельный исход),</a:t>
            </a:r>
          </a:p>
          <a:p>
            <a:pPr>
              <a:buNone/>
            </a:pPr>
            <a:r>
              <a:rPr lang="ru-RU" sz="3400" dirty="0" smtClean="0"/>
              <a:t>- реквизиты </a:t>
            </a:r>
            <a:r>
              <a:rPr lang="ru-RU" sz="3400" dirty="0" smtClean="0">
                <a:hlinkClick r:id="rId10"/>
              </a:rPr>
              <a:t>акта о несчастном случае,</a:t>
            </a:r>
          </a:p>
          <a:p>
            <a:pPr>
              <a:buNone/>
            </a:pPr>
            <a:r>
              <a:rPr lang="ru-RU" sz="3400" dirty="0" smtClean="0"/>
              <a:t>- принятые меры по устранению причин, повлекших несчастный случай.</a:t>
            </a:r>
          </a:p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99060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         расследования  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несчастного  случая  на  производстве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4864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     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            </a:t>
            </a: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15000"/>
              </a:lnSpc>
              <a:buNone/>
            </a:pP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pic>
        <p:nvPicPr>
          <p:cNvPr id="1026" name="Рисунок 1" descr="Описание: Расследование несчастных случаев на производст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908" y="0"/>
            <a:ext cx="1371600" cy="13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Выноска со стрелкой вниз 4"/>
          <p:cNvSpPr/>
          <p:nvPr/>
        </p:nvSpPr>
        <p:spPr>
          <a:xfrm>
            <a:off x="500034" y="1428736"/>
            <a:ext cx="8429684" cy="1071570"/>
          </a:xfrm>
          <a:prstGeom prst="downArrowCallou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spcBef>
                <a:spcPts val="0"/>
              </a:spcBef>
              <a:buNone/>
            </a:pP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Три необходимых условий, для того </a:t>
            </a:r>
            <a:r>
              <a:rPr lang="ru-RU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чтобы считать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что данный                      н.сл. связан с производством и не является бытовым:</a:t>
            </a:r>
          </a:p>
          <a:p>
            <a:pPr algn="ctr"/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500034" y="2500306"/>
            <a:ext cx="8501122" cy="1143008"/>
          </a:xfrm>
          <a:prstGeom prst="downArrowCallou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1. Пострадавший должен быть работником организации с оформленными трудовыми     	     отношениями (трудов. договор, контракт, </a:t>
            </a:r>
            <a:r>
              <a:rPr lang="ru-RU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срочн.трудов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договор) или решение суда о признании факта трудовых отношений.</a:t>
            </a: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Выноска со стрелкой вниз 6"/>
          <p:cNvSpPr/>
          <p:nvPr/>
        </p:nvSpPr>
        <p:spPr>
          <a:xfrm>
            <a:off x="500034" y="3643314"/>
            <a:ext cx="8501122" cy="1285884"/>
          </a:xfrm>
          <a:prstGeom prst="downArrowCallou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2. Пострадавший (уполномоченный) должен получить справку  (документ) подтверждающий травму со стойкой утратой нетрудоспособности хотя бы на 1 день. Виды таких документов: больничный лист, б)  справка о переводе пострадавшего на легкий труд, в) свидетельство о смерти.</a:t>
            </a:r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4929198"/>
            <a:ext cx="8643966" cy="17859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>
              <a:lnSpc>
                <a:spcPct val="115000"/>
              </a:lnSpc>
              <a:buNone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3. Место, время и обстоятельства при котором работник получил травму:</a:t>
            </a:r>
          </a:p>
          <a:p>
            <a:pPr marL="1143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А) На территории организации -, в гражданском кодексе закреплено понятие территория организации это здания, сооружения, закрепленные за данной организацией на правах собственности.</a:t>
            </a:r>
          </a:p>
          <a:p>
            <a:pPr marL="1143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Б) Вне </a:t>
            </a:r>
            <a:r>
              <a:rPr lang="ru-RU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территор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  <a:r>
              <a:rPr lang="ru-RU" sz="1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организац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ru-RU" sz="14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но работает в интересах работодателя </a:t>
            </a:r>
            <a:r>
              <a:rPr lang="ru-RU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(командировки только когда человек работает и получает травму во время работы, задания)</a:t>
            </a:r>
          </a:p>
          <a:p>
            <a:pPr algn="ctr"/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7619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889464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Основные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обязанности работодателя и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работников  при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несчастном случае на производстве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4</a:t>
            </a:fld>
            <a:endParaRPr lang="ru-RU" dirty="0"/>
          </a:p>
        </p:txBody>
      </p:sp>
      <p:pic>
        <p:nvPicPr>
          <p:cNvPr id="5" name="Рисунок 1" descr="Описание: Расследование несчастных случаев на производст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78"/>
            <a:ext cx="1143000" cy="112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      </a:t>
            </a: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            </a:t>
            </a: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ru-RU" sz="14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15000"/>
              </a:lnSpc>
              <a:buNone/>
            </a:pPr>
            <a:endParaRPr lang="ru-RU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ru-RU" sz="14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357158" y="1643050"/>
            <a:ext cx="8001056" cy="4500594"/>
          </a:xfrm>
          <a:prstGeom prst="horizont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>
              <a:lnSpc>
                <a:spcPct val="150000"/>
              </a:lnSpc>
              <a:buNone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Вот если все условия имеют место быть, то такие несчастные случаи необходимо расследовать и не зависит это от того работал в это время пострадавший или нет.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ru-RU" i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Если хотя бы одно из этих условий отсутствует , то данный н.сл. является бытовым и не расследуется. 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algn="ctr"/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3536"/>
            <a:ext cx="8229600" cy="889464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5</a:t>
            </a:fld>
            <a:endParaRPr lang="ru-RU" dirty="0"/>
          </a:p>
        </p:txBody>
      </p:sp>
      <p:pic>
        <p:nvPicPr>
          <p:cNvPr id="5" name="Рисунок 1" descr="Описание: Расследование несчастных случаев на производстве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78"/>
            <a:ext cx="1143000" cy="112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Горизонтальный свиток 5"/>
          <p:cNvSpPr/>
          <p:nvPr/>
        </p:nvSpPr>
        <p:spPr>
          <a:xfrm>
            <a:off x="1071538" y="142852"/>
            <a:ext cx="7000924" cy="1500198"/>
          </a:xfrm>
          <a:prstGeom prst="horizontalScroll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Основные обязанности работодателя и работников  </a:t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при несчастном случае на производстве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3705" y="228600"/>
            <a:ext cx="8686800" cy="838200"/>
          </a:xfrm>
        </p:spPr>
        <p:txBody>
          <a:bodyPr>
            <a:noAutofit/>
          </a:bodyPr>
          <a:lstStyle/>
          <a:p>
            <a:pPr algn="ctr"/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87680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609600" indent="-609600" algn="ctr">
              <a:lnSpc>
                <a:spcPct val="80000"/>
              </a:lnSpc>
              <a:buFontTx/>
              <a:buNone/>
            </a:pPr>
            <a:r>
              <a:rPr lang="ru-RU" sz="2000" b="1" i="1" u="sng" dirty="0" smtClean="0">
                <a:solidFill>
                  <a:schemeClr val="accent2">
                    <a:lumMod val="50000"/>
                  </a:schemeClr>
                </a:solidFill>
              </a:rPr>
              <a:t>Работодатель </a:t>
            </a:r>
            <a:r>
              <a:rPr lang="ru-RU" sz="2000" b="1" i="1" u="sng" dirty="0">
                <a:solidFill>
                  <a:schemeClr val="accent2">
                    <a:lumMod val="50000"/>
                  </a:schemeClr>
                </a:solidFill>
              </a:rPr>
              <a:t>в  </a:t>
            </a:r>
            <a:r>
              <a:rPr lang="ru-RU" sz="2000" b="1" i="1" u="sng" dirty="0">
                <a:solidFill>
                  <a:srgbClr val="FF0000"/>
                </a:solidFill>
              </a:rPr>
              <a:t>течение  суток  </a:t>
            </a:r>
            <a:r>
              <a:rPr lang="ru-RU" sz="2000" b="1" i="1" u="sng" dirty="0">
                <a:solidFill>
                  <a:schemeClr val="accent2">
                    <a:lumMod val="50000"/>
                  </a:schemeClr>
                </a:solidFill>
              </a:rPr>
              <a:t>обязан  сообщить  соответственно</a:t>
            </a:r>
            <a:r>
              <a:rPr lang="ru-RU" sz="2000" i="1" u="sng" dirty="0">
                <a:solidFill>
                  <a:srgbClr val="00CC99"/>
                </a:solidFill>
              </a:rPr>
              <a:t>: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000" dirty="0">
                <a:solidFill>
                  <a:srgbClr val="CC3300"/>
                </a:solidFill>
              </a:rPr>
              <a:t>	</a:t>
            </a:r>
            <a:r>
              <a:rPr lang="ru-RU" sz="2000" b="1" i="1" u="sng" dirty="0">
                <a:solidFill>
                  <a:schemeClr val="bg2">
                    <a:lumMod val="10000"/>
                  </a:schemeClr>
                </a:solidFill>
              </a:rPr>
              <a:t>о  несчастном  случае,  происшедшем  в  организации</a:t>
            </a:r>
            <a:r>
              <a:rPr lang="ru-RU" sz="2000" dirty="0" smtClean="0">
                <a:solidFill>
                  <a:srgbClr val="FF0066"/>
                </a:solidFill>
              </a:rPr>
              <a:t>: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rgbClr val="FF0066"/>
                </a:solidFill>
              </a:rPr>
              <a:t>      </a:t>
            </a: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тяжелом</a:t>
            </a:r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 соответствующую  государственную  инспекцию 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труда;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прокуратуру  по  месту  происшествия  несчастного 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случая;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федеральный  орган  исполнительной  власти  по   ведомственной 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принадлежности;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  исполнительской  власти  субъекта  Российской 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Федерации;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организацию,  направившую  работника,  с  которым   произошел  несчастный 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случая;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территориальные  объединения организаций 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профсоюзов;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территориальный  орган  государственного  надзора,  если  несчастный  случай  произошел  в  организации  или  на  объекте,  подконтрольном этому 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органу;</a:t>
            </a:r>
          </a:p>
          <a:p>
            <a:pPr lvl="1">
              <a:lnSpc>
                <a:spcPct val="8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страховщику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  вопросам  обязательного  социального  страхования  от 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не-</a:t>
            </a:r>
          </a:p>
          <a:p>
            <a:pPr lvl="1">
              <a:lnSpc>
                <a:spcPct val="80000"/>
              </a:lnSpc>
              <a:buNone/>
            </a:pPr>
            <a:r>
              <a:rPr lang="ru-RU" sz="1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счастных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случаев  на  производстве  и  профессиональных  заболеваний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Calibri"/>
              </a:rPr>
              <a:t>О легком 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 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</a:rPr>
              <a:t>в исполнительный орган страховщика (по месту регистрации страхователя).</a:t>
            </a:r>
            <a:endParaRPr lang="ru-RU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6</a:t>
            </a:fld>
            <a:endParaRPr lang="ru-RU" dirty="0"/>
          </a:p>
        </p:txBody>
      </p:sp>
      <p:pic>
        <p:nvPicPr>
          <p:cNvPr id="5" name="Рисунок 1" descr="Описание: Расследование несчастных случаев на производств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32"/>
            <a:ext cx="1142976" cy="1523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Горизонтальный свиток 5"/>
          <p:cNvSpPr/>
          <p:nvPr/>
        </p:nvSpPr>
        <p:spPr>
          <a:xfrm>
            <a:off x="1285852" y="0"/>
            <a:ext cx="7358114" cy="1500174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Порядок  сообщения  работодателем о несчастном  случае  на   производстве</a:t>
            </a:r>
          </a:p>
          <a:p>
            <a:pPr algn="ctr"/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72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0"/>
                            </p:stCondLst>
                            <p:childTnLst>
                              <p:par>
                                <p:cTn id="7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000"/>
                            </p:stCondLst>
                            <p:childTnLst>
                              <p:par>
                                <p:cTn id="7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000"/>
                            </p:stCondLst>
                            <p:childTnLst>
                              <p:par>
                                <p:cTn id="8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6000"/>
                            </p:stCondLst>
                            <p:childTnLst>
                              <p:par>
                                <p:cTn id="8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972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76200"/>
            <a:ext cx="8072494" cy="1219200"/>
          </a:xfrm>
          <a:solidFill>
            <a:schemeClr val="bg2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Состав  комиссии  для  расследования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несчастного 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случая  на  производстве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7</a:t>
            </a:fld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5786" y="1428736"/>
            <a:ext cx="8001024" cy="4500594"/>
          </a:xfrm>
          <a:prstGeom prst="roundRect">
            <a:avLst/>
          </a:prstGeom>
          <a:solidFill>
            <a:schemeClr val="bg1">
              <a:lumMod val="85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1"/>
                </a:solidFill>
              </a:rPr>
              <a:t>Ст. 219. Трудового кодекса РФ.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1"/>
                </a:solidFill>
              </a:rPr>
              <a:t> Право работника на труд в условиях, отвечающих требованиям охраны труда.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1"/>
                </a:solidFill>
              </a:rPr>
              <a:t> </a:t>
            </a:r>
            <a:r>
              <a:rPr lang="ru-RU" b="1" u="sng" dirty="0" smtClean="0">
                <a:solidFill>
                  <a:schemeClr val="tx1"/>
                </a:solidFill>
              </a:rPr>
              <a:t>Каждый работник имеет право на</a:t>
            </a:r>
            <a:r>
              <a:rPr lang="ru-RU" u="sng" dirty="0" smtClean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1"/>
                </a:solidFill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>
              <a:lnSpc>
                <a:spcPct val="150000"/>
              </a:lnSpc>
              <a:buNone/>
            </a:pP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личное участие или участие через своих представителей </a:t>
            </a:r>
            <a:r>
              <a:rPr lang="ru-RU" dirty="0" smtClean="0">
                <a:solidFill>
                  <a:schemeClr val="tx1"/>
                </a:solidFill>
              </a:rPr>
              <a:t>в рассмотрении вопросов, связанных с обеспечением безопасных условий труда на его рабочем месте, и в расследовании происшедшего с ним несчастного случая на производстве или профессионального заболевания;</a:t>
            </a:r>
          </a:p>
          <a:p>
            <a:pPr algn="ctr"/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86800" cy="995346"/>
          </a:xfr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Состав  комиссии  для  расследования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несчастного 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случая  на  производстве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8</a:t>
            </a:fld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2844" y="1214422"/>
            <a:ext cx="8715436" cy="5500726"/>
          </a:xfrm>
          <a:prstGeom prst="roundRect">
            <a:avLst/>
          </a:prstGeom>
          <a:solidFill>
            <a:schemeClr val="bg1">
              <a:lumMod val="85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>
              <a:lnSpc>
                <a:spcPct val="150000"/>
              </a:lnSpc>
            </a:pP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Пострадавшего </a:t>
            </a:r>
            <a:r>
              <a:rPr lang="ru-RU" sz="1600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включают в состав комиссии </a:t>
            </a:r>
            <a:r>
              <a:rPr lang="ru-RU" sz="1600" dirty="0" smtClean="0">
                <a:solidFill>
                  <a:schemeClr val="tx1"/>
                </a:solidFill>
              </a:rPr>
              <a:t>по расследованию несчастного случая. </a:t>
            </a:r>
            <a:endParaRPr lang="ru-RU" sz="1600" dirty="0" smtClean="0">
              <a:solidFill>
                <a:schemeClr val="tx1"/>
              </a:solidFill>
              <a:hlinkClick r:id="rId2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Пострадавший работник вправе (</a:t>
            </a:r>
            <a:r>
              <a:rPr lang="ru-RU" sz="1600" dirty="0" smtClean="0">
                <a:solidFill>
                  <a:schemeClr val="tx1"/>
                </a:solidFill>
                <a:hlinkClick r:id="rId3"/>
              </a:rPr>
              <a:t>ч. 1 - </a:t>
            </a:r>
            <a:r>
              <a:rPr lang="ru-RU" sz="1600" dirty="0" smtClean="0">
                <a:solidFill>
                  <a:schemeClr val="tx1"/>
                </a:solidFill>
                <a:hlinkClick r:id="rId4"/>
              </a:rPr>
              <a:t>3 ст. 229.2. ТК РФ</a:t>
            </a:r>
            <a:r>
              <a:rPr lang="ru-RU" sz="1600" dirty="0" smtClean="0">
                <a:solidFill>
                  <a:schemeClr val="tx1"/>
                </a:solidFill>
              </a:rPr>
              <a:t> (</a:t>
            </a:r>
            <a:r>
              <a:rPr lang="ru-RU" sz="1600" i="1" dirty="0" smtClean="0">
                <a:solidFill>
                  <a:schemeClr val="tx1"/>
                </a:solidFill>
              </a:rPr>
              <a:t>Порядок формирования комиссий по расследованию несчастных случаев).</a:t>
            </a:r>
            <a:endParaRPr lang="ru-RU" sz="1600" dirty="0" smtClean="0">
              <a:solidFill>
                <a:schemeClr val="tx1"/>
              </a:solidFill>
              <a:hlinkClick r:id="rId4"/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- принимать участие в опросе очевидцев происшествия, должностных лиц организации-работодателя, допустивших нарушение требований охраны труда;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- присутствовать при осмотре, фото- и (или) видеосъемке места происшествия;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solidFill>
                  <a:schemeClr val="tx1"/>
                </a:solidFill>
              </a:rPr>
              <a:t>знакомиться с материалами расследования (документами по охране труда, экспертными заключениями и др.).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/>
                </a:solidFill>
                <a:hlinkClick r:id="rId5"/>
              </a:rPr>
              <a:t>Ст. 229 ТК РФ не обязывает работодателя сообщать пострадавшему работнику о его праве на участие в расследовании несчастного случая. Однако извещение работника поможет минимизировать риск обращения пострадавшего (его представителя) в ГИТ или в суд с жалобой на нарушение его прав в ходе расследования на основании </a:t>
            </a:r>
            <a:r>
              <a:rPr lang="ru-RU" sz="1600" dirty="0" smtClean="0">
                <a:solidFill>
                  <a:schemeClr val="tx1"/>
                </a:solidFill>
                <a:hlinkClick r:id="rId6"/>
              </a:rPr>
              <a:t>ст. 231 ТК РФ.</a:t>
            </a:r>
            <a:endParaRPr lang="ru-RU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Известить его можно по телефону, телеграммой или иным способом.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86800" cy="995346"/>
          </a:xfr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Состав  комиссии  для  расследования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несчастного 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случая  на  производстве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458200" y="6248400"/>
            <a:ext cx="499269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3E8BD8EE-13F8-4407-9E9D-9A7420E66CDE}" type="slidenum">
              <a:rPr lang="ru-RU" sz="1400" b="1" smtClean="0"/>
              <a:pPr algn="ctr"/>
              <a:t>9</a:t>
            </a:fld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1285860"/>
            <a:ext cx="8715436" cy="5357850"/>
          </a:xfrm>
          <a:prstGeom prst="roundRect">
            <a:avLst/>
          </a:prstGeom>
          <a:solidFill>
            <a:schemeClr val="bg1">
              <a:lumMod val="85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	Помимо </a:t>
            </a:r>
            <a:r>
              <a:rPr lang="ru-RU" sz="1600" dirty="0" smtClean="0">
                <a:solidFill>
                  <a:schemeClr val="tx1"/>
                </a:solidFill>
              </a:rPr>
              <a:t>пострадавшего в расследовании несчастного случая могут принимать участие его законные представители или иные доверенные лица (</a:t>
            </a:r>
            <a:r>
              <a:rPr lang="ru-RU" sz="1600" dirty="0" smtClean="0">
                <a:solidFill>
                  <a:schemeClr val="tx1"/>
                </a:solidFill>
                <a:hlinkClick r:id="rId2"/>
              </a:rPr>
              <a:t>ч. 10, </a:t>
            </a:r>
            <a:r>
              <a:rPr lang="ru-RU" sz="1600" dirty="0" smtClean="0">
                <a:solidFill>
                  <a:schemeClr val="tx1"/>
                </a:solidFill>
                <a:hlinkClick r:id="rId3"/>
              </a:rPr>
              <a:t>11 ст. 229 ТК РФ).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Законными представителями пострадавшего могут выступать его родители, усыновители, опекуны, попечители (</a:t>
            </a:r>
            <a:r>
              <a:rPr lang="ru-RU" sz="1600" dirty="0" err="1" smtClean="0">
                <a:solidFill>
                  <a:schemeClr val="tx1"/>
                </a:solidFill>
                <a:hlinkClick r:id="rId4"/>
              </a:rPr>
              <a:t>абз</a:t>
            </a:r>
            <a:r>
              <a:rPr lang="ru-RU" sz="1600" dirty="0" smtClean="0">
                <a:solidFill>
                  <a:schemeClr val="tx1"/>
                </a:solidFill>
                <a:hlinkClick r:id="rId4"/>
              </a:rPr>
              <a:t>. 2 п. 1 ст. 64 СК РФ, </a:t>
            </a:r>
            <a:r>
              <a:rPr lang="ru-RU" sz="1600" dirty="0" smtClean="0">
                <a:solidFill>
                  <a:schemeClr val="tx1"/>
                </a:solidFill>
                <a:hlinkClick r:id="rId5"/>
              </a:rPr>
              <a:t>п. 2 ст. 31 ГК РФ, </a:t>
            </a:r>
            <a:r>
              <a:rPr lang="ru-RU" sz="1600" dirty="0" smtClean="0">
                <a:solidFill>
                  <a:schemeClr val="tx1"/>
                </a:solidFill>
                <a:hlinkClick r:id="rId6"/>
              </a:rPr>
              <a:t>п. п. 1, </a:t>
            </a:r>
            <a:r>
              <a:rPr lang="ru-RU" sz="1600" dirty="0" smtClean="0">
                <a:solidFill>
                  <a:schemeClr val="tx1"/>
                </a:solidFill>
                <a:hlinkClick r:id="rId7"/>
              </a:rPr>
              <a:t>2 ч. 1 ст. 2, </a:t>
            </a:r>
            <a:r>
              <a:rPr lang="ru-RU" sz="1600" dirty="0" smtClean="0">
                <a:solidFill>
                  <a:schemeClr val="tx1"/>
                </a:solidFill>
                <a:hlinkClick r:id="rId8"/>
              </a:rPr>
              <a:t>ч. 1, </a:t>
            </a:r>
            <a:r>
              <a:rPr lang="ru-RU" sz="1600" dirty="0" smtClean="0">
                <a:solidFill>
                  <a:schemeClr val="tx1"/>
                </a:solidFill>
                <a:hlinkClick r:id="rId9"/>
              </a:rPr>
              <a:t>2, </a:t>
            </a:r>
            <a:r>
              <a:rPr lang="ru-RU" sz="1600" dirty="0" smtClean="0">
                <a:solidFill>
                  <a:schemeClr val="tx1"/>
                </a:solidFill>
                <a:hlinkClick r:id="rId10"/>
              </a:rPr>
              <a:t>3 ст. 15 Федерального закона от 24.04.2008 N 48-ФЗ).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	Доверенным </a:t>
            </a:r>
            <a:r>
              <a:rPr lang="ru-RU" sz="1600" dirty="0" smtClean="0">
                <a:solidFill>
                  <a:schemeClr val="tx1"/>
                </a:solidFill>
              </a:rPr>
              <a:t>лицом является тот, кому права на представление интересов пострадавшего предоставлены на основании доверенности (</a:t>
            </a:r>
            <a:r>
              <a:rPr lang="ru-RU" sz="1600" dirty="0" smtClean="0">
                <a:solidFill>
                  <a:schemeClr val="tx1"/>
                </a:solidFill>
                <a:hlinkClick r:id="rId11"/>
              </a:rPr>
              <a:t>ст. 185 ГК РФ). Наряду с доверенностью для подтверждения личности доверенное лицо должно предъявить свой паспорт (</a:t>
            </a:r>
            <a:r>
              <a:rPr lang="ru-RU" sz="1600" dirty="0" smtClean="0">
                <a:solidFill>
                  <a:schemeClr val="tx1"/>
                </a:solidFill>
                <a:hlinkClick r:id="rId12"/>
              </a:rPr>
              <a:t>п. 1 Положения о паспорте гражданина РФ).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" pitchFamily="18" charset="0"/>
              </a:rPr>
              <a:t>В случае когда законный представитель или иное доверенное лицо не участвует в расследовании, работодатель (его представитель) либо председатель комиссии </a:t>
            </a:r>
            <a:r>
              <a:rPr lang="ru-RU" sz="2400" b="1" u="sng" dirty="0" smtClean="0">
                <a:solidFill>
                  <a:srgbClr val="FF0000"/>
                </a:solidFill>
                <a:latin typeface="Century" pitchFamily="18" charset="0"/>
              </a:rPr>
              <a:t>обязан</a:t>
            </a:r>
            <a:r>
              <a:rPr lang="ru-RU" sz="1600" u="sng" dirty="0" smtClean="0">
                <a:solidFill>
                  <a:srgbClr val="FF0000"/>
                </a:solidFill>
                <a:latin typeface="Century" pitchFamily="18" charset="0"/>
              </a:rPr>
              <a:t> 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Century" pitchFamily="18" charset="0"/>
              </a:rPr>
              <a:t>по требованию законного представителя или иного доверенного лица ознакомить его с материалами расследования.</a:t>
            </a:r>
            <a:endParaRPr lang="ru-RU" sz="1600" dirty="0" smtClean="0">
              <a:solidFill>
                <a:schemeClr val="tx1"/>
              </a:solidFill>
              <a:hlinkClick r:id="rId12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20A1B-A1FA-465E-BBF9-E3B9862DBEA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3615</TotalTime>
  <Words>2832</Words>
  <Application>Microsoft Office PowerPoint</Application>
  <PresentationFormat>Экран (4:3)</PresentationFormat>
  <Paragraphs>337</Paragraphs>
  <Slides>25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Трек</vt:lpstr>
      <vt:lpstr>Несчастные случаи на  производстве , профессиональные  заболевания                  </vt:lpstr>
      <vt:lpstr>               расследования   несчастного  случая  на  производстве </vt:lpstr>
      <vt:lpstr>               расследования   несчастного  случая  на  производстве </vt:lpstr>
      <vt:lpstr>Основные обязанности работодателя и работников  при несчастном случае на производстве</vt:lpstr>
      <vt:lpstr>Слайд 5</vt:lpstr>
      <vt:lpstr>Слайд 6</vt:lpstr>
      <vt:lpstr>Состав  комиссии  для  расследования несчастного  случая  на  производстве </vt:lpstr>
      <vt:lpstr>Состав  комиссии  для  расследования несчастного  случая  на  производстве </vt:lpstr>
      <vt:lpstr>Состав  комиссии  для  расследования несчастного  случая  на  производстве </vt:lpstr>
      <vt:lpstr>Состав  комиссии  для  расследования несчастного  случая  на  производстве </vt:lpstr>
      <vt:lpstr>Порядок расследования несчастного случая на производстве</vt:lpstr>
      <vt:lpstr>Порядок расследования несчастного случая  на производстве </vt:lpstr>
      <vt:lpstr>Порядок расследования несчастного случая  на производстве </vt:lpstr>
      <vt:lpstr>Порядок расследования несчастного случая  на производстве </vt:lpstr>
      <vt:lpstr>Профессиональные заболевания</vt:lpstr>
      <vt:lpstr>Профессиональные заболевания</vt:lpstr>
      <vt:lpstr>Профессиональные заболевания</vt:lpstr>
      <vt:lpstr>Профессиональные заболевания</vt:lpstr>
      <vt:lpstr>Профессиональные заболевания</vt:lpstr>
      <vt:lpstr>  Порядок расследования обстоятельств и причин возникновения профессионального заболевания.  </vt:lpstr>
      <vt:lpstr>  Порядок расследования обстоятельств и причин возникновения профессионального заболевания.  </vt:lpstr>
      <vt:lpstr>Порядок расследования обстоятельств и причин возникновения профессионального заболевания.</vt:lpstr>
      <vt:lpstr>Порядок  возмещения  вреда  при  несчастном случае и профессиональном заболевании</vt:lpstr>
      <vt:lpstr>Порядок  возмещения  вреда  при  несчастном случае и профессиональном заболевании</vt:lpstr>
      <vt:lpstr>Порядок  РЕГИСТРАЦИИ  несчастного случая ПРОИЗОШЕДШЕГО НА ПРОИЗВОДСТВЕ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fomin</dc:creator>
  <cp:lastModifiedBy>oothodyrev428</cp:lastModifiedBy>
  <cp:revision>383</cp:revision>
  <cp:lastPrinted>1601-01-01T00:00:00Z</cp:lastPrinted>
  <dcterms:created xsi:type="dcterms:W3CDTF">1601-01-01T00:00:00Z</dcterms:created>
  <dcterms:modified xsi:type="dcterms:W3CDTF">2016-10-12T08:32:40Z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