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5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45"/>
  </p:notesMasterIdLst>
  <p:handoutMasterIdLst>
    <p:handoutMasterId r:id="rId46"/>
  </p:handoutMasterIdLst>
  <p:sldIdLst>
    <p:sldId id="918" r:id="rId3"/>
    <p:sldId id="945" r:id="rId4"/>
    <p:sldId id="994" r:id="rId5"/>
    <p:sldId id="946" r:id="rId6"/>
    <p:sldId id="947" r:id="rId7"/>
    <p:sldId id="961" r:id="rId8"/>
    <p:sldId id="979" r:id="rId9"/>
    <p:sldId id="980" r:id="rId10"/>
    <p:sldId id="939" r:id="rId11"/>
    <p:sldId id="972" r:id="rId12"/>
    <p:sldId id="940" r:id="rId13"/>
    <p:sldId id="982" r:id="rId14"/>
    <p:sldId id="983" r:id="rId15"/>
    <p:sldId id="984" r:id="rId16"/>
    <p:sldId id="958" r:id="rId17"/>
    <p:sldId id="962" r:id="rId18"/>
    <p:sldId id="963" r:id="rId19"/>
    <p:sldId id="985" r:id="rId20"/>
    <p:sldId id="902" r:id="rId21"/>
    <p:sldId id="943" r:id="rId22"/>
    <p:sldId id="942" r:id="rId23"/>
    <p:sldId id="977" r:id="rId24"/>
    <p:sldId id="973" r:id="rId25"/>
    <p:sldId id="948" r:id="rId26"/>
    <p:sldId id="971" r:id="rId27"/>
    <p:sldId id="964" r:id="rId28"/>
    <p:sldId id="965" r:id="rId29"/>
    <p:sldId id="966" r:id="rId30"/>
    <p:sldId id="967" r:id="rId31"/>
    <p:sldId id="968" r:id="rId32"/>
    <p:sldId id="969" r:id="rId33"/>
    <p:sldId id="975" r:id="rId34"/>
    <p:sldId id="981" r:id="rId35"/>
    <p:sldId id="976" r:id="rId36"/>
    <p:sldId id="949" r:id="rId37"/>
    <p:sldId id="993" r:id="rId38"/>
    <p:sldId id="950" r:id="rId39"/>
    <p:sldId id="951" r:id="rId40"/>
    <p:sldId id="952" r:id="rId41"/>
    <p:sldId id="995" r:id="rId42"/>
    <p:sldId id="996" r:id="rId43"/>
    <p:sldId id="992" r:id="rId44"/>
  </p:sldIdLst>
  <p:sldSz cx="9144000" cy="6858000" type="screen4x3"/>
  <p:notesSz cx="6669088" cy="97758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538D"/>
    <a:srgbClr val="3B1165"/>
    <a:srgbClr val="8D57B5"/>
    <a:srgbClr val="DCC3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6" autoAdjust="0"/>
    <p:restoredTop sz="99223" autoAdjust="0"/>
  </p:normalViewPr>
  <p:slideViewPr>
    <p:cSldViewPr>
      <p:cViewPr>
        <p:scale>
          <a:sx n="100" d="100"/>
          <a:sy n="100" d="100"/>
        </p:scale>
        <p:origin x="-2136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4D21D1-78CC-4431-95D7-8EC976B1DCEA}" type="doc">
      <dgm:prSet loTypeId="urn:microsoft.com/office/officeart/2005/8/layout/vList5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B68EF120-9179-483C-8AAF-9904FC7AB157}">
      <dgm:prSet phldrT="[Текст]" custT="1"/>
      <dgm:spPr>
        <a:solidFill>
          <a:schemeClr val="accent1"/>
        </a:solidFill>
      </dgm:spPr>
      <dgm:t>
        <a:bodyPr vert="vert270"/>
        <a:lstStyle/>
        <a:p>
          <a:r>
            <a:rPr lang="ru-RU" sz="2000" b="1" dirty="0" smtClean="0">
              <a:solidFill>
                <a:schemeClr val="bg1"/>
              </a:solidFill>
            </a:rPr>
            <a:t>Законодательство</a:t>
          </a:r>
          <a:endParaRPr lang="ru-RU" sz="2000" b="1" dirty="0">
            <a:solidFill>
              <a:schemeClr val="bg1"/>
            </a:solidFill>
          </a:endParaRPr>
        </a:p>
      </dgm:t>
    </dgm:pt>
    <dgm:pt modelId="{255C0AB3-A80D-4944-92ED-84504933B519}" type="parTrans" cxnId="{BC04B369-FDAE-4D24-9E57-9BCE3A585E55}">
      <dgm:prSet/>
      <dgm:spPr/>
      <dgm:t>
        <a:bodyPr/>
        <a:lstStyle/>
        <a:p>
          <a:endParaRPr lang="ru-RU"/>
        </a:p>
      </dgm:t>
    </dgm:pt>
    <dgm:pt modelId="{502C8CE2-3490-4386-AC71-732F0DE43938}" type="sibTrans" cxnId="{BC04B369-FDAE-4D24-9E57-9BCE3A585E55}">
      <dgm:prSet/>
      <dgm:spPr/>
      <dgm:t>
        <a:bodyPr/>
        <a:lstStyle/>
        <a:p>
          <a:endParaRPr lang="ru-RU"/>
        </a:p>
      </dgm:t>
    </dgm:pt>
    <dgm:pt modelId="{8CF6388B-E7E9-4B02-A62F-994F5D1A8E64}" type="pres">
      <dgm:prSet presAssocID="{1B4D21D1-78CC-4431-95D7-8EC976B1DCE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72F1A8-972D-4678-815D-C81C11E1F8D0}" type="pres">
      <dgm:prSet presAssocID="{B68EF120-9179-483C-8AAF-9904FC7AB157}" presName="linNode" presStyleCnt="0"/>
      <dgm:spPr/>
    </dgm:pt>
    <dgm:pt modelId="{68E80A5F-0C52-4708-B250-B2CD40D0549D}" type="pres">
      <dgm:prSet presAssocID="{B68EF120-9179-483C-8AAF-9904FC7AB157}" presName="parentText" presStyleLbl="node1" presStyleIdx="0" presStyleCnt="1" custScaleX="49748" custScaleY="89561" custLinFactX="-14015" custLinFactNeighborX="-100000" custLinFactNeighborY="4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A7BFB7-3D48-4792-8158-1A220934CBBC}" type="presOf" srcId="{B68EF120-9179-483C-8AAF-9904FC7AB157}" destId="{68E80A5F-0C52-4708-B250-B2CD40D0549D}" srcOrd="0" destOrd="0" presId="urn:microsoft.com/office/officeart/2005/8/layout/vList5"/>
    <dgm:cxn modelId="{BC04B369-FDAE-4D24-9E57-9BCE3A585E55}" srcId="{1B4D21D1-78CC-4431-95D7-8EC976B1DCEA}" destId="{B68EF120-9179-483C-8AAF-9904FC7AB157}" srcOrd="0" destOrd="0" parTransId="{255C0AB3-A80D-4944-92ED-84504933B519}" sibTransId="{502C8CE2-3490-4386-AC71-732F0DE43938}"/>
    <dgm:cxn modelId="{840B7E61-4C51-45D4-91FE-2654D8153FF7}" type="presOf" srcId="{1B4D21D1-78CC-4431-95D7-8EC976B1DCEA}" destId="{8CF6388B-E7E9-4B02-A62F-994F5D1A8E64}" srcOrd="0" destOrd="0" presId="urn:microsoft.com/office/officeart/2005/8/layout/vList5"/>
    <dgm:cxn modelId="{0B233FD8-19FC-481B-98C7-1FCBD0411478}" type="presParOf" srcId="{8CF6388B-E7E9-4B02-A62F-994F5D1A8E64}" destId="{1272F1A8-972D-4678-815D-C81C11E1F8D0}" srcOrd="0" destOrd="0" presId="urn:microsoft.com/office/officeart/2005/8/layout/vList5"/>
    <dgm:cxn modelId="{F17FEA0B-1E1F-4D54-91F7-F696A09CF111}" type="presParOf" srcId="{1272F1A8-972D-4678-815D-C81C11E1F8D0}" destId="{68E80A5F-0C52-4708-B250-B2CD40D0549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99BFD0B-F346-491E-8E80-982B1AED9BD5}" type="doc">
      <dgm:prSet loTypeId="urn:microsoft.com/office/officeart/2005/8/layout/matrix1" loCatId="matrix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B2F90DF8-E9C1-415B-AE04-933EB25E894D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2"/>
              </a:solidFill>
              <a:latin typeface="Calibri" panose="020F0502020204030204" pitchFamily="34" charset="0"/>
            </a:rPr>
            <a:t>Комиссия по проведению специальной оценки условий труда </a:t>
          </a:r>
        </a:p>
        <a:p>
          <a:r>
            <a:rPr lang="ru-RU" sz="2000" b="1" dirty="0" smtClean="0">
              <a:solidFill>
                <a:srgbClr val="FF0000"/>
              </a:solidFill>
            </a:rPr>
            <a:t>(количество членов комиссии нечетное)</a:t>
          </a:r>
          <a:endParaRPr lang="ru-RU" sz="2400" b="1" dirty="0">
            <a:solidFill>
              <a:srgbClr val="FF0000"/>
            </a:solidFill>
          </a:endParaRPr>
        </a:p>
      </dgm:t>
    </dgm:pt>
    <dgm:pt modelId="{34FBC35E-F47A-44DF-AC15-00CABDACA983}" type="parTrans" cxnId="{9D3E2C40-0E96-44FA-AED8-D0892AEA2F6B}">
      <dgm:prSet/>
      <dgm:spPr/>
      <dgm:t>
        <a:bodyPr/>
        <a:lstStyle/>
        <a:p>
          <a:endParaRPr lang="ru-RU" sz="1800"/>
        </a:p>
      </dgm:t>
    </dgm:pt>
    <dgm:pt modelId="{5FE4CC3B-046D-4F9C-BF88-6D4C16D39D32}" type="sibTrans" cxnId="{9D3E2C40-0E96-44FA-AED8-D0892AEA2F6B}">
      <dgm:prSet/>
      <dgm:spPr/>
      <dgm:t>
        <a:bodyPr/>
        <a:lstStyle/>
        <a:p>
          <a:endParaRPr lang="ru-RU" sz="1800"/>
        </a:p>
      </dgm:t>
    </dgm:pt>
    <dgm:pt modelId="{78FB3EFE-F9D3-4C70-AC69-9DA9F9F989EC}">
      <dgm:prSet phldrT="[Текст]" custT="1"/>
      <dgm:spPr>
        <a:noFill/>
      </dgm:spPr>
      <dgm:t>
        <a:bodyPr/>
        <a:lstStyle/>
        <a:p>
          <a:endParaRPr lang="ru-RU" sz="1800" dirty="0">
            <a:solidFill>
              <a:schemeClr val="tx2"/>
            </a:solidFill>
          </a:endParaRPr>
        </a:p>
      </dgm:t>
    </dgm:pt>
    <dgm:pt modelId="{9E33E17A-B2EF-46B1-8A28-459359DD71A0}" type="parTrans" cxnId="{AFAEF58E-D771-47AE-BAD4-84540AE4909B}">
      <dgm:prSet/>
      <dgm:spPr/>
      <dgm:t>
        <a:bodyPr/>
        <a:lstStyle/>
        <a:p>
          <a:endParaRPr lang="ru-RU" sz="1800"/>
        </a:p>
      </dgm:t>
    </dgm:pt>
    <dgm:pt modelId="{907BD10A-804B-4EA3-AA5A-635A9FD1106B}" type="sibTrans" cxnId="{AFAEF58E-D771-47AE-BAD4-84540AE4909B}">
      <dgm:prSet/>
      <dgm:spPr/>
      <dgm:t>
        <a:bodyPr/>
        <a:lstStyle/>
        <a:p>
          <a:endParaRPr lang="ru-RU" sz="1800"/>
        </a:p>
      </dgm:t>
    </dgm:pt>
    <dgm:pt modelId="{4D4CF799-B8A5-418E-8F8F-89456D6AAE65}">
      <dgm:prSet phldrT="[Текст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dirty="0" smtClean="0">
              <a:solidFill>
                <a:schemeClr val="bg1">
                  <a:lumMod val="85000"/>
                </a:schemeClr>
              </a:solidFill>
              <a:latin typeface="Calibri" panose="020F0502020204030204" pitchFamily="34" charset="0"/>
            </a:rPr>
            <a:t>Председатель комиссии </a:t>
          </a:r>
          <a:r>
            <a:rPr lang="ru-RU" sz="2400" dirty="0" smtClean="0">
              <a:solidFill>
                <a:schemeClr val="bg1">
                  <a:lumMod val="85000"/>
                </a:schemeClr>
              </a:solidFill>
              <a:latin typeface="Calibri" panose="020F0502020204030204" pitchFamily="34" charset="0"/>
            </a:rPr>
            <a:t>- работодатель или 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>
              <a:solidFill>
                <a:schemeClr val="bg1">
                  <a:lumMod val="85000"/>
                </a:schemeClr>
              </a:solidFill>
              <a:latin typeface="Calibri" panose="020F0502020204030204" pitchFamily="34" charset="0"/>
            </a:rPr>
            <a:t>его представитель; 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dirty="0" smtClean="0">
            <a:solidFill>
              <a:schemeClr val="tx2"/>
            </a:solidFill>
          </a:endParaRPr>
        </a:p>
        <a:p>
          <a:pPr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dirty="0"/>
        </a:p>
      </dgm:t>
    </dgm:pt>
    <dgm:pt modelId="{932F683D-C0E3-481D-A504-477B9B1047BA}" type="parTrans" cxnId="{D773920B-F67D-4B00-ACFA-4280C5A66CF6}">
      <dgm:prSet/>
      <dgm:spPr/>
      <dgm:t>
        <a:bodyPr/>
        <a:lstStyle/>
        <a:p>
          <a:endParaRPr lang="ru-RU" sz="1800"/>
        </a:p>
      </dgm:t>
    </dgm:pt>
    <dgm:pt modelId="{BC1AE6E9-236A-4CAB-ABE9-7BD77F8ECBC1}" type="sibTrans" cxnId="{D773920B-F67D-4B00-ACFA-4280C5A66CF6}">
      <dgm:prSet/>
      <dgm:spPr/>
      <dgm:t>
        <a:bodyPr/>
        <a:lstStyle/>
        <a:p>
          <a:endParaRPr lang="ru-RU" sz="1800"/>
        </a:p>
      </dgm:t>
    </dgm:pt>
    <dgm:pt modelId="{9BF4C27A-03EC-4EE2-BF02-C4A1BB9F3F2C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>
              <a:latin typeface="Calibri" panose="020F0502020204030204" pitchFamily="34" charset="0"/>
            </a:rPr>
            <a:t>Члены Комиссии: </a:t>
          </a:r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latin typeface="Calibri" panose="020F0502020204030204" pitchFamily="34" charset="0"/>
            </a:rPr>
            <a:t>Специалист по охране труда и другие представители работодателя;</a:t>
          </a:r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latin typeface="Calibri" panose="020F0502020204030204" pitchFamily="34" charset="0"/>
            </a:rPr>
            <a:t>Представители профсоюза или иного представительного органа работников (при наличии)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dirty="0" smtClean="0"/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dirty="0" smtClean="0"/>
        </a:p>
        <a:p>
          <a:pPr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85051DAA-3FB4-43F9-95AD-814C15DD316A}" type="parTrans" cxnId="{2EFC5492-86EC-4D9D-8D2C-FE6B4DB9FF01}">
      <dgm:prSet/>
      <dgm:spPr/>
      <dgm:t>
        <a:bodyPr/>
        <a:lstStyle/>
        <a:p>
          <a:endParaRPr lang="ru-RU"/>
        </a:p>
      </dgm:t>
    </dgm:pt>
    <dgm:pt modelId="{5301E155-07A7-41F7-AEB5-B1B8DF467288}" type="sibTrans" cxnId="{2EFC5492-86EC-4D9D-8D2C-FE6B4DB9FF01}">
      <dgm:prSet/>
      <dgm:spPr/>
      <dgm:t>
        <a:bodyPr/>
        <a:lstStyle/>
        <a:p>
          <a:endParaRPr lang="ru-RU"/>
        </a:p>
      </dgm:t>
    </dgm:pt>
    <dgm:pt modelId="{4C54A7A9-BDFB-460D-B607-D40114E2B6AE}" type="pres">
      <dgm:prSet presAssocID="{E99BFD0B-F346-491E-8E80-982B1AED9BD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70B413-702D-4A50-87B8-2A17C695BC06}" type="pres">
      <dgm:prSet presAssocID="{E99BFD0B-F346-491E-8E80-982B1AED9BD5}" presName="matrix" presStyleCnt="0"/>
      <dgm:spPr/>
    </dgm:pt>
    <dgm:pt modelId="{C4C2DFB4-DDB5-494C-8A4D-97F0BA964B1E}" type="pres">
      <dgm:prSet presAssocID="{E99BFD0B-F346-491E-8E80-982B1AED9BD5}" presName="tile1" presStyleLbl="node1" presStyleIdx="0" presStyleCnt="4" custScaleX="96694" custLinFactNeighborX="23347"/>
      <dgm:spPr/>
      <dgm:t>
        <a:bodyPr/>
        <a:lstStyle/>
        <a:p>
          <a:endParaRPr lang="ru-RU"/>
        </a:p>
      </dgm:t>
    </dgm:pt>
    <dgm:pt modelId="{08B04C5F-7891-4CE0-A0C8-77B54131E034}" type="pres">
      <dgm:prSet presAssocID="{E99BFD0B-F346-491E-8E80-982B1AED9BD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CB0726-43BD-42EF-AC0C-06F010C52FDB}" type="pres">
      <dgm:prSet presAssocID="{E99BFD0B-F346-491E-8E80-982B1AED9BD5}" presName="tile2" presStyleLbl="node1" presStyleIdx="1" presStyleCnt="4" custScaleX="168182" custScaleY="98002" custLinFactNeighborX="-33781" custLinFactNeighborY="-19001"/>
      <dgm:spPr/>
      <dgm:t>
        <a:bodyPr/>
        <a:lstStyle/>
        <a:p>
          <a:endParaRPr lang="ru-RU"/>
        </a:p>
      </dgm:t>
    </dgm:pt>
    <dgm:pt modelId="{9FDFE358-E13C-4787-9E1C-4735A4E94624}" type="pres">
      <dgm:prSet presAssocID="{E99BFD0B-F346-491E-8E80-982B1AED9BD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D38997-6985-404B-AC04-667479442CB9}" type="pres">
      <dgm:prSet presAssocID="{E99BFD0B-F346-491E-8E80-982B1AED9BD5}" presName="tile3" presStyleLbl="node1" presStyleIdx="2" presStyleCnt="4" custScaleX="146457" custLinFactNeighborX="27789" custLinFactNeighborY="-1667"/>
      <dgm:spPr/>
      <dgm:t>
        <a:bodyPr/>
        <a:lstStyle/>
        <a:p>
          <a:endParaRPr lang="ru-RU"/>
        </a:p>
      </dgm:t>
    </dgm:pt>
    <dgm:pt modelId="{54F4703D-0547-4410-9092-E1C4E807164F}" type="pres">
      <dgm:prSet presAssocID="{E99BFD0B-F346-491E-8E80-982B1AED9BD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1ECB47-22A9-4B49-BDAB-8F54E823581A}" type="pres">
      <dgm:prSet presAssocID="{E99BFD0B-F346-491E-8E80-982B1AED9BD5}" presName="tile4" presStyleLbl="node1" presStyleIdx="3" presStyleCnt="4" custAng="6765144" custFlipVert="0" custFlipHor="1" custScaleX="1049" custScaleY="2975" custLinFactNeighborX="25310" custLinFactNeighborY="-334"/>
      <dgm:spPr/>
      <dgm:t>
        <a:bodyPr/>
        <a:lstStyle/>
        <a:p>
          <a:endParaRPr lang="ru-RU"/>
        </a:p>
      </dgm:t>
    </dgm:pt>
    <dgm:pt modelId="{0A42A234-E7C0-4789-9DDB-3D9D76F4A048}" type="pres">
      <dgm:prSet presAssocID="{E99BFD0B-F346-491E-8E80-982B1AED9BD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6E8963-AE2E-45C9-B32D-581B4B071207}" type="pres">
      <dgm:prSet presAssocID="{E99BFD0B-F346-491E-8E80-982B1AED9BD5}" presName="centerTile" presStyleLbl="fgShp" presStyleIdx="0" presStyleCnt="1" custScaleX="211433" custScaleY="89335" custLinFactNeighborX="2206" custLinFactNeighborY="-28666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9D3E2C40-0E96-44FA-AED8-D0892AEA2F6B}" srcId="{E99BFD0B-F346-491E-8E80-982B1AED9BD5}" destId="{B2F90DF8-E9C1-415B-AE04-933EB25E894D}" srcOrd="0" destOrd="0" parTransId="{34FBC35E-F47A-44DF-AC15-00CABDACA983}" sibTransId="{5FE4CC3B-046D-4F9C-BF88-6D4C16D39D32}"/>
    <dgm:cxn modelId="{6EC0640F-9B64-469C-A3F9-7E927B19E153}" type="presOf" srcId="{9BF4C27A-03EC-4EE2-BF02-C4A1BB9F3F2C}" destId="{54F4703D-0547-4410-9092-E1C4E807164F}" srcOrd="1" destOrd="0" presId="urn:microsoft.com/office/officeart/2005/8/layout/matrix1"/>
    <dgm:cxn modelId="{D773920B-F67D-4B00-ACFA-4280C5A66CF6}" srcId="{B2F90DF8-E9C1-415B-AE04-933EB25E894D}" destId="{4D4CF799-B8A5-418E-8F8F-89456D6AAE65}" srcOrd="1" destOrd="0" parTransId="{932F683D-C0E3-481D-A504-477B9B1047BA}" sibTransId="{BC1AE6E9-236A-4CAB-ABE9-7BD77F8ECBC1}"/>
    <dgm:cxn modelId="{DECC7CBE-66BD-4005-A27D-9395438DD464}" type="presOf" srcId="{4D4CF799-B8A5-418E-8F8F-89456D6AAE65}" destId="{F7CB0726-43BD-42EF-AC0C-06F010C52FDB}" srcOrd="0" destOrd="0" presId="urn:microsoft.com/office/officeart/2005/8/layout/matrix1"/>
    <dgm:cxn modelId="{01211FA7-4C13-49F8-8F6F-EFA9A5A39580}" type="presOf" srcId="{E99BFD0B-F346-491E-8E80-982B1AED9BD5}" destId="{4C54A7A9-BDFB-460D-B607-D40114E2B6AE}" srcOrd="0" destOrd="0" presId="urn:microsoft.com/office/officeart/2005/8/layout/matrix1"/>
    <dgm:cxn modelId="{2EFC5492-86EC-4D9D-8D2C-FE6B4DB9FF01}" srcId="{B2F90DF8-E9C1-415B-AE04-933EB25E894D}" destId="{9BF4C27A-03EC-4EE2-BF02-C4A1BB9F3F2C}" srcOrd="2" destOrd="0" parTransId="{85051DAA-3FB4-43F9-95AD-814C15DD316A}" sibTransId="{5301E155-07A7-41F7-AEB5-B1B8DF467288}"/>
    <dgm:cxn modelId="{53052BE8-646B-4B9B-9D7A-58A647203AD1}" type="presOf" srcId="{B2F90DF8-E9C1-415B-AE04-933EB25E894D}" destId="{3F6E8963-AE2E-45C9-B32D-581B4B071207}" srcOrd="0" destOrd="0" presId="urn:microsoft.com/office/officeart/2005/8/layout/matrix1"/>
    <dgm:cxn modelId="{AFAEF58E-D771-47AE-BAD4-84540AE4909B}" srcId="{B2F90DF8-E9C1-415B-AE04-933EB25E894D}" destId="{78FB3EFE-F9D3-4C70-AC69-9DA9F9F989EC}" srcOrd="0" destOrd="0" parTransId="{9E33E17A-B2EF-46B1-8A28-459359DD71A0}" sibTransId="{907BD10A-804B-4EA3-AA5A-635A9FD1106B}"/>
    <dgm:cxn modelId="{84B0C9E5-0E94-433A-B774-BD2DCFC8322F}" type="presOf" srcId="{78FB3EFE-F9D3-4C70-AC69-9DA9F9F989EC}" destId="{C4C2DFB4-DDB5-494C-8A4D-97F0BA964B1E}" srcOrd="0" destOrd="0" presId="urn:microsoft.com/office/officeart/2005/8/layout/matrix1"/>
    <dgm:cxn modelId="{8BBE2B2C-31B4-46D3-A01E-CD89268F17D0}" type="presOf" srcId="{9BF4C27A-03EC-4EE2-BF02-C4A1BB9F3F2C}" destId="{E3D38997-6985-404B-AC04-667479442CB9}" srcOrd="0" destOrd="0" presId="urn:microsoft.com/office/officeart/2005/8/layout/matrix1"/>
    <dgm:cxn modelId="{3AB5FC6E-5927-4E00-9B14-DD9188FD1395}" type="presOf" srcId="{78FB3EFE-F9D3-4C70-AC69-9DA9F9F989EC}" destId="{08B04C5F-7891-4CE0-A0C8-77B54131E034}" srcOrd="1" destOrd="0" presId="urn:microsoft.com/office/officeart/2005/8/layout/matrix1"/>
    <dgm:cxn modelId="{A86109C4-53C3-4700-8890-8F5C1EA62D72}" type="presOf" srcId="{4D4CF799-B8A5-418E-8F8F-89456D6AAE65}" destId="{9FDFE358-E13C-4787-9E1C-4735A4E94624}" srcOrd="1" destOrd="0" presId="urn:microsoft.com/office/officeart/2005/8/layout/matrix1"/>
    <dgm:cxn modelId="{E46C1FD4-FE63-4DAA-9820-7AE5F881EA16}" type="presParOf" srcId="{4C54A7A9-BDFB-460D-B607-D40114E2B6AE}" destId="{8F70B413-702D-4A50-87B8-2A17C695BC06}" srcOrd="0" destOrd="0" presId="urn:microsoft.com/office/officeart/2005/8/layout/matrix1"/>
    <dgm:cxn modelId="{41CEB3D6-1045-425E-95EF-42869397E38F}" type="presParOf" srcId="{8F70B413-702D-4A50-87B8-2A17C695BC06}" destId="{C4C2DFB4-DDB5-494C-8A4D-97F0BA964B1E}" srcOrd="0" destOrd="0" presId="urn:microsoft.com/office/officeart/2005/8/layout/matrix1"/>
    <dgm:cxn modelId="{9373BF41-FFAC-42E2-8ECC-8C5597CB9394}" type="presParOf" srcId="{8F70B413-702D-4A50-87B8-2A17C695BC06}" destId="{08B04C5F-7891-4CE0-A0C8-77B54131E034}" srcOrd="1" destOrd="0" presId="urn:microsoft.com/office/officeart/2005/8/layout/matrix1"/>
    <dgm:cxn modelId="{6DB17884-5F8E-48BC-A282-CDCEAA81E884}" type="presParOf" srcId="{8F70B413-702D-4A50-87B8-2A17C695BC06}" destId="{F7CB0726-43BD-42EF-AC0C-06F010C52FDB}" srcOrd="2" destOrd="0" presId="urn:microsoft.com/office/officeart/2005/8/layout/matrix1"/>
    <dgm:cxn modelId="{CDBB5EB5-339A-4DC0-B69F-6925323ED036}" type="presParOf" srcId="{8F70B413-702D-4A50-87B8-2A17C695BC06}" destId="{9FDFE358-E13C-4787-9E1C-4735A4E94624}" srcOrd="3" destOrd="0" presId="urn:microsoft.com/office/officeart/2005/8/layout/matrix1"/>
    <dgm:cxn modelId="{314641D6-ECDA-46B9-A022-788942021786}" type="presParOf" srcId="{8F70B413-702D-4A50-87B8-2A17C695BC06}" destId="{E3D38997-6985-404B-AC04-667479442CB9}" srcOrd="4" destOrd="0" presId="urn:microsoft.com/office/officeart/2005/8/layout/matrix1"/>
    <dgm:cxn modelId="{7C2371DC-B89C-4C12-BADE-6C0AC1AB4F15}" type="presParOf" srcId="{8F70B413-702D-4A50-87B8-2A17C695BC06}" destId="{54F4703D-0547-4410-9092-E1C4E807164F}" srcOrd="5" destOrd="0" presId="urn:microsoft.com/office/officeart/2005/8/layout/matrix1"/>
    <dgm:cxn modelId="{63DEFBE3-59E1-4DDB-9E00-9346A03C1A61}" type="presParOf" srcId="{8F70B413-702D-4A50-87B8-2A17C695BC06}" destId="{C41ECB47-22A9-4B49-BDAB-8F54E823581A}" srcOrd="6" destOrd="0" presId="urn:microsoft.com/office/officeart/2005/8/layout/matrix1"/>
    <dgm:cxn modelId="{5CC30305-97D1-4D22-93D6-6E0643AB062E}" type="presParOf" srcId="{8F70B413-702D-4A50-87B8-2A17C695BC06}" destId="{0A42A234-E7C0-4789-9DDB-3D9D76F4A048}" srcOrd="7" destOrd="0" presId="urn:microsoft.com/office/officeart/2005/8/layout/matrix1"/>
    <dgm:cxn modelId="{A530DC4E-D173-4BFD-880D-B4D17484EC2D}" type="presParOf" srcId="{4C54A7A9-BDFB-460D-B607-D40114E2B6AE}" destId="{3F6E8963-AE2E-45C9-B32D-581B4B07120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4D21D1-78CC-4431-95D7-8EC976B1DCEA}" type="doc">
      <dgm:prSet loTypeId="urn:microsoft.com/office/officeart/2005/8/layout/vList5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B68EF120-9179-483C-8AAF-9904FC7AB157}">
      <dgm:prSet phldrT="[Текст]" custT="1"/>
      <dgm:spPr>
        <a:solidFill>
          <a:schemeClr val="accent1"/>
        </a:solidFill>
      </dgm:spPr>
      <dgm:t>
        <a:bodyPr vert="vert270"/>
        <a:lstStyle/>
        <a:p>
          <a:r>
            <a:rPr lang="ru-RU" sz="2000" b="1" dirty="0" smtClean="0">
              <a:solidFill>
                <a:schemeClr val="bg1"/>
              </a:solidFill>
            </a:rPr>
            <a:t>Постановления Правительства Российской Федерации</a:t>
          </a:r>
          <a:endParaRPr lang="ru-RU" sz="2000" b="1" dirty="0">
            <a:solidFill>
              <a:schemeClr val="bg1"/>
            </a:solidFill>
          </a:endParaRPr>
        </a:p>
      </dgm:t>
    </dgm:pt>
    <dgm:pt modelId="{255C0AB3-A80D-4944-92ED-84504933B519}" type="parTrans" cxnId="{BC04B369-FDAE-4D24-9E57-9BCE3A585E55}">
      <dgm:prSet/>
      <dgm:spPr/>
      <dgm:t>
        <a:bodyPr/>
        <a:lstStyle/>
        <a:p>
          <a:endParaRPr lang="ru-RU"/>
        </a:p>
      </dgm:t>
    </dgm:pt>
    <dgm:pt modelId="{502C8CE2-3490-4386-AC71-732F0DE43938}" type="sibTrans" cxnId="{BC04B369-FDAE-4D24-9E57-9BCE3A585E55}">
      <dgm:prSet/>
      <dgm:spPr/>
      <dgm:t>
        <a:bodyPr/>
        <a:lstStyle/>
        <a:p>
          <a:endParaRPr lang="ru-RU"/>
        </a:p>
      </dgm:t>
    </dgm:pt>
    <dgm:pt modelId="{055ED9FA-7643-47CC-9CFE-C9787597CCE1}">
      <dgm:prSet phldrT="[Текст]" custT="1"/>
      <dgm:spPr>
        <a:solidFill>
          <a:schemeClr val="accent6">
            <a:lumMod val="60000"/>
            <a:lumOff val="40000"/>
            <a:alpha val="65000"/>
          </a:schemeClr>
        </a:solidFill>
      </dgm:spPr>
      <dgm:t>
        <a:bodyPr/>
        <a:lstStyle/>
        <a:p>
          <a:pPr algn="just"/>
          <a:r>
            <a:rPr lang="ru-RU" sz="1600" b="0" dirty="0" smtClean="0">
              <a:effectLst/>
              <a:latin typeface="+mj-lt"/>
              <a:cs typeface="Arial" panose="020B0604020202020204" pitchFamily="34" charset="0"/>
            </a:rPr>
            <a:t>от 14.04.2014 № 290 </a:t>
          </a:r>
          <a:r>
            <a:rPr lang="ru-RU" sz="1600" dirty="0" smtClean="0">
              <a:solidFill>
                <a:schemeClr val="tx2"/>
              </a:solidFill>
            </a:rPr>
            <a:t>Об утверждении </a:t>
          </a:r>
          <a:r>
            <a:rPr lang="ru-RU" sz="1600" b="1" dirty="0" smtClean="0">
              <a:solidFill>
                <a:schemeClr val="tx2"/>
              </a:solidFill>
            </a:rPr>
            <a:t>Перечня рабочих</a:t>
          </a:r>
          <a:r>
            <a:rPr lang="ru-RU" sz="1600" dirty="0" smtClean="0">
              <a:solidFill>
                <a:schemeClr val="tx2"/>
              </a:solidFill>
            </a:rPr>
            <a:t> мест в организациях, </a:t>
          </a:r>
          <a:r>
            <a:rPr lang="ru-RU" sz="1600" b="1" dirty="0" smtClean="0">
              <a:solidFill>
                <a:schemeClr val="tx2"/>
              </a:solidFill>
            </a:rPr>
            <a:t>осуществляющих отдельные виды деятельности</a:t>
          </a:r>
          <a:r>
            <a:rPr lang="ru-RU" sz="1600" dirty="0" smtClean="0">
              <a:solidFill>
                <a:schemeClr val="tx2"/>
              </a:solidFill>
            </a:rPr>
            <a:t>, в отношении которых специальная оценка условий труда проводится с учетом особенностей</a:t>
          </a:r>
          <a:endParaRPr lang="ru-RU" sz="1600" dirty="0">
            <a:solidFill>
              <a:schemeClr val="tx2"/>
            </a:solidFill>
          </a:endParaRPr>
        </a:p>
      </dgm:t>
    </dgm:pt>
    <dgm:pt modelId="{BF837B14-3B38-4F9F-9FC1-EA4F1E1D5E37}" type="parTrans" cxnId="{084F15EA-8563-40DC-BDE1-3D75064F20B0}">
      <dgm:prSet/>
      <dgm:spPr/>
      <dgm:t>
        <a:bodyPr/>
        <a:lstStyle/>
        <a:p>
          <a:endParaRPr lang="ru-RU"/>
        </a:p>
      </dgm:t>
    </dgm:pt>
    <dgm:pt modelId="{708B7D29-4278-4AB1-8197-4177D6E91DE7}" type="sibTrans" cxnId="{084F15EA-8563-40DC-BDE1-3D75064F20B0}">
      <dgm:prSet/>
      <dgm:spPr/>
      <dgm:t>
        <a:bodyPr/>
        <a:lstStyle/>
        <a:p>
          <a:endParaRPr lang="ru-RU"/>
        </a:p>
      </dgm:t>
    </dgm:pt>
    <dgm:pt modelId="{13DD10D1-E947-40A8-906E-7EF5FC81D91A}">
      <dgm:prSet phldrT="[Текст]" custT="1"/>
      <dgm:spPr>
        <a:solidFill>
          <a:schemeClr val="accent6">
            <a:lumMod val="60000"/>
            <a:lumOff val="40000"/>
            <a:alpha val="65000"/>
          </a:schemeClr>
        </a:solidFill>
      </dgm:spPr>
      <dgm:t>
        <a:bodyPr/>
        <a:lstStyle/>
        <a:p>
          <a:pPr algn="just"/>
          <a:r>
            <a:rPr lang="ru-RU" sz="1600" b="0" i="0" dirty="0" smtClean="0"/>
            <a:t>от 30 июня 2014 г. №599 </a:t>
          </a:r>
          <a:r>
            <a:rPr lang="ru-RU" sz="1600" b="0" dirty="0" smtClean="0">
              <a:solidFill>
                <a:schemeClr val="tx2"/>
              </a:solidFill>
            </a:rPr>
            <a:t>Об утверждении </a:t>
          </a:r>
          <a:r>
            <a:rPr lang="ru-RU" sz="1600" b="1" dirty="0" smtClean="0">
              <a:solidFill>
                <a:schemeClr val="tx2"/>
              </a:solidFill>
            </a:rPr>
            <a:t>Порядка допуска организаций к деятельности по проведению специальной оценки условий труда, их регистрации в реестре организаций, проводящих специальную оценку условий труда</a:t>
          </a:r>
          <a:r>
            <a:rPr lang="ru-RU" sz="1600" b="0" dirty="0" smtClean="0">
              <a:solidFill>
                <a:schemeClr val="tx2"/>
              </a:solidFill>
            </a:rPr>
            <a:t>, приостановления и прекращения деятельности по проведению специальной оценки условий труда, а также формирования и ведения реестра организаций, проводящих специальную оценку условий труда</a:t>
          </a:r>
          <a:endParaRPr lang="ru-RU" sz="1600" dirty="0">
            <a:solidFill>
              <a:schemeClr val="tx2"/>
            </a:solidFill>
          </a:endParaRPr>
        </a:p>
      </dgm:t>
    </dgm:pt>
    <dgm:pt modelId="{1486C6FD-760B-4E5A-9CEC-119264A70E53}" type="parTrans" cxnId="{C5E4EF12-2D09-458B-A865-96578016D7A5}">
      <dgm:prSet/>
      <dgm:spPr/>
      <dgm:t>
        <a:bodyPr/>
        <a:lstStyle/>
        <a:p>
          <a:endParaRPr lang="ru-RU"/>
        </a:p>
      </dgm:t>
    </dgm:pt>
    <dgm:pt modelId="{80187B05-6487-4B1C-90E8-7C3CB8303611}" type="sibTrans" cxnId="{C5E4EF12-2D09-458B-A865-96578016D7A5}">
      <dgm:prSet/>
      <dgm:spPr/>
      <dgm:t>
        <a:bodyPr/>
        <a:lstStyle/>
        <a:p>
          <a:endParaRPr lang="ru-RU"/>
        </a:p>
      </dgm:t>
    </dgm:pt>
    <dgm:pt modelId="{064C6730-9509-4F7E-885F-F03AD03F3FBE}">
      <dgm:prSet phldrT="[Текст]" custT="1"/>
      <dgm:spPr>
        <a:solidFill>
          <a:schemeClr val="accent6">
            <a:lumMod val="60000"/>
            <a:lumOff val="40000"/>
            <a:alpha val="65000"/>
          </a:schemeClr>
        </a:solidFill>
      </dgm:spPr>
      <dgm:t>
        <a:bodyPr/>
        <a:lstStyle/>
        <a:p>
          <a:pPr algn="just"/>
          <a:r>
            <a:rPr lang="ru-RU" sz="1600" b="0" i="0" dirty="0" smtClean="0"/>
            <a:t>от 3 июля 2014 г. №614 </a:t>
          </a:r>
          <a:r>
            <a:rPr lang="ru-RU" sz="1600" dirty="0" smtClean="0">
              <a:solidFill>
                <a:schemeClr val="tx2"/>
              </a:solidFill>
            </a:rPr>
            <a:t>О </a:t>
          </a:r>
          <a:r>
            <a:rPr lang="ru-RU" sz="1600" b="1" dirty="0" smtClean="0">
              <a:solidFill>
                <a:schemeClr val="tx2"/>
              </a:solidFill>
            </a:rPr>
            <a:t>Порядке аттестации на право выполнения работ по специальной оценке условий труда</a:t>
          </a:r>
          <a:r>
            <a:rPr lang="ru-RU" sz="1600" dirty="0" smtClean="0">
              <a:solidFill>
                <a:schemeClr val="tx2"/>
              </a:solidFill>
            </a:rPr>
            <a:t>, выдачи сертификата эксперта на право выполнения работ по специальной оценке условий труда и его аннулирования</a:t>
          </a:r>
          <a:endParaRPr lang="ru-RU" sz="1600" b="0" dirty="0">
            <a:solidFill>
              <a:schemeClr val="tx2"/>
            </a:solidFill>
          </a:endParaRPr>
        </a:p>
      </dgm:t>
    </dgm:pt>
    <dgm:pt modelId="{2E0DFC6C-94E4-40CC-B92F-D6C5E92A2DFD}" type="parTrans" cxnId="{5262A909-C3BA-4887-89BC-EB882E661672}">
      <dgm:prSet/>
      <dgm:spPr/>
    </dgm:pt>
    <dgm:pt modelId="{FE00F721-C417-4BC5-AAD3-E61A6EABE262}" type="sibTrans" cxnId="{5262A909-C3BA-4887-89BC-EB882E661672}">
      <dgm:prSet/>
      <dgm:spPr/>
    </dgm:pt>
    <dgm:pt modelId="{73428CBC-4FE4-4883-95AF-AC2FBD7D9A84}">
      <dgm:prSet phldrT="[Текст]" custT="1"/>
      <dgm:spPr>
        <a:solidFill>
          <a:schemeClr val="accent6">
            <a:lumMod val="60000"/>
            <a:lumOff val="40000"/>
            <a:alpha val="65000"/>
          </a:schemeClr>
        </a:solidFill>
      </dgm:spPr>
      <dgm:t>
        <a:bodyPr/>
        <a:lstStyle/>
        <a:p>
          <a:pPr algn="just"/>
          <a:r>
            <a:rPr lang="ru-RU" sz="1600" b="0" i="0" dirty="0" smtClean="0"/>
            <a:t>от 30 июля 2014 г. № 726 </a:t>
          </a:r>
          <a:r>
            <a:rPr lang="ru-RU" sz="1600" dirty="0" smtClean="0">
              <a:solidFill>
                <a:schemeClr val="tx2"/>
              </a:solidFill>
            </a:rPr>
            <a:t>О </a:t>
          </a:r>
          <a:r>
            <a:rPr lang="ru-RU" sz="1600" b="1" dirty="0" smtClean="0">
              <a:solidFill>
                <a:schemeClr val="tx2"/>
              </a:solidFill>
            </a:rPr>
            <a:t>внесении изменений в некоторые акты </a:t>
          </a:r>
          <a:r>
            <a:rPr lang="ru-RU" sz="1600" dirty="0" smtClean="0">
              <a:solidFill>
                <a:schemeClr val="tx2"/>
              </a:solidFill>
            </a:rPr>
            <a:t>Правительства Российской Федерации и признании утратившим силу постановления Правительства Российской Федерации </a:t>
          </a:r>
          <a:br>
            <a:rPr lang="ru-RU" sz="1600" dirty="0" smtClean="0">
              <a:solidFill>
                <a:schemeClr val="tx2"/>
              </a:solidFill>
            </a:rPr>
          </a:br>
          <a:r>
            <a:rPr lang="ru-RU" sz="1600" dirty="0" smtClean="0">
              <a:solidFill>
                <a:schemeClr val="tx2"/>
              </a:solidFill>
            </a:rPr>
            <a:t>от 20 ноября 2008 г. № 870 «Об установлении сокращенной продолжительности рабочего времени, ежегодного дополнительного оплачиваемого отпуска, повышенной оплаты труда работникам, занятым на тяжелых работах, работах с вредными и (или) опасными и иными особыми условиями труда»</a:t>
          </a:r>
          <a:endParaRPr lang="ru-RU" sz="1600" dirty="0">
            <a:solidFill>
              <a:schemeClr val="tx2"/>
            </a:solidFill>
          </a:endParaRPr>
        </a:p>
      </dgm:t>
    </dgm:pt>
    <dgm:pt modelId="{7FC93712-EBE8-4897-853F-0915E7466020}" type="parTrans" cxnId="{1BEB0516-8D4B-411B-BEA2-692D9CE82CBE}">
      <dgm:prSet/>
      <dgm:spPr/>
    </dgm:pt>
    <dgm:pt modelId="{D29E9C6D-019C-488E-B89B-8314C36B3FA0}" type="sibTrans" cxnId="{1BEB0516-8D4B-411B-BEA2-692D9CE82CBE}">
      <dgm:prSet/>
      <dgm:spPr/>
    </dgm:pt>
    <dgm:pt modelId="{8CF6388B-E7E9-4B02-A62F-994F5D1A8E64}" type="pres">
      <dgm:prSet presAssocID="{1B4D21D1-78CC-4431-95D7-8EC976B1DCE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72F1A8-972D-4678-815D-C81C11E1F8D0}" type="pres">
      <dgm:prSet presAssocID="{B68EF120-9179-483C-8AAF-9904FC7AB157}" presName="linNode" presStyleCnt="0"/>
      <dgm:spPr/>
    </dgm:pt>
    <dgm:pt modelId="{68E80A5F-0C52-4708-B250-B2CD40D0549D}" type="pres">
      <dgm:prSet presAssocID="{B68EF120-9179-483C-8AAF-9904FC7AB157}" presName="parentText" presStyleLbl="node1" presStyleIdx="0" presStyleCnt="1" custScaleX="49748" custScaleY="89561" custLinFactNeighborX="-16394" custLinFactNeighborY="-97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764B0A-3855-4421-8144-FA2A4FCB9CFD}" type="pres">
      <dgm:prSet presAssocID="{B68EF120-9179-483C-8AAF-9904FC7AB157}" presName="descendantText" presStyleLbl="alignAccFollowNode1" presStyleIdx="0" presStyleCnt="1" custScaleX="128447" custScaleY="1251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84F15EA-8563-40DC-BDE1-3D75064F20B0}" srcId="{B68EF120-9179-483C-8AAF-9904FC7AB157}" destId="{055ED9FA-7643-47CC-9CFE-C9787597CCE1}" srcOrd="0" destOrd="0" parTransId="{BF837B14-3B38-4F9F-9FC1-EA4F1E1D5E37}" sibTransId="{708B7D29-4278-4AB1-8197-4177D6E91DE7}"/>
    <dgm:cxn modelId="{1BEB0516-8D4B-411B-BEA2-692D9CE82CBE}" srcId="{B68EF120-9179-483C-8AAF-9904FC7AB157}" destId="{73428CBC-4FE4-4883-95AF-AC2FBD7D9A84}" srcOrd="3" destOrd="0" parTransId="{7FC93712-EBE8-4897-853F-0915E7466020}" sibTransId="{D29E9C6D-019C-488E-B89B-8314C36B3FA0}"/>
    <dgm:cxn modelId="{445CB662-0ECE-418E-98F9-1AB6554530A7}" type="presOf" srcId="{B68EF120-9179-483C-8AAF-9904FC7AB157}" destId="{68E80A5F-0C52-4708-B250-B2CD40D0549D}" srcOrd="0" destOrd="0" presId="urn:microsoft.com/office/officeart/2005/8/layout/vList5"/>
    <dgm:cxn modelId="{5262A909-C3BA-4887-89BC-EB882E661672}" srcId="{B68EF120-9179-483C-8AAF-9904FC7AB157}" destId="{064C6730-9509-4F7E-885F-F03AD03F3FBE}" srcOrd="2" destOrd="0" parTransId="{2E0DFC6C-94E4-40CC-B92F-D6C5E92A2DFD}" sibTransId="{FE00F721-C417-4BC5-AAD3-E61A6EABE262}"/>
    <dgm:cxn modelId="{D14E14F1-BE6F-4025-BF44-E87D0A61589E}" type="presOf" srcId="{1B4D21D1-78CC-4431-95D7-8EC976B1DCEA}" destId="{8CF6388B-E7E9-4B02-A62F-994F5D1A8E64}" srcOrd="0" destOrd="0" presId="urn:microsoft.com/office/officeart/2005/8/layout/vList5"/>
    <dgm:cxn modelId="{C8CC5830-DA2D-4CFC-B5B1-72EA4891DBB9}" type="presOf" srcId="{13DD10D1-E947-40A8-906E-7EF5FC81D91A}" destId="{4A764B0A-3855-4421-8144-FA2A4FCB9CFD}" srcOrd="0" destOrd="1" presId="urn:microsoft.com/office/officeart/2005/8/layout/vList5"/>
    <dgm:cxn modelId="{CAA7FD2F-63CD-42AC-A36D-D4B2C640A1F3}" type="presOf" srcId="{73428CBC-4FE4-4883-95AF-AC2FBD7D9A84}" destId="{4A764B0A-3855-4421-8144-FA2A4FCB9CFD}" srcOrd="0" destOrd="3" presId="urn:microsoft.com/office/officeart/2005/8/layout/vList5"/>
    <dgm:cxn modelId="{19A74A55-A39C-4708-A056-BBE62F5B50B3}" type="presOf" srcId="{055ED9FA-7643-47CC-9CFE-C9787597CCE1}" destId="{4A764B0A-3855-4421-8144-FA2A4FCB9CFD}" srcOrd="0" destOrd="0" presId="urn:microsoft.com/office/officeart/2005/8/layout/vList5"/>
    <dgm:cxn modelId="{D7FBC13E-8AA5-4DA9-BC08-559B84930375}" type="presOf" srcId="{064C6730-9509-4F7E-885F-F03AD03F3FBE}" destId="{4A764B0A-3855-4421-8144-FA2A4FCB9CFD}" srcOrd="0" destOrd="2" presId="urn:microsoft.com/office/officeart/2005/8/layout/vList5"/>
    <dgm:cxn modelId="{C5E4EF12-2D09-458B-A865-96578016D7A5}" srcId="{B68EF120-9179-483C-8AAF-9904FC7AB157}" destId="{13DD10D1-E947-40A8-906E-7EF5FC81D91A}" srcOrd="1" destOrd="0" parTransId="{1486C6FD-760B-4E5A-9CEC-119264A70E53}" sibTransId="{80187B05-6487-4B1C-90E8-7C3CB8303611}"/>
    <dgm:cxn modelId="{BC04B369-FDAE-4D24-9E57-9BCE3A585E55}" srcId="{1B4D21D1-78CC-4431-95D7-8EC976B1DCEA}" destId="{B68EF120-9179-483C-8AAF-9904FC7AB157}" srcOrd="0" destOrd="0" parTransId="{255C0AB3-A80D-4944-92ED-84504933B519}" sibTransId="{502C8CE2-3490-4386-AC71-732F0DE43938}"/>
    <dgm:cxn modelId="{A8238930-E9F6-41B6-AC42-1E23E358C245}" type="presParOf" srcId="{8CF6388B-E7E9-4B02-A62F-994F5D1A8E64}" destId="{1272F1A8-972D-4678-815D-C81C11E1F8D0}" srcOrd="0" destOrd="0" presId="urn:microsoft.com/office/officeart/2005/8/layout/vList5"/>
    <dgm:cxn modelId="{D42446EF-5590-48B4-96F0-4EDD40811E3B}" type="presParOf" srcId="{1272F1A8-972D-4678-815D-C81C11E1F8D0}" destId="{68E80A5F-0C52-4708-B250-B2CD40D0549D}" srcOrd="0" destOrd="0" presId="urn:microsoft.com/office/officeart/2005/8/layout/vList5"/>
    <dgm:cxn modelId="{C6949060-33D9-4D6C-BB04-90F10E7A19DC}" type="presParOf" srcId="{1272F1A8-972D-4678-815D-C81C11E1F8D0}" destId="{4A764B0A-3855-4421-8144-FA2A4FCB9CF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4D21D1-78CC-4431-95D7-8EC976B1DCEA}" type="doc">
      <dgm:prSet loTypeId="urn:microsoft.com/office/officeart/2005/8/layout/vList5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7B27E812-B477-48DF-B15A-CC5762437117}">
      <dgm:prSet phldrT="[Текст]" custT="1"/>
      <dgm:spPr>
        <a:solidFill>
          <a:schemeClr val="accent1"/>
        </a:solidFill>
      </dgm:spPr>
      <dgm:t>
        <a:bodyPr vert="vert270"/>
        <a:lstStyle/>
        <a:p>
          <a:r>
            <a:rPr lang="ru-RU" sz="1800" b="1" dirty="0" smtClean="0">
              <a:solidFill>
                <a:schemeClr val="bg2"/>
              </a:solidFill>
            </a:rPr>
            <a:t>Приказы Минтруда России</a:t>
          </a:r>
          <a:endParaRPr lang="ru-RU" sz="1600" b="1" dirty="0">
            <a:solidFill>
              <a:srgbClr val="C00000"/>
            </a:solidFill>
          </a:endParaRPr>
        </a:p>
      </dgm:t>
    </dgm:pt>
    <dgm:pt modelId="{3C66365D-9B18-4E5B-BA24-39B8A6351910}" type="parTrans" cxnId="{708EF52A-1C6D-4017-96DA-258CD1FA94D7}">
      <dgm:prSet/>
      <dgm:spPr/>
      <dgm:t>
        <a:bodyPr/>
        <a:lstStyle/>
        <a:p>
          <a:endParaRPr lang="ru-RU"/>
        </a:p>
      </dgm:t>
    </dgm:pt>
    <dgm:pt modelId="{F604A6DC-A816-45E6-B530-EBE3886B7D06}" type="sibTrans" cxnId="{708EF52A-1C6D-4017-96DA-258CD1FA94D7}">
      <dgm:prSet/>
      <dgm:spPr/>
      <dgm:t>
        <a:bodyPr/>
        <a:lstStyle/>
        <a:p>
          <a:endParaRPr lang="ru-RU"/>
        </a:p>
      </dgm:t>
    </dgm:pt>
    <dgm:pt modelId="{B97271C2-85A6-4C83-BECF-C71DEF2E7B46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marL="180975" marR="0" indent="-180975" algn="just" defTabSz="914400" eaLnBrk="1" fontAlgn="auto" latinLnBrk="0" hangingPunct="1">
            <a:lnSpc>
              <a:spcPct val="100000"/>
            </a:lnSpc>
            <a:spcBef>
              <a:spcPts val="60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>
              <a:solidFill>
                <a:srgbClr val="23538D"/>
              </a:solidFill>
            </a:rPr>
            <a:t> </a:t>
          </a:r>
          <a:r>
            <a:rPr lang="ru-RU" sz="1600" b="1" dirty="0" smtClean="0">
              <a:solidFill>
                <a:srgbClr val="23538D"/>
              </a:solidFill>
            </a:rPr>
            <a:t>От 24 января 2014 г. № 32н</a:t>
          </a:r>
          <a:r>
            <a:rPr lang="ru-RU" sz="1600" dirty="0" smtClean="0">
              <a:solidFill>
                <a:srgbClr val="23538D"/>
              </a:solidFill>
            </a:rPr>
            <a:t> «Об утверждении </a:t>
          </a:r>
          <a:r>
            <a:rPr lang="ru-RU" sz="1600" b="1" dirty="0" smtClean="0">
              <a:solidFill>
                <a:srgbClr val="23538D"/>
              </a:solidFill>
            </a:rPr>
            <a:t>формы сертификата эксперта </a:t>
          </a:r>
          <a:r>
            <a:rPr lang="ru-RU" sz="1600" dirty="0" smtClean="0">
              <a:solidFill>
                <a:srgbClr val="23538D"/>
              </a:solidFill>
            </a:rPr>
            <a:t>на право выполнения работ по специальной оценке условий труда, технических требований к нему,  инструкции по заполнению бланка сертификата эксперта на право выполнения работ по специальной оценке условий труда и Порядка формирования и ведения реестра экспертов организаций, проводящих специальную оценку условий труда»</a:t>
          </a:r>
          <a:endParaRPr lang="ru-RU" sz="1600" dirty="0">
            <a:solidFill>
              <a:srgbClr val="23538D"/>
            </a:solidFill>
          </a:endParaRPr>
        </a:p>
      </dgm:t>
    </dgm:pt>
    <dgm:pt modelId="{9208B6E7-EF45-4A5B-B2A7-C3D8191C8123}" type="parTrans" cxnId="{02ED0345-B9A9-48AC-8F2B-7A49CE46D7CD}">
      <dgm:prSet/>
      <dgm:spPr/>
      <dgm:t>
        <a:bodyPr/>
        <a:lstStyle/>
        <a:p>
          <a:endParaRPr lang="ru-RU"/>
        </a:p>
      </dgm:t>
    </dgm:pt>
    <dgm:pt modelId="{D54DAC50-AAF7-4C89-8481-BF07129743E4}" type="sibTrans" cxnId="{02ED0345-B9A9-48AC-8F2B-7A49CE46D7CD}">
      <dgm:prSet/>
      <dgm:spPr/>
      <dgm:t>
        <a:bodyPr/>
        <a:lstStyle/>
        <a:p>
          <a:endParaRPr lang="ru-RU"/>
        </a:p>
      </dgm:t>
    </dgm:pt>
    <dgm:pt modelId="{3B6CB928-B268-41C8-A6B5-6073FB580E97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marL="180975" marR="0" indent="-180975" algn="just" defTabSz="914400" eaLnBrk="1" fontAlgn="auto" latinLnBrk="0" hangingPunct="1">
            <a:lnSpc>
              <a:spcPct val="100000"/>
            </a:lnSpc>
            <a:spcBef>
              <a:spcPts val="60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>
              <a:solidFill>
                <a:srgbClr val="23538D"/>
              </a:solidFill>
            </a:rPr>
            <a:t> </a:t>
          </a:r>
          <a:r>
            <a:rPr lang="ru-RU" sz="1800" b="1" dirty="0" smtClean="0">
              <a:solidFill>
                <a:srgbClr val="23538D"/>
              </a:solidFill>
            </a:rPr>
            <a:t>От 7 февраля 2014 г. № 80н</a:t>
          </a:r>
          <a:r>
            <a:rPr lang="ru-RU" sz="1800" dirty="0" smtClean="0">
              <a:solidFill>
                <a:srgbClr val="23538D"/>
              </a:solidFill>
            </a:rPr>
            <a:t> «О </a:t>
          </a:r>
          <a:r>
            <a:rPr lang="ru-RU" sz="1800" b="1" dirty="0" smtClean="0">
              <a:solidFill>
                <a:srgbClr val="23538D"/>
              </a:solidFill>
            </a:rPr>
            <a:t>форме и порядке подачи декларации соответствия </a:t>
          </a:r>
          <a:r>
            <a:rPr lang="ru-RU" sz="1800" dirty="0" smtClean="0">
              <a:solidFill>
                <a:srgbClr val="23538D"/>
              </a:solidFill>
            </a:rPr>
            <a:t>условий труда государственным нормативным требованиям охраны труда, порядке формирования и ведения реестра деклараций соответствия условий труда государственным нормативным требованиям охраны труда»</a:t>
          </a:r>
          <a:endParaRPr lang="ru-RU" sz="1600" dirty="0" smtClean="0">
            <a:solidFill>
              <a:srgbClr val="23538D"/>
            </a:solidFill>
          </a:endParaRPr>
        </a:p>
      </dgm:t>
    </dgm:pt>
    <dgm:pt modelId="{AC225AFC-7FEA-47D9-A4A8-9924F09916A5}" type="parTrans" cxnId="{B303928D-CF41-4EED-B922-9D306E3253BA}">
      <dgm:prSet/>
      <dgm:spPr/>
      <dgm:t>
        <a:bodyPr/>
        <a:lstStyle/>
        <a:p>
          <a:endParaRPr lang="ru-RU"/>
        </a:p>
      </dgm:t>
    </dgm:pt>
    <dgm:pt modelId="{74BBFC24-CDBA-4A85-BADA-67E5F31FEEC7}" type="sibTrans" cxnId="{B303928D-CF41-4EED-B922-9D306E3253BA}">
      <dgm:prSet/>
      <dgm:spPr/>
      <dgm:t>
        <a:bodyPr/>
        <a:lstStyle/>
        <a:p>
          <a:endParaRPr lang="ru-RU"/>
        </a:p>
      </dgm:t>
    </dgm:pt>
    <dgm:pt modelId="{2E5075CE-B053-4A6C-BA94-C33D0338E6A8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marL="180975" marR="0" indent="-180975" algn="just" defTabSz="914400" eaLnBrk="1" fontAlgn="auto" latinLnBrk="0" hangingPunct="1">
            <a:lnSpc>
              <a:spcPct val="100000"/>
            </a:lnSpc>
            <a:spcBef>
              <a:spcPts val="60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>
              <a:solidFill>
                <a:srgbClr val="23538D"/>
              </a:solidFill>
            </a:rPr>
            <a:t> </a:t>
          </a:r>
          <a:r>
            <a:rPr lang="ru-RU" sz="1800" b="1" dirty="0" smtClean="0">
              <a:solidFill>
                <a:srgbClr val="23538D"/>
              </a:solidFill>
            </a:rPr>
            <a:t>От 24 января 2014 г. № 33н  «Об утверждении Методики проведения специальной оценки условий труда, Классификатора вредных и (или) опасных производственных факторов, формы отчета о проведении специальной оценки условий труда и инструкции по ее заполнению»</a:t>
          </a:r>
          <a:endParaRPr lang="ru-RU" sz="1600" b="1" dirty="0" smtClean="0">
            <a:solidFill>
              <a:srgbClr val="23538D"/>
            </a:solidFill>
          </a:endParaRPr>
        </a:p>
      </dgm:t>
    </dgm:pt>
    <dgm:pt modelId="{A8C978E0-ED80-46D2-9E70-422D0D7280F0}" type="parTrans" cxnId="{614A59DA-CB63-4F66-BCCB-B46FD7313A61}">
      <dgm:prSet/>
      <dgm:spPr/>
      <dgm:t>
        <a:bodyPr/>
        <a:lstStyle/>
        <a:p>
          <a:endParaRPr lang="ru-RU"/>
        </a:p>
      </dgm:t>
    </dgm:pt>
    <dgm:pt modelId="{8B688ADF-5DE9-4EC5-9097-5C9983E5FB8F}" type="sibTrans" cxnId="{614A59DA-CB63-4F66-BCCB-B46FD7313A61}">
      <dgm:prSet/>
      <dgm:spPr/>
      <dgm:t>
        <a:bodyPr/>
        <a:lstStyle/>
        <a:p>
          <a:endParaRPr lang="ru-RU"/>
        </a:p>
      </dgm:t>
    </dgm:pt>
    <dgm:pt modelId="{97F9FCFE-2D73-4C1B-8EAA-5827A32EE43C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solidFill>
                <a:srgbClr val="23538D"/>
              </a:solidFill>
            </a:rPr>
            <a:t> </a:t>
          </a:r>
          <a:r>
            <a:rPr lang="ru-RU" sz="1800" b="1" dirty="0" smtClean="0">
              <a:solidFill>
                <a:srgbClr val="23538D"/>
              </a:solidFill>
            </a:rPr>
            <a:t>От 12 февраля 2014 г. № 96 </a:t>
          </a:r>
          <a:r>
            <a:rPr lang="ru-RU" sz="1800" dirty="0" smtClean="0">
              <a:solidFill>
                <a:srgbClr val="23538D"/>
              </a:solidFill>
            </a:rPr>
            <a:t>«</a:t>
          </a:r>
          <a:r>
            <a:rPr lang="ru-RU" sz="1800" b="1" dirty="0" smtClean="0">
              <a:solidFill>
                <a:srgbClr val="23538D"/>
              </a:solidFill>
            </a:rPr>
            <a:t>О внесении изменений и признании утратившими силу некоторых постановлений и приказов</a:t>
          </a:r>
          <a:r>
            <a:rPr lang="ru-RU" sz="1800" dirty="0" smtClean="0">
              <a:solidFill>
                <a:srgbClr val="23538D"/>
              </a:solidFill>
            </a:rPr>
            <a:t> Министерства труда Российской Федерации, Министерства труда и социального развития Российской Федерации, Министерства здравоохранения и социального развития Российской Федерации»</a:t>
          </a:r>
          <a:endParaRPr lang="ru-RU" sz="1800" b="1" dirty="0" smtClean="0">
            <a:solidFill>
              <a:srgbClr val="23538D"/>
            </a:solidFill>
          </a:endParaRPr>
        </a:p>
      </dgm:t>
    </dgm:pt>
    <dgm:pt modelId="{17CAAB6E-1294-4BD8-82AF-910DB017B08B}" type="parTrans" cxnId="{33443B0A-1FB9-41EB-B606-AA67AB234E71}">
      <dgm:prSet/>
      <dgm:spPr/>
      <dgm:t>
        <a:bodyPr/>
        <a:lstStyle/>
        <a:p>
          <a:endParaRPr lang="ru-RU"/>
        </a:p>
      </dgm:t>
    </dgm:pt>
    <dgm:pt modelId="{BC852832-D05B-491B-8D4A-0218DD6A29AE}" type="sibTrans" cxnId="{33443B0A-1FB9-41EB-B606-AA67AB234E71}">
      <dgm:prSet/>
      <dgm:spPr/>
      <dgm:t>
        <a:bodyPr/>
        <a:lstStyle/>
        <a:p>
          <a:endParaRPr lang="ru-RU"/>
        </a:p>
      </dgm:t>
    </dgm:pt>
    <dgm:pt modelId="{8CF6388B-E7E9-4B02-A62F-994F5D1A8E64}" type="pres">
      <dgm:prSet presAssocID="{1B4D21D1-78CC-4431-95D7-8EC976B1DCE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3DFE9A-3482-481D-809C-871B688EAF3C}" type="pres">
      <dgm:prSet presAssocID="{7B27E812-B477-48DF-B15A-CC5762437117}" presName="linNode" presStyleCnt="0"/>
      <dgm:spPr/>
    </dgm:pt>
    <dgm:pt modelId="{E64E13E2-0CE1-4274-8DE7-7C2E08811137}" type="pres">
      <dgm:prSet presAssocID="{7B27E812-B477-48DF-B15A-CC5762437117}" presName="parentText" presStyleLbl="node1" presStyleIdx="0" presStyleCnt="1" custScaleX="69056" custLinFactNeighborX="-17" custLinFactNeighborY="258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A3E1B2-E188-4317-AB1A-A3A8884D941D}" type="pres">
      <dgm:prSet presAssocID="{7B27E812-B477-48DF-B15A-CC5762437117}" presName="descendantText" presStyleLbl="alignAccFollowNode1" presStyleIdx="0" presStyleCnt="1" custScaleX="363631" custScaleY="125122" custLinFactNeighborX="1473" custLinFactNeighborY="20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0C3F98F-E95B-4563-9F49-6BF822299DA0}" type="presOf" srcId="{3B6CB928-B268-41C8-A6B5-6073FB580E97}" destId="{F4A3E1B2-E188-4317-AB1A-A3A8884D941D}" srcOrd="0" destOrd="2" presId="urn:microsoft.com/office/officeart/2005/8/layout/vList5"/>
    <dgm:cxn modelId="{02ED0345-B9A9-48AC-8F2B-7A49CE46D7CD}" srcId="{7B27E812-B477-48DF-B15A-CC5762437117}" destId="{B97271C2-85A6-4C83-BECF-C71DEF2E7B46}" srcOrd="1" destOrd="0" parTransId="{9208B6E7-EF45-4A5B-B2A7-C3D8191C8123}" sibTransId="{D54DAC50-AAF7-4C89-8481-BF07129743E4}"/>
    <dgm:cxn modelId="{33443B0A-1FB9-41EB-B606-AA67AB234E71}" srcId="{7B27E812-B477-48DF-B15A-CC5762437117}" destId="{97F9FCFE-2D73-4C1B-8EAA-5827A32EE43C}" srcOrd="3" destOrd="0" parTransId="{17CAAB6E-1294-4BD8-82AF-910DB017B08B}" sibTransId="{BC852832-D05B-491B-8D4A-0218DD6A29AE}"/>
    <dgm:cxn modelId="{18C25D88-E253-4735-9071-79CEA4FD2808}" type="presOf" srcId="{97F9FCFE-2D73-4C1B-8EAA-5827A32EE43C}" destId="{F4A3E1B2-E188-4317-AB1A-A3A8884D941D}" srcOrd="0" destOrd="3" presId="urn:microsoft.com/office/officeart/2005/8/layout/vList5"/>
    <dgm:cxn modelId="{B303928D-CF41-4EED-B922-9D306E3253BA}" srcId="{7B27E812-B477-48DF-B15A-CC5762437117}" destId="{3B6CB928-B268-41C8-A6B5-6073FB580E97}" srcOrd="2" destOrd="0" parTransId="{AC225AFC-7FEA-47D9-A4A8-9924F09916A5}" sibTransId="{74BBFC24-CDBA-4A85-BADA-67E5F31FEEC7}"/>
    <dgm:cxn modelId="{B297161A-BD20-49B6-9AD8-47A133A256D6}" type="presOf" srcId="{7B27E812-B477-48DF-B15A-CC5762437117}" destId="{E64E13E2-0CE1-4274-8DE7-7C2E08811137}" srcOrd="0" destOrd="0" presId="urn:microsoft.com/office/officeart/2005/8/layout/vList5"/>
    <dgm:cxn modelId="{6EACDDB8-61CF-4A97-BE56-D7FEDE28DC0B}" type="presOf" srcId="{B97271C2-85A6-4C83-BECF-C71DEF2E7B46}" destId="{F4A3E1B2-E188-4317-AB1A-A3A8884D941D}" srcOrd="0" destOrd="1" presId="urn:microsoft.com/office/officeart/2005/8/layout/vList5"/>
    <dgm:cxn modelId="{614A59DA-CB63-4F66-BCCB-B46FD7313A61}" srcId="{7B27E812-B477-48DF-B15A-CC5762437117}" destId="{2E5075CE-B053-4A6C-BA94-C33D0338E6A8}" srcOrd="0" destOrd="0" parTransId="{A8C978E0-ED80-46D2-9E70-422D0D7280F0}" sibTransId="{8B688ADF-5DE9-4EC5-9097-5C9983E5FB8F}"/>
    <dgm:cxn modelId="{0E1AD62F-A98C-4CD0-8F2D-BA95E14536A1}" type="presOf" srcId="{1B4D21D1-78CC-4431-95D7-8EC976B1DCEA}" destId="{8CF6388B-E7E9-4B02-A62F-994F5D1A8E64}" srcOrd="0" destOrd="0" presId="urn:microsoft.com/office/officeart/2005/8/layout/vList5"/>
    <dgm:cxn modelId="{708EF52A-1C6D-4017-96DA-258CD1FA94D7}" srcId="{1B4D21D1-78CC-4431-95D7-8EC976B1DCEA}" destId="{7B27E812-B477-48DF-B15A-CC5762437117}" srcOrd="0" destOrd="0" parTransId="{3C66365D-9B18-4E5B-BA24-39B8A6351910}" sibTransId="{F604A6DC-A816-45E6-B530-EBE3886B7D06}"/>
    <dgm:cxn modelId="{FA28906A-B328-46BC-8F1C-D4B4C9A69D46}" type="presOf" srcId="{2E5075CE-B053-4A6C-BA94-C33D0338E6A8}" destId="{F4A3E1B2-E188-4317-AB1A-A3A8884D941D}" srcOrd="0" destOrd="0" presId="urn:microsoft.com/office/officeart/2005/8/layout/vList5"/>
    <dgm:cxn modelId="{685E3F4E-CE9F-49A3-9CFA-AB914E3B620C}" type="presParOf" srcId="{8CF6388B-E7E9-4B02-A62F-994F5D1A8E64}" destId="{6B3DFE9A-3482-481D-809C-871B688EAF3C}" srcOrd="0" destOrd="0" presId="urn:microsoft.com/office/officeart/2005/8/layout/vList5"/>
    <dgm:cxn modelId="{605E56C9-91D5-4FA8-846D-BA4635C628AF}" type="presParOf" srcId="{6B3DFE9A-3482-481D-809C-871B688EAF3C}" destId="{E64E13E2-0CE1-4274-8DE7-7C2E08811137}" srcOrd="0" destOrd="0" presId="urn:microsoft.com/office/officeart/2005/8/layout/vList5"/>
    <dgm:cxn modelId="{D3CCE8CB-391C-4D44-9980-21AC2861CC6A}" type="presParOf" srcId="{6B3DFE9A-3482-481D-809C-871B688EAF3C}" destId="{F4A3E1B2-E188-4317-AB1A-A3A8884D941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B4D21D1-78CC-4431-95D7-8EC976B1DCEA}" type="doc">
      <dgm:prSet loTypeId="urn:microsoft.com/office/officeart/2005/8/layout/vList5" loCatId="list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7B27E812-B477-48DF-B15A-CC5762437117}">
      <dgm:prSet phldrT="[Текст]" custT="1"/>
      <dgm:spPr>
        <a:solidFill>
          <a:schemeClr val="accent1"/>
        </a:solidFill>
      </dgm:spPr>
      <dgm:t>
        <a:bodyPr vert="vert270"/>
        <a:lstStyle/>
        <a:p>
          <a:r>
            <a:rPr lang="ru-RU" sz="1800" b="1" dirty="0" smtClean="0">
              <a:solidFill>
                <a:schemeClr val="bg2"/>
              </a:solidFill>
            </a:rPr>
            <a:t>Приказы Минтруда России</a:t>
          </a:r>
          <a:endParaRPr lang="ru-RU" sz="1800" b="1" dirty="0">
            <a:solidFill>
              <a:schemeClr val="bg2"/>
            </a:solidFill>
          </a:endParaRPr>
        </a:p>
      </dgm:t>
    </dgm:pt>
    <dgm:pt modelId="{3C66365D-9B18-4E5B-BA24-39B8A6351910}" type="parTrans" cxnId="{708EF52A-1C6D-4017-96DA-258CD1FA94D7}">
      <dgm:prSet/>
      <dgm:spPr/>
      <dgm:t>
        <a:bodyPr/>
        <a:lstStyle/>
        <a:p>
          <a:endParaRPr lang="ru-RU"/>
        </a:p>
      </dgm:t>
    </dgm:pt>
    <dgm:pt modelId="{F604A6DC-A816-45E6-B530-EBE3886B7D06}" type="sibTrans" cxnId="{708EF52A-1C6D-4017-96DA-258CD1FA94D7}">
      <dgm:prSet/>
      <dgm:spPr/>
      <dgm:t>
        <a:bodyPr/>
        <a:lstStyle/>
        <a:p>
          <a:endParaRPr lang="ru-RU"/>
        </a:p>
      </dgm:t>
    </dgm:pt>
    <dgm:pt modelId="{2E5075CE-B053-4A6C-BA94-C33D0338E6A8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marL="180975" marR="0" indent="-180975" algn="l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/>
            <a:t>от 12 августа 2014 г. № 549 </a:t>
          </a:r>
          <a:r>
            <a:rPr lang="ru-RU" sz="1800" dirty="0" err="1" smtClean="0"/>
            <a:t>н</a:t>
          </a:r>
          <a:r>
            <a:rPr lang="ru-RU" sz="1800" dirty="0" smtClean="0"/>
            <a:t> «</a:t>
          </a:r>
          <a:r>
            <a:rPr lang="ru-RU" sz="1800" dirty="0" smtClean="0">
              <a:solidFill>
                <a:srgbClr val="23538D"/>
              </a:solidFill>
            </a:rPr>
            <a:t>Об утверждении </a:t>
          </a:r>
          <a:r>
            <a:rPr lang="ru-RU" sz="1800" b="1" dirty="0" smtClean="0">
              <a:solidFill>
                <a:srgbClr val="23538D"/>
              </a:solidFill>
            </a:rPr>
            <a:t>Порядка проведения государственной экспертизы </a:t>
          </a:r>
          <a:r>
            <a:rPr lang="ru-RU" sz="1800" dirty="0" smtClean="0">
              <a:solidFill>
                <a:srgbClr val="23538D"/>
              </a:solidFill>
            </a:rPr>
            <a:t>условий труда»</a:t>
          </a:r>
        </a:p>
      </dgm:t>
    </dgm:pt>
    <dgm:pt modelId="{A8C978E0-ED80-46D2-9E70-422D0D7280F0}" type="parTrans" cxnId="{614A59DA-CB63-4F66-BCCB-B46FD7313A61}">
      <dgm:prSet/>
      <dgm:spPr/>
      <dgm:t>
        <a:bodyPr/>
        <a:lstStyle/>
        <a:p>
          <a:endParaRPr lang="ru-RU"/>
        </a:p>
      </dgm:t>
    </dgm:pt>
    <dgm:pt modelId="{8B688ADF-5DE9-4EC5-9097-5C9983E5FB8F}" type="sibTrans" cxnId="{614A59DA-CB63-4F66-BCCB-B46FD7313A61}">
      <dgm:prSet/>
      <dgm:spPr/>
      <dgm:t>
        <a:bodyPr/>
        <a:lstStyle/>
        <a:p>
          <a:endParaRPr lang="ru-RU"/>
        </a:p>
      </dgm:t>
    </dgm:pt>
    <dgm:pt modelId="{A83A53CE-719A-40D5-A175-C79AC3A5DBEF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marL="180975" marR="0" indent="-180975" algn="l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/>
            <a:t>от 3 ноября 2015 г. № 843н «</a:t>
          </a:r>
          <a:r>
            <a:rPr lang="ru-RU" sz="1800" dirty="0" smtClean="0">
              <a:solidFill>
                <a:srgbClr val="23538D"/>
              </a:solidFill>
            </a:rPr>
            <a:t>Об  утверждении Порядка формирования, хранения и использования сведений, содержащихся в Федеральной государственной информационной системе учета результатов проведения специальной оценки условий труда»</a:t>
          </a:r>
          <a:endParaRPr lang="ru-RU" sz="1800" dirty="0">
            <a:solidFill>
              <a:srgbClr val="23538D"/>
            </a:solidFill>
          </a:endParaRPr>
        </a:p>
      </dgm:t>
    </dgm:pt>
    <dgm:pt modelId="{E9B3BCE4-F270-4944-856A-69F39CAD1B88}" type="parTrans" cxnId="{B88CDBAD-02D7-4EC4-BFAA-0826E34F9517}">
      <dgm:prSet/>
      <dgm:spPr/>
      <dgm:t>
        <a:bodyPr/>
        <a:lstStyle/>
        <a:p>
          <a:endParaRPr lang="ru-RU"/>
        </a:p>
      </dgm:t>
    </dgm:pt>
    <dgm:pt modelId="{24233BD7-16A8-45A0-B4E3-78777A3B39D9}" type="sibTrans" cxnId="{B88CDBAD-02D7-4EC4-BFAA-0826E34F9517}">
      <dgm:prSet/>
      <dgm:spPr/>
      <dgm:t>
        <a:bodyPr/>
        <a:lstStyle/>
        <a:p>
          <a:endParaRPr lang="ru-RU"/>
        </a:p>
      </dgm:t>
    </dgm:pt>
    <dgm:pt modelId="{377BE45C-6E8F-4C1D-926B-CF303356A226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marL="180975" marR="0" indent="-180975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0" i="0" dirty="0" smtClean="0"/>
            <a:t>от 25 июля 2014 г.</a:t>
          </a:r>
          <a:r>
            <a:rPr lang="ru-RU" sz="1800" dirty="0" smtClean="0">
              <a:solidFill>
                <a:srgbClr val="23538D"/>
              </a:solidFill>
            </a:rPr>
            <a:t> </a:t>
          </a:r>
          <a:r>
            <a:rPr lang="ru-RU" sz="1800" b="0" i="0" dirty="0" smtClean="0"/>
            <a:t>№ 482 </a:t>
          </a:r>
          <a:r>
            <a:rPr lang="ru-RU" sz="1800" dirty="0" smtClean="0">
              <a:solidFill>
                <a:srgbClr val="23538D"/>
              </a:solidFill>
            </a:rPr>
            <a:t>Об утверждении </a:t>
          </a:r>
          <a:r>
            <a:rPr lang="ru-RU" sz="1800" b="1" dirty="0" smtClean="0">
              <a:solidFill>
                <a:srgbClr val="23538D"/>
              </a:solidFill>
            </a:rPr>
            <a:t>Порядка проведения аттестационного испытания с целью получения сертификата эксперта </a:t>
          </a:r>
          <a:r>
            <a:rPr lang="ru-RU" sz="1800" dirty="0" smtClean="0">
              <a:solidFill>
                <a:srgbClr val="23538D"/>
              </a:solidFill>
            </a:rPr>
            <a:t>на право выполнения работ по специальной оценке условий труда</a:t>
          </a:r>
          <a:endParaRPr lang="ru-RU" sz="1800" dirty="0">
            <a:solidFill>
              <a:srgbClr val="23538D"/>
            </a:solidFill>
          </a:endParaRPr>
        </a:p>
      </dgm:t>
    </dgm:pt>
    <dgm:pt modelId="{86B98D31-6B57-45F0-BD15-C307CD7E035A}" type="parTrans" cxnId="{74BB6340-A837-4E70-A7EE-886679AFFB87}">
      <dgm:prSet/>
      <dgm:spPr/>
      <dgm:t>
        <a:bodyPr/>
        <a:lstStyle/>
        <a:p>
          <a:endParaRPr lang="ru-RU"/>
        </a:p>
      </dgm:t>
    </dgm:pt>
    <dgm:pt modelId="{7ADA8BBC-A6EE-449D-82F6-8004B4D5B5A5}" type="sibTrans" cxnId="{74BB6340-A837-4E70-A7EE-886679AFFB87}">
      <dgm:prSet/>
      <dgm:spPr/>
      <dgm:t>
        <a:bodyPr/>
        <a:lstStyle/>
        <a:p>
          <a:endParaRPr lang="ru-RU"/>
        </a:p>
      </dgm:t>
    </dgm:pt>
    <dgm:pt modelId="{79062EA7-D2A3-4813-9DDF-A1567C8E8C0D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marL="180975" marR="0" indent="-180975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0" i="0" dirty="0" smtClean="0"/>
            <a:t>от 22 сентября 2014 г. № 652н </a:t>
          </a:r>
          <a:r>
            <a:rPr lang="ru-RU" sz="1800" b="1" dirty="0" smtClean="0">
              <a:solidFill>
                <a:srgbClr val="23538D"/>
              </a:solidFill>
            </a:rPr>
            <a:t>Об утверждении Порядка рассмотрения разногласий </a:t>
          </a:r>
          <a:r>
            <a:rPr lang="ru-RU" sz="1800" dirty="0" smtClean="0">
              <a:solidFill>
                <a:srgbClr val="23538D"/>
              </a:solidFill>
            </a:rPr>
            <a:t>по вопросам проведения экспертизы качества специальной оценки условий труда</a:t>
          </a:r>
          <a:endParaRPr lang="ru-RU" sz="1800" dirty="0">
            <a:solidFill>
              <a:srgbClr val="23538D"/>
            </a:solidFill>
          </a:endParaRPr>
        </a:p>
      </dgm:t>
    </dgm:pt>
    <dgm:pt modelId="{14004A76-54C6-4BEC-85B2-55C61B7883C5}" type="parTrans" cxnId="{0AEA52E4-20E1-464B-886C-512F970A7BEE}">
      <dgm:prSet/>
      <dgm:spPr/>
      <dgm:t>
        <a:bodyPr/>
        <a:lstStyle/>
        <a:p>
          <a:endParaRPr lang="ru-RU"/>
        </a:p>
      </dgm:t>
    </dgm:pt>
    <dgm:pt modelId="{FDAEC06E-1BCE-4790-B604-8139C94C7FF1}" type="sibTrans" cxnId="{0AEA52E4-20E1-464B-886C-512F970A7BEE}">
      <dgm:prSet/>
      <dgm:spPr/>
      <dgm:t>
        <a:bodyPr/>
        <a:lstStyle/>
        <a:p>
          <a:endParaRPr lang="ru-RU"/>
        </a:p>
      </dgm:t>
    </dgm:pt>
    <dgm:pt modelId="{88452AFB-A5EC-4BB4-ABA3-AFA22D6A8DD8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marL="180975" marR="0" indent="-180975" algn="l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0" dirty="0" smtClean="0"/>
            <a:t>от 20 февраля 2014 г. № 103н </a:t>
          </a:r>
          <a:r>
            <a:rPr lang="ru-RU" sz="1800" b="1" dirty="0" smtClean="0">
              <a:solidFill>
                <a:srgbClr val="23538D"/>
              </a:solidFill>
            </a:rPr>
            <a:t>«О внесении изменений и признании утратившими силу некоторых нормативных правовых актов </a:t>
          </a:r>
          <a:r>
            <a:rPr lang="ru-RU" sz="1800" dirty="0" smtClean="0">
              <a:solidFill>
                <a:srgbClr val="23538D"/>
              </a:solidFill>
            </a:rPr>
            <a:t>Министерства труда и социального развития Российской Федерации, Министерства здравоохранения и социального развития Российской Федерации, Министерства труда и социальной защиты Российской Федерации» </a:t>
          </a:r>
        </a:p>
      </dgm:t>
    </dgm:pt>
    <dgm:pt modelId="{A3CA0727-9C6D-4292-BBA6-F4584972D336}" type="parTrans" cxnId="{59C61B11-2324-4B19-8AB4-079DB6EA4C68}">
      <dgm:prSet/>
      <dgm:spPr/>
      <dgm:t>
        <a:bodyPr/>
        <a:lstStyle/>
        <a:p>
          <a:endParaRPr lang="ru-RU"/>
        </a:p>
      </dgm:t>
    </dgm:pt>
    <dgm:pt modelId="{F2A53807-187B-4411-A46F-90160E1F1F91}" type="sibTrans" cxnId="{59C61B11-2324-4B19-8AB4-079DB6EA4C68}">
      <dgm:prSet/>
      <dgm:spPr/>
      <dgm:t>
        <a:bodyPr/>
        <a:lstStyle/>
        <a:p>
          <a:endParaRPr lang="ru-RU"/>
        </a:p>
      </dgm:t>
    </dgm:pt>
    <dgm:pt modelId="{8CF6388B-E7E9-4B02-A62F-994F5D1A8E64}" type="pres">
      <dgm:prSet presAssocID="{1B4D21D1-78CC-4431-95D7-8EC976B1DCE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3DFE9A-3482-481D-809C-871B688EAF3C}" type="pres">
      <dgm:prSet presAssocID="{7B27E812-B477-48DF-B15A-CC5762437117}" presName="linNode" presStyleCnt="0"/>
      <dgm:spPr/>
    </dgm:pt>
    <dgm:pt modelId="{E64E13E2-0CE1-4274-8DE7-7C2E08811137}" type="pres">
      <dgm:prSet presAssocID="{7B27E812-B477-48DF-B15A-CC5762437117}" presName="parentText" presStyleLbl="node1" presStyleIdx="0" presStyleCnt="1" custScaleX="110489" custLinFactNeighborX="-17" custLinFactNeighborY="258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A3E1B2-E188-4317-AB1A-A3A8884D941D}" type="pres">
      <dgm:prSet presAssocID="{7B27E812-B477-48DF-B15A-CC5762437117}" presName="descendantText" presStyleLbl="alignAccFollowNode1" presStyleIdx="0" presStyleCnt="1" custScaleX="239144" custScaleY="1251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C61B11-2324-4B19-8AB4-079DB6EA4C68}" srcId="{7B27E812-B477-48DF-B15A-CC5762437117}" destId="{88452AFB-A5EC-4BB4-ABA3-AFA22D6A8DD8}" srcOrd="0" destOrd="0" parTransId="{A3CA0727-9C6D-4292-BBA6-F4584972D336}" sibTransId="{F2A53807-187B-4411-A46F-90160E1F1F91}"/>
    <dgm:cxn modelId="{734F0997-23B0-4EA8-8851-742CD6CE7396}" type="presOf" srcId="{88452AFB-A5EC-4BB4-ABA3-AFA22D6A8DD8}" destId="{F4A3E1B2-E188-4317-AB1A-A3A8884D941D}" srcOrd="0" destOrd="0" presId="urn:microsoft.com/office/officeart/2005/8/layout/vList5"/>
    <dgm:cxn modelId="{944FA680-EF29-4474-9DDE-4A87F869EF7F}" type="presOf" srcId="{2E5075CE-B053-4A6C-BA94-C33D0338E6A8}" destId="{F4A3E1B2-E188-4317-AB1A-A3A8884D941D}" srcOrd="0" destOrd="1" presId="urn:microsoft.com/office/officeart/2005/8/layout/vList5"/>
    <dgm:cxn modelId="{8F3179F8-A296-4840-9676-C2FC0EA500DD}" type="presOf" srcId="{79062EA7-D2A3-4813-9DDF-A1567C8E8C0D}" destId="{F4A3E1B2-E188-4317-AB1A-A3A8884D941D}" srcOrd="0" destOrd="4" presId="urn:microsoft.com/office/officeart/2005/8/layout/vList5"/>
    <dgm:cxn modelId="{71B20F63-2834-43A8-9B49-8E51A8AAE742}" type="presOf" srcId="{7B27E812-B477-48DF-B15A-CC5762437117}" destId="{E64E13E2-0CE1-4274-8DE7-7C2E08811137}" srcOrd="0" destOrd="0" presId="urn:microsoft.com/office/officeart/2005/8/layout/vList5"/>
    <dgm:cxn modelId="{0AEA52E4-20E1-464B-886C-512F970A7BEE}" srcId="{7B27E812-B477-48DF-B15A-CC5762437117}" destId="{79062EA7-D2A3-4813-9DDF-A1567C8E8C0D}" srcOrd="4" destOrd="0" parTransId="{14004A76-54C6-4BEC-85B2-55C61B7883C5}" sibTransId="{FDAEC06E-1BCE-4790-B604-8139C94C7FF1}"/>
    <dgm:cxn modelId="{342FAEA5-FA05-4E78-BFE0-CE83F974A449}" type="presOf" srcId="{377BE45C-6E8F-4C1D-926B-CF303356A226}" destId="{F4A3E1B2-E188-4317-AB1A-A3A8884D941D}" srcOrd="0" destOrd="3" presId="urn:microsoft.com/office/officeart/2005/8/layout/vList5"/>
    <dgm:cxn modelId="{B88CDBAD-02D7-4EC4-BFAA-0826E34F9517}" srcId="{7B27E812-B477-48DF-B15A-CC5762437117}" destId="{A83A53CE-719A-40D5-A175-C79AC3A5DBEF}" srcOrd="2" destOrd="0" parTransId="{E9B3BCE4-F270-4944-856A-69F39CAD1B88}" sibTransId="{24233BD7-16A8-45A0-B4E3-78777A3B39D9}"/>
    <dgm:cxn modelId="{E1AF75C9-4CE1-419B-BDA9-51DA9B49AC93}" type="presOf" srcId="{1B4D21D1-78CC-4431-95D7-8EC976B1DCEA}" destId="{8CF6388B-E7E9-4B02-A62F-994F5D1A8E64}" srcOrd="0" destOrd="0" presId="urn:microsoft.com/office/officeart/2005/8/layout/vList5"/>
    <dgm:cxn modelId="{74BB6340-A837-4E70-A7EE-886679AFFB87}" srcId="{7B27E812-B477-48DF-B15A-CC5762437117}" destId="{377BE45C-6E8F-4C1D-926B-CF303356A226}" srcOrd="3" destOrd="0" parTransId="{86B98D31-6B57-45F0-BD15-C307CD7E035A}" sibTransId="{7ADA8BBC-A6EE-449D-82F6-8004B4D5B5A5}"/>
    <dgm:cxn modelId="{614A59DA-CB63-4F66-BCCB-B46FD7313A61}" srcId="{7B27E812-B477-48DF-B15A-CC5762437117}" destId="{2E5075CE-B053-4A6C-BA94-C33D0338E6A8}" srcOrd="1" destOrd="0" parTransId="{A8C978E0-ED80-46D2-9E70-422D0D7280F0}" sibTransId="{8B688ADF-5DE9-4EC5-9097-5C9983E5FB8F}"/>
    <dgm:cxn modelId="{090E13B2-5781-4128-A7A9-FA5728019A64}" type="presOf" srcId="{A83A53CE-719A-40D5-A175-C79AC3A5DBEF}" destId="{F4A3E1B2-E188-4317-AB1A-A3A8884D941D}" srcOrd="0" destOrd="2" presId="urn:microsoft.com/office/officeart/2005/8/layout/vList5"/>
    <dgm:cxn modelId="{708EF52A-1C6D-4017-96DA-258CD1FA94D7}" srcId="{1B4D21D1-78CC-4431-95D7-8EC976B1DCEA}" destId="{7B27E812-B477-48DF-B15A-CC5762437117}" srcOrd="0" destOrd="0" parTransId="{3C66365D-9B18-4E5B-BA24-39B8A6351910}" sibTransId="{F604A6DC-A816-45E6-B530-EBE3886B7D06}"/>
    <dgm:cxn modelId="{80ACF652-97E1-4C82-9A04-154D160B99CD}" type="presParOf" srcId="{8CF6388B-E7E9-4B02-A62F-994F5D1A8E64}" destId="{6B3DFE9A-3482-481D-809C-871B688EAF3C}" srcOrd="0" destOrd="0" presId="urn:microsoft.com/office/officeart/2005/8/layout/vList5"/>
    <dgm:cxn modelId="{87B306AB-980D-4142-960D-FA5B61258325}" type="presParOf" srcId="{6B3DFE9A-3482-481D-809C-871B688EAF3C}" destId="{E64E13E2-0CE1-4274-8DE7-7C2E08811137}" srcOrd="0" destOrd="0" presId="urn:microsoft.com/office/officeart/2005/8/layout/vList5"/>
    <dgm:cxn modelId="{23BA972A-CDF9-4F74-A9D3-F06F8F595DD2}" type="presParOf" srcId="{6B3DFE9A-3482-481D-809C-871B688EAF3C}" destId="{F4A3E1B2-E188-4317-AB1A-A3A8884D941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B4D21D1-78CC-4431-95D7-8EC976B1DCEA}" type="doc">
      <dgm:prSet loTypeId="urn:microsoft.com/office/officeart/2005/8/layout/vList5" loCatId="list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7B27E812-B477-48DF-B15A-CC5762437117}">
      <dgm:prSet phldrT="[Текст]" custT="1"/>
      <dgm:spPr>
        <a:solidFill>
          <a:schemeClr val="accent1"/>
        </a:solidFill>
      </dgm:spPr>
      <dgm:t>
        <a:bodyPr vert="vert270"/>
        <a:lstStyle/>
        <a:p>
          <a:r>
            <a:rPr lang="ru-RU" sz="1800" b="1" dirty="0" smtClean="0">
              <a:solidFill>
                <a:schemeClr val="bg2"/>
              </a:solidFill>
            </a:rPr>
            <a:t>Приказы  Минтруда  России </a:t>
          </a:r>
          <a:endParaRPr lang="ru-RU" sz="1800" b="1" dirty="0">
            <a:solidFill>
              <a:schemeClr val="bg2"/>
            </a:solidFill>
          </a:endParaRPr>
        </a:p>
      </dgm:t>
    </dgm:pt>
    <dgm:pt modelId="{3C66365D-9B18-4E5B-BA24-39B8A6351910}" type="parTrans" cxnId="{708EF52A-1C6D-4017-96DA-258CD1FA94D7}">
      <dgm:prSet/>
      <dgm:spPr/>
      <dgm:t>
        <a:bodyPr/>
        <a:lstStyle/>
        <a:p>
          <a:endParaRPr lang="ru-RU"/>
        </a:p>
      </dgm:t>
    </dgm:pt>
    <dgm:pt modelId="{F604A6DC-A816-45E6-B530-EBE3886B7D06}" type="sibTrans" cxnId="{708EF52A-1C6D-4017-96DA-258CD1FA94D7}">
      <dgm:prSet/>
      <dgm:spPr/>
      <dgm:t>
        <a:bodyPr/>
        <a:lstStyle/>
        <a:p>
          <a:endParaRPr lang="ru-RU"/>
        </a:p>
      </dgm:t>
    </dgm:pt>
    <dgm:pt modelId="{2E5075CE-B053-4A6C-BA94-C33D0338E6A8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dirty="0" smtClean="0">
            <a:solidFill>
              <a:srgbClr val="23538D"/>
            </a:solidFill>
          </a:endParaRPr>
        </a:p>
      </dgm:t>
    </dgm:pt>
    <dgm:pt modelId="{A8C978E0-ED80-46D2-9E70-422D0D7280F0}" type="parTrans" cxnId="{614A59DA-CB63-4F66-BCCB-B46FD7313A61}">
      <dgm:prSet/>
      <dgm:spPr/>
      <dgm:t>
        <a:bodyPr/>
        <a:lstStyle/>
        <a:p>
          <a:endParaRPr lang="ru-RU"/>
        </a:p>
      </dgm:t>
    </dgm:pt>
    <dgm:pt modelId="{8B688ADF-5DE9-4EC5-9097-5C9983E5FB8F}" type="sibTrans" cxnId="{614A59DA-CB63-4F66-BCCB-B46FD7313A61}">
      <dgm:prSet/>
      <dgm:spPr/>
      <dgm:t>
        <a:bodyPr/>
        <a:lstStyle/>
        <a:p>
          <a:endParaRPr lang="ru-RU"/>
        </a:p>
      </dgm:t>
    </dgm:pt>
    <dgm:pt modelId="{D22DB53D-444E-4A13-A9A9-2C34CBA5636A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300" dirty="0" smtClean="0">
            <a:solidFill>
              <a:srgbClr val="23538D"/>
            </a:solidFill>
          </a:endParaRPr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300" dirty="0">
            <a:solidFill>
              <a:srgbClr val="23538D"/>
            </a:solidFill>
          </a:endParaRPr>
        </a:p>
      </dgm:t>
    </dgm:pt>
    <dgm:pt modelId="{C9FEDE9C-5D68-4A9C-94F6-105A51B23315}" type="parTrans" cxnId="{7DE0D907-1482-4300-9F4C-42758F25D0F5}">
      <dgm:prSet/>
      <dgm:spPr/>
      <dgm:t>
        <a:bodyPr/>
        <a:lstStyle/>
        <a:p>
          <a:endParaRPr lang="ru-RU"/>
        </a:p>
      </dgm:t>
    </dgm:pt>
    <dgm:pt modelId="{700755C5-601D-4560-B19E-62E826225ED3}" type="sibTrans" cxnId="{7DE0D907-1482-4300-9F4C-42758F25D0F5}">
      <dgm:prSet/>
      <dgm:spPr/>
      <dgm:t>
        <a:bodyPr/>
        <a:lstStyle/>
        <a:p>
          <a:endParaRPr lang="ru-RU"/>
        </a:p>
      </dgm:t>
    </dgm:pt>
    <dgm:pt modelId="{72EDD6B9-F5CC-4692-B0C8-5D3447D64A36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marL="180975" marR="0" indent="-180975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solidFill>
                <a:srgbClr val="23538D"/>
              </a:solidFill>
            </a:rPr>
            <a:t>Об </a:t>
          </a:r>
          <a:r>
            <a:rPr lang="ru-RU" sz="2000" b="1" dirty="0" smtClean="0">
              <a:solidFill>
                <a:srgbClr val="23538D"/>
              </a:solidFill>
            </a:rPr>
            <a:t>утверждении Методики снижения класса (подкласса) условий труда </a:t>
          </a:r>
          <a:r>
            <a:rPr lang="ru-RU" sz="2000" dirty="0" smtClean="0">
              <a:solidFill>
                <a:srgbClr val="23538D"/>
              </a:solidFill>
            </a:rPr>
            <a:t>при применении работниками, занятыми на работах с вредными условиями труда, эффективных средств индивидуальной защиты</a:t>
          </a:r>
          <a:endParaRPr lang="ru-RU" sz="2000" dirty="0">
            <a:solidFill>
              <a:srgbClr val="23538D"/>
            </a:solidFill>
          </a:endParaRPr>
        </a:p>
      </dgm:t>
    </dgm:pt>
    <dgm:pt modelId="{019DFA55-BADB-4B74-8F09-83BBE8E60E15}" type="parTrans" cxnId="{4E0B3A9A-D234-48FA-B17A-86EFE88EC1FA}">
      <dgm:prSet/>
      <dgm:spPr/>
    </dgm:pt>
    <dgm:pt modelId="{5824873A-7E4E-47D1-87D8-63A3941D0F0F}" type="sibTrans" cxnId="{4E0B3A9A-D234-48FA-B17A-86EFE88EC1FA}">
      <dgm:prSet/>
      <dgm:spPr/>
    </dgm:pt>
    <dgm:pt modelId="{9E30FF58-1F66-468D-BC90-7C69612BECFF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marL="180975" marR="0" indent="-180975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solidFill>
                <a:srgbClr val="23538D"/>
              </a:solidFill>
            </a:rPr>
            <a:t>Об </a:t>
          </a:r>
          <a:r>
            <a:rPr lang="ru-RU" sz="2000" b="1" dirty="0" smtClean="0">
              <a:solidFill>
                <a:srgbClr val="23538D"/>
              </a:solidFill>
            </a:rPr>
            <a:t>утверждении методических рекомендаций по определению  размера платы за проведение экспертизы </a:t>
          </a:r>
          <a:r>
            <a:rPr lang="ru-RU" sz="2000" dirty="0" smtClean="0">
              <a:solidFill>
                <a:srgbClr val="23538D"/>
              </a:solidFill>
            </a:rPr>
            <a:t>качества специальной оценки условий труда</a:t>
          </a:r>
          <a:endParaRPr lang="ru-RU" sz="2000" dirty="0">
            <a:solidFill>
              <a:srgbClr val="23538D"/>
            </a:solidFill>
          </a:endParaRPr>
        </a:p>
      </dgm:t>
    </dgm:pt>
    <dgm:pt modelId="{297572AA-B4D6-4697-A80A-02CCAC1DC52A}" type="parTrans" cxnId="{8C6E6B21-FF91-43F5-8BEC-BB22910B6A70}">
      <dgm:prSet/>
      <dgm:spPr/>
    </dgm:pt>
    <dgm:pt modelId="{96A04B54-D6D4-4409-9080-28B7C2618406}" type="sibTrans" cxnId="{8C6E6B21-FF91-43F5-8BEC-BB22910B6A70}">
      <dgm:prSet/>
      <dgm:spPr/>
    </dgm:pt>
    <dgm:pt modelId="{A5988012-80C0-4F94-982B-9F8C2035ED64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marL="180975" marR="0" indent="-180975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rgbClr val="23538D"/>
              </a:solidFill>
            </a:rPr>
            <a:t>О создании комиссии по рассмотрению апелляций </a:t>
          </a:r>
          <a:r>
            <a:rPr lang="ru-RU" sz="2000" dirty="0" smtClean="0">
              <a:solidFill>
                <a:srgbClr val="23538D"/>
              </a:solidFill>
            </a:rPr>
            <a:t>на результаты прохождения аттестационного испытания на право выполнения работ по специальной оценке условий труда</a:t>
          </a:r>
        </a:p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dirty="0">
            <a:solidFill>
              <a:srgbClr val="23538D"/>
            </a:solidFill>
          </a:endParaRPr>
        </a:p>
      </dgm:t>
    </dgm:pt>
    <dgm:pt modelId="{FDC08390-0ED5-4B87-8FE9-D88C3351067D}" type="parTrans" cxnId="{77669A3C-8EC5-4DB2-9B92-92887E798DAB}">
      <dgm:prSet/>
      <dgm:spPr/>
    </dgm:pt>
    <dgm:pt modelId="{D768AA8A-A059-498C-A8DC-B66B4B16AA17}" type="sibTrans" cxnId="{77669A3C-8EC5-4DB2-9B92-92887E798DAB}">
      <dgm:prSet/>
      <dgm:spPr/>
    </dgm:pt>
    <dgm:pt modelId="{8CF6388B-E7E9-4B02-A62F-994F5D1A8E64}" type="pres">
      <dgm:prSet presAssocID="{1B4D21D1-78CC-4431-95D7-8EC976B1DCE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3DFE9A-3482-481D-809C-871B688EAF3C}" type="pres">
      <dgm:prSet presAssocID="{7B27E812-B477-48DF-B15A-CC5762437117}" presName="linNode" presStyleCnt="0"/>
      <dgm:spPr/>
    </dgm:pt>
    <dgm:pt modelId="{E64E13E2-0CE1-4274-8DE7-7C2E08811137}" type="pres">
      <dgm:prSet presAssocID="{7B27E812-B477-48DF-B15A-CC5762437117}" presName="parentText" presStyleLbl="node1" presStyleIdx="0" presStyleCnt="1" custScaleX="110489" custLinFactNeighborX="-17" custLinFactNeighborY="258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A3E1B2-E188-4317-AB1A-A3A8884D941D}" type="pres">
      <dgm:prSet presAssocID="{7B27E812-B477-48DF-B15A-CC5762437117}" presName="descendantText" presStyleLbl="alignAccFollowNode1" presStyleIdx="0" presStyleCnt="1" custScaleX="239144" custScaleY="1251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0936BE0-3886-466D-86CE-B74385BB0AA6}" type="presOf" srcId="{2E5075CE-B053-4A6C-BA94-C33D0338E6A8}" destId="{F4A3E1B2-E188-4317-AB1A-A3A8884D941D}" srcOrd="0" destOrd="0" presId="urn:microsoft.com/office/officeart/2005/8/layout/vList5"/>
    <dgm:cxn modelId="{8C6E6B21-FF91-43F5-8BEC-BB22910B6A70}" srcId="{7B27E812-B477-48DF-B15A-CC5762437117}" destId="{9E30FF58-1F66-468D-BC90-7C69612BECFF}" srcOrd="2" destOrd="0" parTransId="{297572AA-B4D6-4697-A80A-02CCAC1DC52A}" sibTransId="{96A04B54-D6D4-4409-9080-28B7C2618406}"/>
    <dgm:cxn modelId="{F26F926A-E5CA-4C57-BA13-4D7FF36C1934}" type="presOf" srcId="{7B27E812-B477-48DF-B15A-CC5762437117}" destId="{E64E13E2-0CE1-4274-8DE7-7C2E08811137}" srcOrd="0" destOrd="0" presId="urn:microsoft.com/office/officeart/2005/8/layout/vList5"/>
    <dgm:cxn modelId="{BF93C99A-0C1D-4AE9-BC53-2B2B020A2ABA}" type="presOf" srcId="{A5988012-80C0-4F94-982B-9F8C2035ED64}" destId="{F4A3E1B2-E188-4317-AB1A-A3A8884D941D}" srcOrd="0" destOrd="3" presId="urn:microsoft.com/office/officeart/2005/8/layout/vList5"/>
    <dgm:cxn modelId="{42A9C692-EC7D-4BA9-9057-0AEA8E9E4994}" type="presOf" srcId="{72EDD6B9-F5CC-4692-B0C8-5D3447D64A36}" destId="{F4A3E1B2-E188-4317-AB1A-A3A8884D941D}" srcOrd="0" destOrd="1" presId="urn:microsoft.com/office/officeart/2005/8/layout/vList5"/>
    <dgm:cxn modelId="{9C7E1A46-9E81-479D-9494-C7295B21E6B3}" type="presOf" srcId="{1B4D21D1-78CC-4431-95D7-8EC976B1DCEA}" destId="{8CF6388B-E7E9-4B02-A62F-994F5D1A8E64}" srcOrd="0" destOrd="0" presId="urn:microsoft.com/office/officeart/2005/8/layout/vList5"/>
    <dgm:cxn modelId="{7DE0D907-1482-4300-9F4C-42758F25D0F5}" srcId="{7B27E812-B477-48DF-B15A-CC5762437117}" destId="{D22DB53D-444E-4A13-A9A9-2C34CBA5636A}" srcOrd="4" destOrd="0" parTransId="{C9FEDE9C-5D68-4A9C-94F6-105A51B23315}" sibTransId="{700755C5-601D-4560-B19E-62E826225ED3}"/>
    <dgm:cxn modelId="{E8224625-700A-4AE4-959A-119C53B8B848}" type="presOf" srcId="{D22DB53D-444E-4A13-A9A9-2C34CBA5636A}" destId="{F4A3E1B2-E188-4317-AB1A-A3A8884D941D}" srcOrd="0" destOrd="4" presId="urn:microsoft.com/office/officeart/2005/8/layout/vList5"/>
    <dgm:cxn modelId="{77669A3C-8EC5-4DB2-9B92-92887E798DAB}" srcId="{7B27E812-B477-48DF-B15A-CC5762437117}" destId="{A5988012-80C0-4F94-982B-9F8C2035ED64}" srcOrd="3" destOrd="0" parTransId="{FDC08390-0ED5-4B87-8FE9-D88C3351067D}" sibTransId="{D768AA8A-A059-498C-A8DC-B66B4B16AA17}"/>
    <dgm:cxn modelId="{4E0B3A9A-D234-48FA-B17A-86EFE88EC1FA}" srcId="{7B27E812-B477-48DF-B15A-CC5762437117}" destId="{72EDD6B9-F5CC-4692-B0C8-5D3447D64A36}" srcOrd="1" destOrd="0" parTransId="{019DFA55-BADB-4B74-8F09-83BBE8E60E15}" sibTransId="{5824873A-7E4E-47D1-87D8-63A3941D0F0F}"/>
    <dgm:cxn modelId="{614A59DA-CB63-4F66-BCCB-B46FD7313A61}" srcId="{7B27E812-B477-48DF-B15A-CC5762437117}" destId="{2E5075CE-B053-4A6C-BA94-C33D0338E6A8}" srcOrd="0" destOrd="0" parTransId="{A8C978E0-ED80-46D2-9E70-422D0D7280F0}" sibTransId="{8B688ADF-5DE9-4EC5-9097-5C9983E5FB8F}"/>
    <dgm:cxn modelId="{708EF52A-1C6D-4017-96DA-258CD1FA94D7}" srcId="{1B4D21D1-78CC-4431-95D7-8EC976B1DCEA}" destId="{7B27E812-B477-48DF-B15A-CC5762437117}" srcOrd="0" destOrd="0" parTransId="{3C66365D-9B18-4E5B-BA24-39B8A6351910}" sibTransId="{F604A6DC-A816-45E6-B530-EBE3886B7D06}"/>
    <dgm:cxn modelId="{135D7AA4-FA0C-4D85-8958-D07F0D20E048}" type="presOf" srcId="{9E30FF58-1F66-468D-BC90-7C69612BECFF}" destId="{F4A3E1B2-E188-4317-AB1A-A3A8884D941D}" srcOrd="0" destOrd="2" presId="urn:microsoft.com/office/officeart/2005/8/layout/vList5"/>
    <dgm:cxn modelId="{A34063C4-399A-4D0D-BB5B-D718D23B21F6}" type="presParOf" srcId="{8CF6388B-E7E9-4B02-A62F-994F5D1A8E64}" destId="{6B3DFE9A-3482-481D-809C-871B688EAF3C}" srcOrd="0" destOrd="0" presId="urn:microsoft.com/office/officeart/2005/8/layout/vList5"/>
    <dgm:cxn modelId="{22597643-F043-40EE-A7DE-52367E0C1019}" type="presParOf" srcId="{6B3DFE9A-3482-481D-809C-871B688EAF3C}" destId="{E64E13E2-0CE1-4274-8DE7-7C2E08811137}" srcOrd="0" destOrd="0" presId="urn:microsoft.com/office/officeart/2005/8/layout/vList5"/>
    <dgm:cxn modelId="{0F7DFA34-F0CB-4770-BA80-4624DE797ABC}" type="presParOf" srcId="{6B3DFE9A-3482-481D-809C-871B688EAF3C}" destId="{F4A3E1B2-E188-4317-AB1A-A3A8884D941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660D27A-0518-4FA6-B295-334DEE5877A9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A5F04E23-AA1C-40A2-8B45-55AB0FA3A243}">
      <dgm:prSet phldrT="[Текст]" custT="1"/>
      <dgm:spPr/>
      <dgm:t>
        <a:bodyPr/>
        <a:lstStyle/>
        <a:p>
          <a:pPr algn="l"/>
          <a:r>
            <a:rPr lang="ru-RU" sz="3200" dirty="0" smtClean="0"/>
            <a:t>НЕДОПУЩЕНИЕ КОНФЛИКТА ИНТЕРЕСОВ</a:t>
          </a:r>
          <a:endParaRPr lang="ru-RU" sz="3200" dirty="0"/>
        </a:p>
      </dgm:t>
    </dgm:pt>
    <dgm:pt modelId="{7AF0DDA1-F650-4986-B2C5-FD13599C6F4F}" type="parTrans" cxnId="{C2F4B025-0095-47CA-8682-E1F620D2B896}">
      <dgm:prSet/>
      <dgm:spPr/>
      <dgm:t>
        <a:bodyPr/>
        <a:lstStyle/>
        <a:p>
          <a:endParaRPr lang="ru-RU" sz="3600"/>
        </a:p>
      </dgm:t>
    </dgm:pt>
    <dgm:pt modelId="{03342B86-7EF0-4349-9176-1CECD47E0F70}" type="sibTrans" cxnId="{C2F4B025-0095-47CA-8682-E1F620D2B896}">
      <dgm:prSet/>
      <dgm:spPr/>
      <dgm:t>
        <a:bodyPr/>
        <a:lstStyle/>
        <a:p>
          <a:endParaRPr lang="ru-RU" sz="3600"/>
        </a:p>
      </dgm:t>
    </dgm:pt>
    <dgm:pt modelId="{CD9439BD-924C-485E-BFB8-484DF8EB2501}">
      <dgm:prSet phldrT="[Текст]" custT="1"/>
      <dgm:spPr/>
      <dgm:t>
        <a:bodyPr/>
        <a:lstStyle/>
        <a:p>
          <a:endParaRPr lang="ru-RU" sz="3600" dirty="0"/>
        </a:p>
      </dgm:t>
    </dgm:pt>
    <dgm:pt modelId="{F69B3C0C-0054-47F0-BD56-356882EEAC79}" type="parTrans" cxnId="{CF1016EB-15EE-48C4-9D7F-D9B8DF8CC931}">
      <dgm:prSet/>
      <dgm:spPr/>
      <dgm:t>
        <a:bodyPr/>
        <a:lstStyle/>
        <a:p>
          <a:endParaRPr lang="ru-RU" sz="3600"/>
        </a:p>
      </dgm:t>
    </dgm:pt>
    <dgm:pt modelId="{F0A4A0B9-8174-4C6B-825E-5EE412F628F0}" type="sibTrans" cxnId="{CF1016EB-15EE-48C4-9D7F-D9B8DF8CC931}">
      <dgm:prSet/>
      <dgm:spPr/>
      <dgm:t>
        <a:bodyPr/>
        <a:lstStyle/>
        <a:p>
          <a:endParaRPr lang="ru-RU" sz="3600"/>
        </a:p>
      </dgm:t>
    </dgm:pt>
    <dgm:pt modelId="{89EE08D4-DEDB-4AB6-B8F7-5B6AFDF0FABB}">
      <dgm:prSet phldrT="[Текст]" custT="1"/>
      <dgm:spPr/>
      <dgm:t>
        <a:bodyPr/>
        <a:lstStyle/>
        <a:p>
          <a:r>
            <a:rPr lang="ru-RU" sz="3200" dirty="0" smtClean="0"/>
            <a:t>ДЕНЕЖНОЕ ВОЗНАГРАЖДЕНИЕ ОРГАНИЗАЦИИ, ПРОВОДЯЩЕЙ СОУТ, НЕ МОЖЕТ БЫТЬ ПОСТАВЛЕНО В ЗАВИСИМОСТЬ ОТ РЕЗУЛЬТАТОВ ОЦЕНКИ</a:t>
          </a:r>
          <a:endParaRPr lang="ru-RU" sz="3200" dirty="0"/>
        </a:p>
      </dgm:t>
    </dgm:pt>
    <dgm:pt modelId="{FE4E2F4C-7CE3-4A86-8F65-780FAC960F8B}" type="parTrans" cxnId="{852FEE3D-3277-4CFA-BDA0-E4D15E1E76BD}">
      <dgm:prSet/>
      <dgm:spPr/>
      <dgm:t>
        <a:bodyPr/>
        <a:lstStyle/>
        <a:p>
          <a:endParaRPr lang="ru-RU" sz="3600"/>
        </a:p>
      </dgm:t>
    </dgm:pt>
    <dgm:pt modelId="{158412D4-5D6D-48F9-8559-7D4983FBB1B1}" type="sibTrans" cxnId="{852FEE3D-3277-4CFA-BDA0-E4D15E1E76BD}">
      <dgm:prSet/>
      <dgm:spPr/>
      <dgm:t>
        <a:bodyPr/>
        <a:lstStyle/>
        <a:p>
          <a:endParaRPr lang="ru-RU" sz="3600"/>
        </a:p>
      </dgm:t>
    </dgm:pt>
    <dgm:pt modelId="{AEF5D327-2F74-4F80-ACC0-9E92374CD523}">
      <dgm:prSet phldrT="[Текст]" custT="1"/>
      <dgm:spPr/>
      <dgm:t>
        <a:bodyPr/>
        <a:lstStyle/>
        <a:p>
          <a:endParaRPr lang="ru-RU" sz="3600" dirty="0"/>
        </a:p>
      </dgm:t>
    </dgm:pt>
    <dgm:pt modelId="{37430CE2-697C-48CD-A131-C380BAFE20F4}" type="parTrans" cxnId="{1611A59F-81F4-48F1-8970-5F72DEF9FECD}">
      <dgm:prSet/>
      <dgm:spPr/>
      <dgm:t>
        <a:bodyPr/>
        <a:lstStyle/>
        <a:p>
          <a:endParaRPr lang="ru-RU" sz="3600"/>
        </a:p>
      </dgm:t>
    </dgm:pt>
    <dgm:pt modelId="{B121B81B-FBFA-4719-8927-1AED2A83FB4A}" type="sibTrans" cxnId="{1611A59F-81F4-48F1-8970-5F72DEF9FECD}">
      <dgm:prSet/>
      <dgm:spPr/>
      <dgm:t>
        <a:bodyPr/>
        <a:lstStyle/>
        <a:p>
          <a:endParaRPr lang="ru-RU" sz="3600"/>
        </a:p>
      </dgm:t>
    </dgm:pt>
    <dgm:pt modelId="{0C61914B-C2C8-4650-AFE9-3C412A4A7820}">
      <dgm:prSet phldrT="[Текст]" custT="1"/>
      <dgm:spPr>
        <a:noFill/>
      </dgm:spPr>
      <dgm:t>
        <a:bodyPr/>
        <a:lstStyle/>
        <a:p>
          <a:pPr algn="ctr"/>
          <a:r>
            <a:rPr lang="ru-RU" sz="2800" dirty="0" smtClean="0">
              <a:solidFill>
                <a:schemeClr val="tx2"/>
              </a:solidFill>
            </a:rPr>
            <a:t>ОГРАНИЧЕНИЕ КРУГА ЛИЦ, ПРОВОДЯЩИХ СПЕЦИАЛЬНУЮ ОЦЕНКУ УСЛОВИЙ ТРУДА – ЭКСПЕРТЫ НЕСУТ ПЕРСОНАЛЬНУЮ ОТВЕТСТВЕННОСТЬ ЗА ОБЪЕКТИВНЫЕ РЕЗУЛЬТАТЫ СОУТ</a:t>
          </a:r>
          <a:endParaRPr lang="ru-RU" sz="2800" dirty="0">
            <a:solidFill>
              <a:schemeClr val="tx2"/>
            </a:solidFill>
          </a:endParaRPr>
        </a:p>
      </dgm:t>
    </dgm:pt>
    <dgm:pt modelId="{110B52D4-432F-4C60-A4DB-BCCAA9488590}" type="parTrans" cxnId="{7B006A2B-2961-4B8D-A395-51E17B5C6FED}">
      <dgm:prSet/>
      <dgm:spPr/>
      <dgm:t>
        <a:bodyPr/>
        <a:lstStyle/>
        <a:p>
          <a:endParaRPr lang="ru-RU"/>
        </a:p>
      </dgm:t>
    </dgm:pt>
    <dgm:pt modelId="{B706F9D3-14F0-49B9-9E40-81428843B757}" type="sibTrans" cxnId="{7B006A2B-2961-4B8D-A395-51E17B5C6FED}">
      <dgm:prSet/>
      <dgm:spPr/>
      <dgm:t>
        <a:bodyPr/>
        <a:lstStyle/>
        <a:p>
          <a:endParaRPr lang="ru-RU"/>
        </a:p>
      </dgm:t>
    </dgm:pt>
    <dgm:pt modelId="{C25E4736-0402-4FAC-A33B-120109767F9D}" type="pres">
      <dgm:prSet presAssocID="{7660D27A-0518-4FA6-B295-334DEE5877A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D7138C1-2071-4119-88C8-0A3146100907}" type="pres">
      <dgm:prSet presAssocID="{A5F04E23-AA1C-40A2-8B45-55AB0FA3A243}" presName="parentText" presStyleLbl="node1" presStyleIdx="0" presStyleCnt="3" custScaleY="76512" custLinFactY="-952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220C2F-20D6-4204-AFA4-2E4A16CA8F8F}" type="pres">
      <dgm:prSet presAssocID="{A5F04E23-AA1C-40A2-8B45-55AB0FA3A24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5E24D9-ADF1-4264-AF32-75E52BE007A9}" type="pres">
      <dgm:prSet presAssocID="{0C61914B-C2C8-4650-AFE9-3C412A4A782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F229F1-762D-4EE4-8F4A-4DD4277DFB20}" type="pres">
      <dgm:prSet presAssocID="{B706F9D3-14F0-49B9-9E40-81428843B757}" presName="spacer" presStyleCnt="0"/>
      <dgm:spPr/>
    </dgm:pt>
    <dgm:pt modelId="{386D37F6-A164-4CE3-ACA0-C16277461AAA}" type="pres">
      <dgm:prSet presAssocID="{89EE08D4-DEDB-4AB6-B8F7-5B6AFDF0FABB}" presName="parentText" presStyleLbl="node1" presStyleIdx="2" presStyleCnt="3" custScaleY="99227" custLinFactY="247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1DAEC4-864E-4551-8413-0E176BA048F8}" type="pres">
      <dgm:prSet presAssocID="{89EE08D4-DEDB-4AB6-B8F7-5B6AFDF0FABB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76FA33D-060D-417A-97DA-CB8AFC3862C1}" type="presOf" srcId="{AEF5D327-2F74-4F80-ACC0-9E92374CD523}" destId="{9D1DAEC4-864E-4551-8413-0E176BA048F8}" srcOrd="0" destOrd="0" presId="urn:microsoft.com/office/officeart/2005/8/layout/vList2"/>
    <dgm:cxn modelId="{7B006A2B-2961-4B8D-A395-51E17B5C6FED}" srcId="{7660D27A-0518-4FA6-B295-334DEE5877A9}" destId="{0C61914B-C2C8-4650-AFE9-3C412A4A7820}" srcOrd="1" destOrd="0" parTransId="{110B52D4-432F-4C60-A4DB-BCCAA9488590}" sibTransId="{B706F9D3-14F0-49B9-9E40-81428843B757}"/>
    <dgm:cxn modelId="{3D21709E-60FA-44B3-BD46-4595892C9A6E}" type="presOf" srcId="{0C61914B-C2C8-4650-AFE9-3C412A4A7820}" destId="{A95E24D9-ADF1-4264-AF32-75E52BE007A9}" srcOrd="0" destOrd="0" presId="urn:microsoft.com/office/officeart/2005/8/layout/vList2"/>
    <dgm:cxn modelId="{96160E1F-97B6-4E52-AA3E-262030EBBCA3}" type="presOf" srcId="{89EE08D4-DEDB-4AB6-B8F7-5B6AFDF0FABB}" destId="{386D37F6-A164-4CE3-ACA0-C16277461AAA}" srcOrd="0" destOrd="0" presId="urn:microsoft.com/office/officeart/2005/8/layout/vList2"/>
    <dgm:cxn modelId="{C2F4B025-0095-47CA-8682-E1F620D2B896}" srcId="{7660D27A-0518-4FA6-B295-334DEE5877A9}" destId="{A5F04E23-AA1C-40A2-8B45-55AB0FA3A243}" srcOrd="0" destOrd="0" parTransId="{7AF0DDA1-F650-4986-B2C5-FD13599C6F4F}" sibTransId="{03342B86-7EF0-4349-9176-1CECD47E0F70}"/>
    <dgm:cxn modelId="{17E9DCDC-AF28-4B59-94F3-464CCC3BF6D3}" type="presOf" srcId="{A5F04E23-AA1C-40A2-8B45-55AB0FA3A243}" destId="{ED7138C1-2071-4119-88C8-0A3146100907}" srcOrd="0" destOrd="0" presId="urn:microsoft.com/office/officeart/2005/8/layout/vList2"/>
    <dgm:cxn modelId="{E4BC8365-E963-4741-BF5F-9A9F4F906A13}" type="presOf" srcId="{CD9439BD-924C-485E-BFB8-484DF8EB2501}" destId="{E1220C2F-20D6-4204-AFA4-2E4A16CA8F8F}" srcOrd="0" destOrd="0" presId="urn:microsoft.com/office/officeart/2005/8/layout/vList2"/>
    <dgm:cxn modelId="{CF1016EB-15EE-48C4-9D7F-D9B8DF8CC931}" srcId="{A5F04E23-AA1C-40A2-8B45-55AB0FA3A243}" destId="{CD9439BD-924C-485E-BFB8-484DF8EB2501}" srcOrd="0" destOrd="0" parTransId="{F69B3C0C-0054-47F0-BD56-356882EEAC79}" sibTransId="{F0A4A0B9-8174-4C6B-825E-5EE412F628F0}"/>
    <dgm:cxn modelId="{1611A59F-81F4-48F1-8970-5F72DEF9FECD}" srcId="{89EE08D4-DEDB-4AB6-B8F7-5B6AFDF0FABB}" destId="{AEF5D327-2F74-4F80-ACC0-9E92374CD523}" srcOrd="0" destOrd="0" parTransId="{37430CE2-697C-48CD-A131-C380BAFE20F4}" sibTransId="{B121B81B-FBFA-4719-8927-1AED2A83FB4A}"/>
    <dgm:cxn modelId="{1E00C30F-94F6-4B12-BBA5-B381466E38FD}" type="presOf" srcId="{7660D27A-0518-4FA6-B295-334DEE5877A9}" destId="{C25E4736-0402-4FAC-A33B-120109767F9D}" srcOrd="0" destOrd="0" presId="urn:microsoft.com/office/officeart/2005/8/layout/vList2"/>
    <dgm:cxn modelId="{852FEE3D-3277-4CFA-BDA0-E4D15E1E76BD}" srcId="{7660D27A-0518-4FA6-B295-334DEE5877A9}" destId="{89EE08D4-DEDB-4AB6-B8F7-5B6AFDF0FABB}" srcOrd="2" destOrd="0" parTransId="{FE4E2F4C-7CE3-4A86-8F65-780FAC960F8B}" sibTransId="{158412D4-5D6D-48F9-8559-7D4983FBB1B1}"/>
    <dgm:cxn modelId="{D8E38C1F-7524-430D-862B-418D4B728D6D}" type="presParOf" srcId="{C25E4736-0402-4FAC-A33B-120109767F9D}" destId="{ED7138C1-2071-4119-88C8-0A3146100907}" srcOrd="0" destOrd="0" presId="urn:microsoft.com/office/officeart/2005/8/layout/vList2"/>
    <dgm:cxn modelId="{B26A3D90-1DA4-4347-BD05-CE815FA74F77}" type="presParOf" srcId="{C25E4736-0402-4FAC-A33B-120109767F9D}" destId="{E1220C2F-20D6-4204-AFA4-2E4A16CA8F8F}" srcOrd="1" destOrd="0" presId="urn:microsoft.com/office/officeart/2005/8/layout/vList2"/>
    <dgm:cxn modelId="{79DC1BC9-5869-4B5E-A882-59DDC701BE3B}" type="presParOf" srcId="{C25E4736-0402-4FAC-A33B-120109767F9D}" destId="{A95E24D9-ADF1-4264-AF32-75E52BE007A9}" srcOrd="2" destOrd="0" presId="urn:microsoft.com/office/officeart/2005/8/layout/vList2"/>
    <dgm:cxn modelId="{39875496-170B-4CC8-B179-5A9DFE238BB6}" type="presParOf" srcId="{C25E4736-0402-4FAC-A33B-120109767F9D}" destId="{EAF229F1-762D-4EE4-8F4A-4DD4277DFB20}" srcOrd="3" destOrd="0" presId="urn:microsoft.com/office/officeart/2005/8/layout/vList2"/>
    <dgm:cxn modelId="{F2B1837D-50A1-410D-AD85-0A931481E781}" type="presParOf" srcId="{C25E4736-0402-4FAC-A33B-120109767F9D}" destId="{386D37F6-A164-4CE3-ACA0-C16277461AAA}" srcOrd="4" destOrd="0" presId="urn:microsoft.com/office/officeart/2005/8/layout/vList2"/>
    <dgm:cxn modelId="{D9CAF4B7-1FB5-416C-8A3D-9B52B23E9D79}" type="presParOf" srcId="{C25E4736-0402-4FAC-A33B-120109767F9D}" destId="{9D1DAEC4-864E-4551-8413-0E176BA048F8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DFCD251-E51D-4383-981A-18307FD75A3B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D26954-169A-41D7-89D9-79988EF10208}">
      <dgm:prSet phldrT="[Текст]"/>
      <dgm:spPr/>
      <dgm:t>
        <a:bodyPr/>
        <a:lstStyle/>
        <a:p>
          <a:endParaRPr lang="ru-RU" dirty="0">
            <a:solidFill>
              <a:schemeClr val="tx2"/>
            </a:solidFill>
          </a:endParaRPr>
        </a:p>
      </dgm:t>
    </dgm:pt>
    <dgm:pt modelId="{3E0F0A9E-7106-4811-8FC2-883BD26EAC99}" type="parTrans" cxnId="{22C67025-682A-4364-83A2-0046802670BB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3212C803-BAB9-4F3B-9EED-FFEEC4F2AE10}" type="sibTrans" cxnId="{22C67025-682A-4364-83A2-0046802670BB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0332F88F-C5D3-4EDB-87B2-CFC651C3E33C}">
      <dgm:prSet phldrT="[Текст]"/>
      <dgm:spPr/>
      <dgm:t>
        <a:bodyPr/>
        <a:lstStyle/>
        <a:p>
          <a:endParaRPr lang="ru-RU" dirty="0">
            <a:solidFill>
              <a:schemeClr val="tx2"/>
            </a:solidFill>
          </a:endParaRPr>
        </a:p>
      </dgm:t>
    </dgm:pt>
    <dgm:pt modelId="{F11A2DEB-D2E7-4B0D-858F-C4C99BCF238A}" type="sibTrans" cxnId="{D7F40419-2172-4D17-94FF-C7A9FC7D86A6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ECE087EA-2422-44C4-8EB5-B48BD9686DC4}" type="parTrans" cxnId="{D7F40419-2172-4D17-94FF-C7A9FC7D86A6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CC096540-E9AF-484F-BC74-6051ADBEBB54}">
      <dgm:prSet phldrT="[Текст]"/>
      <dgm:spPr/>
      <dgm:t>
        <a:bodyPr/>
        <a:lstStyle/>
        <a:p>
          <a:endParaRPr lang="ru-RU" dirty="0">
            <a:solidFill>
              <a:schemeClr val="tx2"/>
            </a:solidFill>
          </a:endParaRPr>
        </a:p>
      </dgm:t>
    </dgm:pt>
    <dgm:pt modelId="{317EE762-291E-486F-B94E-184198BA01E0}" type="parTrans" cxnId="{D1D92F40-732D-4865-85F1-62A8465B17E9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F15C6AD1-3AFB-43FB-98E1-4A6139CF77CB}" type="sibTrans" cxnId="{D1D92F40-732D-4865-85F1-62A8465B17E9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5F9ED20F-16BD-48E3-8070-994894978155}">
      <dgm:prSet custT="1"/>
      <dgm:spPr/>
      <dgm:t>
        <a:bodyPr/>
        <a:lstStyle/>
        <a:p>
          <a:pPr algn="just"/>
          <a:r>
            <a:rPr lang="ru-RU" sz="1800" dirty="0" smtClean="0">
              <a:solidFill>
                <a:schemeClr val="tx2"/>
              </a:solidFill>
            </a:rPr>
            <a:t>в штате не менее 5 экспертов, работающих по трудовому договору и имеющих сертификат эксперта на право выполнения работ по специальной оценке условий труда, в том числе не менее одного эксперта, имеющего высшее образование по одной из специальностей - врач по общей гигиене, врач по гигиене труда, врач по санитарно-гигиеническим лабораторным исследованиям, аттестуемых Минтрудом России</a:t>
          </a:r>
          <a:endParaRPr lang="ru-RU" sz="1800" dirty="0">
            <a:solidFill>
              <a:schemeClr val="tx2"/>
            </a:solidFill>
          </a:endParaRPr>
        </a:p>
      </dgm:t>
    </dgm:pt>
    <dgm:pt modelId="{183CFECA-0A38-4D45-83EF-19EAF4870385}" type="parTrans" cxnId="{0EBD2BF3-6805-4F55-B047-45167A232630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EA289D32-B70B-446E-9AE0-BB6273E2DEB2}" type="sibTrans" cxnId="{0EBD2BF3-6805-4F55-B047-45167A232630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B150C0BB-AA7C-47B9-BC6D-D70F2B153090}">
      <dgm:prSet/>
      <dgm:spPr/>
      <dgm:t>
        <a:bodyPr/>
        <a:lstStyle/>
        <a:p>
          <a:r>
            <a:rPr lang="ru-RU" dirty="0" smtClean="0">
              <a:solidFill>
                <a:schemeClr val="tx2"/>
              </a:solidFill>
            </a:rPr>
            <a:t>испытательная лаборатория (центр) - аккредитована Росаккредитацией </a:t>
          </a:r>
          <a:endParaRPr lang="ru-RU" dirty="0">
            <a:solidFill>
              <a:schemeClr val="tx2"/>
            </a:solidFill>
          </a:endParaRPr>
        </a:p>
      </dgm:t>
    </dgm:pt>
    <dgm:pt modelId="{4FD70679-0803-41FE-B1E0-346550423CA4}" type="parTrans" cxnId="{373C0D46-46D0-459D-A3E9-A069103C57E4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3B0441CA-57D7-4211-82AB-E8A061274BF2}" type="sibTrans" cxnId="{373C0D46-46D0-459D-A3E9-A069103C57E4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3241CA47-391B-4E44-9F00-ADC33CE43916}">
      <dgm:prSet/>
      <dgm:spPr/>
      <dgm:t>
        <a:bodyPr/>
        <a:lstStyle/>
        <a:p>
          <a:r>
            <a:rPr lang="ru-RU" dirty="0" smtClean="0">
              <a:solidFill>
                <a:schemeClr val="tx2"/>
              </a:solidFill>
            </a:rPr>
            <a:t>один из уставных видов деятельности – проведение специальной оценки условий труда</a:t>
          </a:r>
          <a:endParaRPr lang="ru-RU" dirty="0">
            <a:solidFill>
              <a:schemeClr val="tx2"/>
            </a:solidFill>
          </a:endParaRPr>
        </a:p>
      </dgm:t>
    </dgm:pt>
    <dgm:pt modelId="{51738CB2-E2E6-4339-9B3A-80F29B686E9A}" type="parTrans" cxnId="{0D527BDE-10F9-4EDC-AA53-9C256B85247C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0F6D4F78-8A15-4F70-8532-7AD9C43F8028}" type="sibTrans" cxnId="{0D527BDE-10F9-4EDC-AA53-9C256B85247C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D70C7C3E-1C86-4FDB-B368-9BD484AC5283}" type="pres">
      <dgm:prSet presAssocID="{9DFCD251-E51D-4383-981A-18307FD75A3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202BA4-2CBA-4F4E-870F-70043F0E09BE}" type="pres">
      <dgm:prSet presAssocID="{0332F88F-C5D3-4EDB-87B2-CFC651C3E33C}" presName="composite" presStyleCnt="0"/>
      <dgm:spPr/>
      <dgm:t>
        <a:bodyPr/>
        <a:lstStyle/>
        <a:p>
          <a:endParaRPr lang="ru-RU"/>
        </a:p>
      </dgm:t>
    </dgm:pt>
    <dgm:pt modelId="{50DCB581-17C3-4E2C-8D3E-617620A2C456}" type="pres">
      <dgm:prSet presAssocID="{0332F88F-C5D3-4EDB-87B2-CFC651C3E33C}" presName="parentText" presStyleLbl="alignNode1" presStyleIdx="0" presStyleCnt="3" custScaleY="142217" custLinFactNeighborX="0" custLinFactNeighborY="439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90A4C5-463C-4FAD-8AF9-06DB0AE4C455}" type="pres">
      <dgm:prSet presAssocID="{0332F88F-C5D3-4EDB-87B2-CFC651C3E33C}" presName="descendantText" presStyleLbl="alignAcc1" presStyleIdx="0" presStyleCnt="3" custScaleY="175962" custLinFactNeighborX="-396" custLinFactNeighborY="113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4A9371-18B6-46B4-9A2F-9E987B1CB865}" type="pres">
      <dgm:prSet presAssocID="{F11A2DEB-D2E7-4B0D-858F-C4C99BCF238A}" presName="sp" presStyleCnt="0"/>
      <dgm:spPr/>
      <dgm:t>
        <a:bodyPr/>
        <a:lstStyle/>
        <a:p>
          <a:endParaRPr lang="ru-RU"/>
        </a:p>
      </dgm:t>
    </dgm:pt>
    <dgm:pt modelId="{8CE96A9B-CF78-4649-BB78-9BAD04421A30}" type="pres">
      <dgm:prSet presAssocID="{BED26954-169A-41D7-89D9-79988EF10208}" presName="composite" presStyleCnt="0"/>
      <dgm:spPr/>
      <dgm:t>
        <a:bodyPr/>
        <a:lstStyle/>
        <a:p>
          <a:endParaRPr lang="ru-RU"/>
        </a:p>
      </dgm:t>
    </dgm:pt>
    <dgm:pt modelId="{C1AA7883-7D41-403C-B916-3A7FCB19FC44}" type="pres">
      <dgm:prSet presAssocID="{BED26954-169A-41D7-89D9-79988EF10208}" presName="parentText" presStyleLbl="alignNode1" presStyleIdx="1" presStyleCnt="3" custLinFactNeighborX="-6238" custLinFactNeighborY="745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ACEBC4-1BC7-4E65-8EE4-F1F908C736AD}" type="pres">
      <dgm:prSet presAssocID="{BED26954-169A-41D7-89D9-79988EF10208}" presName="descendantText" presStyleLbl="alignAcc1" presStyleIdx="1" presStyleCnt="3" custLinFactNeighborX="-30" custLinFactNeighborY="114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13B0AB-4F02-4B2E-9A7C-C70B9EEE91D5}" type="pres">
      <dgm:prSet presAssocID="{3212C803-BAB9-4F3B-9EED-FFEEC4F2AE10}" presName="sp" presStyleCnt="0"/>
      <dgm:spPr/>
      <dgm:t>
        <a:bodyPr/>
        <a:lstStyle/>
        <a:p>
          <a:endParaRPr lang="ru-RU"/>
        </a:p>
      </dgm:t>
    </dgm:pt>
    <dgm:pt modelId="{44744958-7A9E-4E44-877F-02FB418DDE56}" type="pres">
      <dgm:prSet presAssocID="{CC096540-E9AF-484F-BC74-6051ADBEBB54}" presName="composite" presStyleCnt="0"/>
      <dgm:spPr/>
      <dgm:t>
        <a:bodyPr/>
        <a:lstStyle/>
        <a:p>
          <a:endParaRPr lang="ru-RU"/>
        </a:p>
      </dgm:t>
    </dgm:pt>
    <dgm:pt modelId="{D8954B93-D172-4286-A102-FE26401302EE}" type="pres">
      <dgm:prSet presAssocID="{CC096540-E9AF-484F-BC74-6051ADBEBB54}" presName="parentText" presStyleLbl="alignNode1" presStyleIdx="2" presStyleCnt="3" custLinFactNeighborX="0" custLinFactNeighborY="988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FC02FD-6520-4EA1-80D7-5825FE6ECCEA}" type="pres">
      <dgm:prSet presAssocID="{CC096540-E9AF-484F-BC74-6051ADBEBB5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B3F3A31-E309-4043-84C1-6DA8B09067AA}" type="presOf" srcId="{5F9ED20F-16BD-48E3-8070-994894978155}" destId="{9190A4C5-463C-4FAD-8AF9-06DB0AE4C455}" srcOrd="0" destOrd="0" presId="urn:microsoft.com/office/officeart/2005/8/layout/chevron2"/>
    <dgm:cxn modelId="{22C67025-682A-4364-83A2-0046802670BB}" srcId="{9DFCD251-E51D-4383-981A-18307FD75A3B}" destId="{BED26954-169A-41D7-89D9-79988EF10208}" srcOrd="1" destOrd="0" parTransId="{3E0F0A9E-7106-4811-8FC2-883BD26EAC99}" sibTransId="{3212C803-BAB9-4F3B-9EED-FFEEC4F2AE10}"/>
    <dgm:cxn modelId="{0D527BDE-10F9-4EDC-AA53-9C256B85247C}" srcId="{BED26954-169A-41D7-89D9-79988EF10208}" destId="{3241CA47-391B-4E44-9F00-ADC33CE43916}" srcOrd="0" destOrd="0" parTransId="{51738CB2-E2E6-4339-9B3A-80F29B686E9A}" sibTransId="{0F6D4F78-8A15-4F70-8532-7AD9C43F8028}"/>
    <dgm:cxn modelId="{AFFC0A3C-AC30-4ECD-8353-34D1D5013692}" type="presOf" srcId="{0332F88F-C5D3-4EDB-87B2-CFC651C3E33C}" destId="{50DCB581-17C3-4E2C-8D3E-617620A2C456}" srcOrd="0" destOrd="0" presId="urn:microsoft.com/office/officeart/2005/8/layout/chevron2"/>
    <dgm:cxn modelId="{D1D92F40-732D-4865-85F1-62A8465B17E9}" srcId="{9DFCD251-E51D-4383-981A-18307FD75A3B}" destId="{CC096540-E9AF-484F-BC74-6051ADBEBB54}" srcOrd="2" destOrd="0" parTransId="{317EE762-291E-486F-B94E-184198BA01E0}" sibTransId="{F15C6AD1-3AFB-43FB-98E1-4A6139CF77CB}"/>
    <dgm:cxn modelId="{7276CB91-5946-41D6-AFE0-7275F1E1C194}" type="presOf" srcId="{3241CA47-391B-4E44-9F00-ADC33CE43916}" destId="{33ACEBC4-1BC7-4E65-8EE4-F1F908C736AD}" srcOrd="0" destOrd="0" presId="urn:microsoft.com/office/officeart/2005/8/layout/chevron2"/>
    <dgm:cxn modelId="{C1302BB8-432D-406C-9734-0EEF3AE2E95B}" type="presOf" srcId="{CC096540-E9AF-484F-BC74-6051ADBEBB54}" destId="{D8954B93-D172-4286-A102-FE26401302EE}" srcOrd="0" destOrd="0" presId="urn:microsoft.com/office/officeart/2005/8/layout/chevron2"/>
    <dgm:cxn modelId="{0EBD2BF3-6805-4F55-B047-45167A232630}" srcId="{0332F88F-C5D3-4EDB-87B2-CFC651C3E33C}" destId="{5F9ED20F-16BD-48E3-8070-994894978155}" srcOrd="0" destOrd="0" parTransId="{183CFECA-0A38-4D45-83EF-19EAF4870385}" sibTransId="{EA289D32-B70B-446E-9AE0-BB6273E2DEB2}"/>
    <dgm:cxn modelId="{D9FDEBB9-8513-45ED-8B77-0DECD66F77EE}" type="presOf" srcId="{BED26954-169A-41D7-89D9-79988EF10208}" destId="{C1AA7883-7D41-403C-B916-3A7FCB19FC44}" srcOrd="0" destOrd="0" presId="urn:microsoft.com/office/officeart/2005/8/layout/chevron2"/>
    <dgm:cxn modelId="{8336131D-B74D-4A5B-8486-8F7DAB27B32A}" type="presOf" srcId="{B150C0BB-AA7C-47B9-BC6D-D70F2B153090}" destId="{E3FC02FD-6520-4EA1-80D7-5825FE6ECCEA}" srcOrd="0" destOrd="0" presId="urn:microsoft.com/office/officeart/2005/8/layout/chevron2"/>
    <dgm:cxn modelId="{E580E46B-0025-4EDB-AF35-CAC23A17E535}" type="presOf" srcId="{9DFCD251-E51D-4383-981A-18307FD75A3B}" destId="{D70C7C3E-1C86-4FDB-B368-9BD484AC5283}" srcOrd="0" destOrd="0" presId="urn:microsoft.com/office/officeart/2005/8/layout/chevron2"/>
    <dgm:cxn modelId="{D7F40419-2172-4D17-94FF-C7A9FC7D86A6}" srcId="{9DFCD251-E51D-4383-981A-18307FD75A3B}" destId="{0332F88F-C5D3-4EDB-87B2-CFC651C3E33C}" srcOrd="0" destOrd="0" parTransId="{ECE087EA-2422-44C4-8EB5-B48BD9686DC4}" sibTransId="{F11A2DEB-D2E7-4B0D-858F-C4C99BCF238A}"/>
    <dgm:cxn modelId="{373C0D46-46D0-459D-A3E9-A069103C57E4}" srcId="{CC096540-E9AF-484F-BC74-6051ADBEBB54}" destId="{B150C0BB-AA7C-47B9-BC6D-D70F2B153090}" srcOrd="0" destOrd="0" parTransId="{4FD70679-0803-41FE-B1E0-346550423CA4}" sibTransId="{3B0441CA-57D7-4211-82AB-E8A061274BF2}"/>
    <dgm:cxn modelId="{FBE26C3C-13AA-4004-8EEC-24C4DDCDCF57}" type="presParOf" srcId="{D70C7C3E-1C86-4FDB-B368-9BD484AC5283}" destId="{B1202BA4-2CBA-4F4E-870F-70043F0E09BE}" srcOrd="0" destOrd="0" presId="urn:microsoft.com/office/officeart/2005/8/layout/chevron2"/>
    <dgm:cxn modelId="{C80F6F89-1793-4FC6-BDD2-46071EF8297D}" type="presParOf" srcId="{B1202BA4-2CBA-4F4E-870F-70043F0E09BE}" destId="{50DCB581-17C3-4E2C-8D3E-617620A2C456}" srcOrd="0" destOrd="0" presId="urn:microsoft.com/office/officeart/2005/8/layout/chevron2"/>
    <dgm:cxn modelId="{A6E393EB-E782-4B6A-BD9C-A17C14BBDDA1}" type="presParOf" srcId="{B1202BA4-2CBA-4F4E-870F-70043F0E09BE}" destId="{9190A4C5-463C-4FAD-8AF9-06DB0AE4C455}" srcOrd="1" destOrd="0" presId="urn:microsoft.com/office/officeart/2005/8/layout/chevron2"/>
    <dgm:cxn modelId="{00DB8788-E1A8-428B-BAA9-0F20DDA6566E}" type="presParOf" srcId="{D70C7C3E-1C86-4FDB-B368-9BD484AC5283}" destId="{174A9371-18B6-46B4-9A2F-9E987B1CB865}" srcOrd="1" destOrd="0" presId="urn:microsoft.com/office/officeart/2005/8/layout/chevron2"/>
    <dgm:cxn modelId="{14F8CD2C-3EDA-49A1-BD3B-BAA41C344E84}" type="presParOf" srcId="{D70C7C3E-1C86-4FDB-B368-9BD484AC5283}" destId="{8CE96A9B-CF78-4649-BB78-9BAD04421A30}" srcOrd="2" destOrd="0" presId="urn:microsoft.com/office/officeart/2005/8/layout/chevron2"/>
    <dgm:cxn modelId="{0DBA9D21-EEAF-4D3F-90FB-AF4288254E60}" type="presParOf" srcId="{8CE96A9B-CF78-4649-BB78-9BAD04421A30}" destId="{C1AA7883-7D41-403C-B916-3A7FCB19FC44}" srcOrd="0" destOrd="0" presId="urn:microsoft.com/office/officeart/2005/8/layout/chevron2"/>
    <dgm:cxn modelId="{636588CA-6229-4DBD-AC6F-78B7ECA5994F}" type="presParOf" srcId="{8CE96A9B-CF78-4649-BB78-9BAD04421A30}" destId="{33ACEBC4-1BC7-4E65-8EE4-F1F908C736AD}" srcOrd="1" destOrd="0" presId="urn:microsoft.com/office/officeart/2005/8/layout/chevron2"/>
    <dgm:cxn modelId="{C3D273F7-FB32-41D1-8F6E-E1830EBBA741}" type="presParOf" srcId="{D70C7C3E-1C86-4FDB-B368-9BD484AC5283}" destId="{3013B0AB-4F02-4B2E-9A7C-C70B9EEE91D5}" srcOrd="3" destOrd="0" presId="urn:microsoft.com/office/officeart/2005/8/layout/chevron2"/>
    <dgm:cxn modelId="{3EF6921E-F284-4AB8-A308-61F8AF3A38B6}" type="presParOf" srcId="{D70C7C3E-1C86-4FDB-B368-9BD484AC5283}" destId="{44744958-7A9E-4E44-877F-02FB418DDE56}" srcOrd="4" destOrd="0" presId="urn:microsoft.com/office/officeart/2005/8/layout/chevron2"/>
    <dgm:cxn modelId="{5D071B11-6878-4487-9E17-2618CDC40E6D}" type="presParOf" srcId="{44744958-7A9E-4E44-877F-02FB418DDE56}" destId="{D8954B93-D172-4286-A102-FE26401302EE}" srcOrd="0" destOrd="0" presId="urn:microsoft.com/office/officeart/2005/8/layout/chevron2"/>
    <dgm:cxn modelId="{2E7F7C26-CB82-4615-A398-6562AC654812}" type="presParOf" srcId="{44744958-7A9E-4E44-877F-02FB418DDE56}" destId="{E3FC02FD-6520-4EA1-80D7-5825FE6ECCE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8C97CE7-3CED-4116-AC71-18D037A9DA36}" type="doc">
      <dgm:prSet loTypeId="urn:microsoft.com/office/officeart/2005/8/layout/v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99C6EF08-670D-4CD9-B10F-BB0A7ED6CFA2}">
      <dgm:prSet phldrT="[Текст]"/>
      <dgm:spPr/>
      <dgm:t>
        <a:bodyPr/>
        <a:lstStyle/>
        <a:p>
          <a:r>
            <a:rPr lang="ru-RU" dirty="0" smtClean="0"/>
            <a:t>Эксперт</a:t>
          </a:r>
          <a:endParaRPr lang="ru-RU" dirty="0"/>
        </a:p>
      </dgm:t>
    </dgm:pt>
    <dgm:pt modelId="{B39A6341-7BF7-4A1F-A0DC-CD22C9B44F94}" type="parTrans" cxnId="{944D12B6-246E-4DA5-84DE-2F2AA264551C}">
      <dgm:prSet/>
      <dgm:spPr/>
      <dgm:t>
        <a:bodyPr/>
        <a:lstStyle/>
        <a:p>
          <a:endParaRPr lang="ru-RU"/>
        </a:p>
      </dgm:t>
    </dgm:pt>
    <dgm:pt modelId="{A735CCB0-E19E-48E7-8D0D-A2F5FE7FEBB7}" type="sibTrans" cxnId="{944D12B6-246E-4DA5-84DE-2F2AA264551C}">
      <dgm:prSet/>
      <dgm:spPr/>
      <dgm:t>
        <a:bodyPr/>
        <a:lstStyle/>
        <a:p>
          <a:endParaRPr lang="ru-RU"/>
        </a:p>
      </dgm:t>
    </dgm:pt>
    <dgm:pt modelId="{F1A0CC3B-2411-4A12-A9CD-BCBAD1648F50}">
      <dgm:prSet phldrT="[Текст]" custT="1"/>
      <dgm:spPr/>
      <dgm:t>
        <a:bodyPr/>
        <a:lstStyle/>
        <a:p>
          <a:r>
            <a:rPr lang="ru-RU" sz="2400" dirty="0" smtClean="0"/>
            <a:t>штраф до 50 тыс. рублей</a:t>
          </a:r>
          <a:endParaRPr lang="ru-RU" sz="2400" dirty="0"/>
        </a:p>
      </dgm:t>
    </dgm:pt>
    <dgm:pt modelId="{1B7D572F-7652-4602-9AEE-BAF095314A79}" type="parTrans" cxnId="{0F1EC9EC-6080-457C-BE1C-0D83BB4FC445}">
      <dgm:prSet/>
      <dgm:spPr/>
      <dgm:t>
        <a:bodyPr/>
        <a:lstStyle/>
        <a:p>
          <a:endParaRPr lang="ru-RU"/>
        </a:p>
      </dgm:t>
    </dgm:pt>
    <dgm:pt modelId="{E589E56D-970F-49F4-88E7-11A6CA0A7934}" type="sibTrans" cxnId="{0F1EC9EC-6080-457C-BE1C-0D83BB4FC445}">
      <dgm:prSet/>
      <dgm:spPr/>
      <dgm:t>
        <a:bodyPr/>
        <a:lstStyle/>
        <a:p>
          <a:endParaRPr lang="ru-RU"/>
        </a:p>
      </dgm:t>
    </dgm:pt>
    <dgm:pt modelId="{4997CF70-4E5A-415F-9286-A54A41584125}">
      <dgm:prSet phldrT="[Текст]" custT="1"/>
      <dgm:spPr/>
      <dgm:t>
        <a:bodyPr/>
        <a:lstStyle/>
        <a:p>
          <a:r>
            <a:rPr lang="ru-RU" sz="2400" dirty="0" smtClean="0"/>
            <a:t>дисквалификация </a:t>
          </a:r>
          <a:br>
            <a:rPr lang="ru-RU" sz="2400" dirty="0" smtClean="0"/>
          </a:br>
          <a:r>
            <a:rPr lang="ru-RU" sz="2400" dirty="0" smtClean="0"/>
            <a:t>до 3 лет</a:t>
          </a:r>
          <a:endParaRPr lang="ru-RU" sz="2400" dirty="0"/>
        </a:p>
      </dgm:t>
    </dgm:pt>
    <dgm:pt modelId="{F3DB9152-F425-4489-9A3D-E12B4300FF13}" type="parTrans" cxnId="{AECCE582-5C42-4AF0-BB8B-90491DD93751}">
      <dgm:prSet/>
      <dgm:spPr/>
      <dgm:t>
        <a:bodyPr/>
        <a:lstStyle/>
        <a:p>
          <a:endParaRPr lang="ru-RU"/>
        </a:p>
      </dgm:t>
    </dgm:pt>
    <dgm:pt modelId="{75DBE6B6-6D7B-48DE-8187-5E6FA0244936}" type="sibTrans" cxnId="{AECCE582-5C42-4AF0-BB8B-90491DD93751}">
      <dgm:prSet/>
      <dgm:spPr/>
      <dgm:t>
        <a:bodyPr/>
        <a:lstStyle/>
        <a:p>
          <a:endParaRPr lang="ru-RU"/>
        </a:p>
      </dgm:t>
    </dgm:pt>
    <dgm:pt modelId="{560440EA-43C2-4100-93ED-77C4E22F2290}">
      <dgm:prSet phldrT="[Текст]"/>
      <dgm:spPr/>
      <dgm:t>
        <a:bodyPr/>
        <a:lstStyle/>
        <a:p>
          <a:r>
            <a:rPr lang="ru-RU" dirty="0" smtClean="0"/>
            <a:t>Организация</a:t>
          </a:r>
          <a:endParaRPr lang="ru-RU" dirty="0"/>
        </a:p>
      </dgm:t>
    </dgm:pt>
    <dgm:pt modelId="{581AF453-31BB-4C03-8D91-FDBB4CC8A723}" type="parTrans" cxnId="{20545B5B-9AB6-4A17-9A39-7C91E06ADF29}">
      <dgm:prSet/>
      <dgm:spPr/>
      <dgm:t>
        <a:bodyPr/>
        <a:lstStyle/>
        <a:p>
          <a:endParaRPr lang="ru-RU"/>
        </a:p>
      </dgm:t>
    </dgm:pt>
    <dgm:pt modelId="{E9D6EF61-A32F-4ACC-8A53-E14CE1129FC0}" type="sibTrans" cxnId="{20545B5B-9AB6-4A17-9A39-7C91E06ADF29}">
      <dgm:prSet/>
      <dgm:spPr/>
      <dgm:t>
        <a:bodyPr/>
        <a:lstStyle/>
        <a:p>
          <a:endParaRPr lang="ru-RU"/>
        </a:p>
      </dgm:t>
    </dgm:pt>
    <dgm:pt modelId="{8DDD79E6-ADFF-43FB-97CA-8CAFF54FE55B}">
      <dgm:prSet phldrT="[Текст]" custT="1"/>
      <dgm:spPr/>
      <dgm:t>
        <a:bodyPr/>
        <a:lstStyle/>
        <a:p>
          <a:r>
            <a:rPr lang="ru-RU" sz="2400" dirty="0" smtClean="0"/>
            <a:t>штраф до 200 тыс. рублей</a:t>
          </a:r>
          <a:endParaRPr lang="ru-RU" sz="2400" dirty="0"/>
        </a:p>
      </dgm:t>
    </dgm:pt>
    <dgm:pt modelId="{B30EE163-24F3-4A9C-BEBC-7592AA4A6C4E}" type="parTrans" cxnId="{19ACC742-BAA2-4E55-B02D-CFE162FD6DBF}">
      <dgm:prSet/>
      <dgm:spPr/>
      <dgm:t>
        <a:bodyPr/>
        <a:lstStyle/>
        <a:p>
          <a:endParaRPr lang="ru-RU"/>
        </a:p>
      </dgm:t>
    </dgm:pt>
    <dgm:pt modelId="{4E51C0B6-9664-43BD-A578-B13000F360F2}" type="sibTrans" cxnId="{19ACC742-BAA2-4E55-B02D-CFE162FD6DBF}">
      <dgm:prSet/>
      <dgm:spPr/>
      <dgm:t>
        <a:bodyPr/>
        <a:lstStyle/>
        <a:p>
          <a:endParaRPr lang="ru-RU"/>
        </a:p>
      </dgm:t>
    </dgm:pt>
    <dgm:pt modelId="{E9ED0737-BFE4-4783-9ECA-18A8AB77104F}">
      <dgm:prSet phldrT="[Текст]" custT="1"/>
      <dgm:spPr/>
      <dgm:t>
        <a:bodyPr/>
        <a:lstStyle/>
        <a:p>
          <a:r>
            <a:rPr lang="ru-RU" sz="2400" dirty="0" smtClean="0"/>
            <a:t>приостановление деятельности до 90 суток</a:t>
          </a:r>
          <a:endParaRPr lang="ru-RU" sz="2400" dirty="0"/>
        </a:p>
      </dgm:t>
    </dgm:pt>
    <dgm:pt modelId="{BC9C9B2B-384D-4410-81B4-D95AA7A9CDEF}" type="parTrans" cxnId="{1D5E73E5-1A49-481A-ACBE-81E164883C32}">
      <dgm:prSet/>
      <dgm:spPr/>
      <dgm:t>
        <a:bodyPr/>
        <a:lstStyle/>
        <a:p>
          <a:endParaRPr lang="ru-RU"/>
        </a:p>
      </dgm:t>
    </dgm:pt>
    <dgm:pt modelId="{76B5AB00-457F-4DA6-B6D2-45BC2F29349D}" type="sibTrans" cxnId="{1D5E73E5-1A49-481A-ACBE-81E164883C32}">
      <dgm:prSet/>
      <dgm:spPr/>
      <dgm:t>
        <a:bodyPr/>
        <a:lstStyle/>
        <a:p>
          <a:endParaRPr lang="ru-RU"/>
        </a:p>
      </dgm:t>
    </dgm:pt>
    <dgm:pt modelId="{8284A6F4-2410-44A6-A184-BC8ADBDFF79B}">
      <dgm:prSet phldrT="[Текст]" custT="1"/>
      <dgm:spPr/>
      <dgm:t>
        <a:bodyPr/>
        <a:lstStyle/>
        <a:p>
          <a:r>
            <a:rPr lang="ru-RU" sz="2400" dirty="0" smtClean="0"/>
            <a:t>данные в Минтруд для лишения сертификата эксперта</a:t>
          </a:r>
          <a:endParaRPr lang="ru-RU" sz="2400" dirty="0"/>
        </a:p>
      </dgm:t>
    </dgm:pt>
    <dgm:pt modelId="{40C37666-8948-40EC-A00D-F745502ADFA3}" type="parTrans" cxnId="{E28063E8-42D0-4690-8209-6CFEF4F50DCA}">
      <dgm:prSet/>
      <dgm:spPr/>
      <dgm:t>
        <a:bodyPr/>
        <a:lstStyle/>
        <a:p>
          <a:endParaRPr lang="ru-RU"/>
        </a:p>
      </dgm:t>
    </dgm:pt>
    <dgm:pt modelId="{01AE2475-0B9C-43AD-B4E0-ECE40D6F9252}" type="sibTrans" cxnId="{E28063E8-42D0-4690-8209-6CFEF4F50DCA}">
      <dgm:prSet/>
      <dgm:spPr/>
      <dgm:t>
        <a:bodyPr/>
        <a:lstStyle/>
        <a:p>
          <a:endParaRPr lang="ru-RU"/>
        </a:p>
      </dgm:t>
    </dgm:pt>
    <dgm:pt modelId="{FC133E51-8211-4DF0-B491-87400C9E57B0}">
      <dgm:prSet phldrT="[Текст]" custT="1"/>
      <dgm:spPr/>
      <dgm:t>
        <a:bodyPr/>
        <a:lstStyle/>
        <a:p>
          <a:r>
            <a:rPr lang="ru-RU" sz="2400" dirty="0" smtClean="0"/>
            <a:t>данные в Росакредитацию для аннулирования аттестата аккредитации</a:t>
          </a:r>
          <a:endParaRPr lang="ru-RU" sz="2400" dirty="0"/>
        </a:p>
      </dgm:t>
    </dgm:pt>
    <dgm:pt modelId="{5D9DD00B-4A3A-470B-B209-6BEB7349E286}" type="parTrans" cxnId="{A63FB2A7-344E-4758-8C83-F60F72F34ED2}">
      <dgm:prSet/>
      <dgm:spPr/>
      <dgm:t>
        <a:bodyPr/>
        <a:lstStyle/>
        <a:p>
          <a:endParaRPr lang="ru-RU"/>
        </a:p>
      </dgm:t>
    </dgm:pt>
    <dgm:pt modelId="{F23C695A-08D4-4F84-97EA-3D0C41D627F7}" type="sibTrans" cxnId="{A63FB2A7-344E-4758-8C83-F60F72F34ED2}">
      <dgm:prSet/>
      <dgm:spPr/>
      <dgm:t>
        <a:bodyPr/>
        <a:lstStyle/>
        <a:p>
          <a:endParaRPr lang="ru-RU"/>
        </a:p>
      </dgm:t>
    </dgm:pt>
    <dgm:pt modelId="{4E25DF32-2D5D-46D4-AA4E-3F8475CF432F}" type="pres">
      <dgm:prSet presAssocID="{98C97CE7-3CED-4116-AC71-18D037A9DA3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E9031A4-C757-49D8-B1D7-A690CC3BE6EB}" type="pres">
      <dgm:prSet presAssocID="{99C6EF08-670D-4CD9-B10F-BB0A7ED6CFA2}" presName="linNode" presStyleCnt="0"/>
      <dgm:spPr/>
    </dgm:pt>
    <dgm:pt modelId="{B151A060-ACD3-4DB9-B0E1-5CAA08765DDD}" type="pres">
      <dgm:prSet presAssocID="{99C6EF08-670D-4CD9-B10F-BB0A7ED6CFA2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36405C-7B62-4587-A0A0-0903423D3203}" type="pres">
      <dgm:prSet presAssocID="{99C6EF08-670D-4CD9-B10F-BB0A7ED6CFA2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058FA9-C911-4A46-A9BB-FE2C3D59BFA5}" type="pres">
      <dgm:prSet presAssocID="{A735CCB0-E19E-48E7-8D0D-A2F5FE7FEBB7}" presName="spacing" presStyleCnt="0"/>
      <dgm:spPr/>
    </dgm:pt>
    <dgm:pt modelId="{CB50D309-6999-41E0-9E47-20D56749845F}" type="pres">
      <dgm:prSet presAssocID="{560440EA-43C2-4100-93ED-77C4E22F2290}" presName="linNode" presStyleCnt="0"/>
      <dgm:spPr/>
    </dgm:pt>
    <dgm:pt modelId="{9C31BDD0-190E-4A82-A6F0-3BCB7E84BD25}" type="pres">
      <dgm:prSet presAssocID="{560440EA-43C2-4100-93ED-77C4E22F2290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3C96FE-B676-44C4-BF50-621CD1AE5251}" type="pres">
      <dgm:prSet presAssocID="{560440EA-43C2-4100-93ED-77C4E22F2290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ECCE582-5C42-4AF0-BB8B-90491DD93751}" srcId="{99C6EF08-670D-4CD9-B10F-BB0A7ED6CFA2}" destId="{4997CF70-4E5A-415F-9286-A54A41584125}" srcOrd="1" destOrd="0" parTransId="{F3DB9152-F425-4489-9A3D-E12B4300FF13}" sibTransId="{75DBE6B6-6D7B-48DE-8187-5E6FA0244936}"/>
    <dgm:cxn modelId="{9F236460-991B-4E55-A3A4-F0A775639049}" type="presOf" srcId="{99C6EF08-670D-4CD9-B10F-BB0A7ED6CFA2}" destId="{B151A060-ACD3-4DB9-B0E1-5CAA08765DDD}" srcOrd="0" destOrd="0" presId="urn:microsoft.com/office/officeart/2005/8/layout/vList6"/>
    <dgm:cxn modelId="{057E89FF-26C2-4335-A565-D6CBECED87E9}" type="presOf" srcId="{4997CF70-4E5A-415F-9286-A54A41584125}" destId="{5336405C-7B62-4587-A0A0-0903423D3203}" srcOrd="0" destOrd="1" presId="urn:microsoft.com/office/officeart/2005/8/layout/vList6"/>
    <dgm:cxn modelId="{944D12B6-246E-4DA5-84DE-2F2AA264551C}" srcId="{98C97CE7-3CED-4116-AC71-18D037A9DA36}" destId="{99C6EF08-670D-4CD9-B10F-BB0A7ED6CFA2}" srcOrd="0" destOrd="0" parTransId="{B39A6341-7BF7-4A1F-A0DC-CD22C9B44F94}" sibTransId="{A735CCB0-E19E-48E7-8D0D-A2F5FE7FEBB7}"/>
    <dgm:cxn modelId="{8A40EAB8-D5A2-496D-A77A-22CFA827E8F2}" type="presOf" srcId="{E9ED0737-BFE4-4783-9ECA-18A8AB77104F}" destId="{E43C96FE-B676-44C4-BF50-621CD1AE5251}" srcOrd="0" destOrd="1" presId="urn:microsoft.com/office/officeart/2005/8/layout/vList6"/>
    <dgm:cxn modelId="{19ACC742-BAA2-4E55-B02D-CFE162FD6DBF}" srcId="{560440EA-43C2-4100-93ED-77C4E22F2290}" destId="{8DDD79E6-ADFF-43FB-97CA-8CAFF54FE55B}" srcOrd="0" destOrd="0" parTransId="{B30EE163-24F3-4A9C-BEBC-7592AA4A6C4E}" sibTransId="{4E51C0B6-9664-43BD-A578-B13000F360F2}"/>
    <dgm:cxn modelId="{20545B5B-9AB6-4A17-9A39-7C91E06ADF29}" srcId="{98C97CE7-3CED-4116-AC71-18D037A9DA36}" destId="{560440EA-43C2-4100-93ED-77C4E22F2290}" srcOrd="1" destOrd="0" parTransId="{581AF453-31BB-4C03-8D91-FDBB4CC8A723}" sibTransId="{E9D6EF61-A32F-4ACC-8A53-E14CE1129FC0}"/>
    <dgm:cxn modelId="{2684202F-F837-4BE9-A394-82D1947CE256}" type="presOf" srcId="{FC133E51-8211-4DF0-B491-87400C9E57B0}" destId="{E43C96FE-B676-44C4-BF50-621CD1AE5251}" srcOrd="0" destOrd="2" presId="urn:microsoft.com/office/officeart/2005/8/layout/vList6"/>
    <dgm:cxn modelId="{DF6270A3-AEC3-42E7-8279-47F9059A1A72}" type="presOf" srcId="{8DDD79E6-ADFF-43FB-97CA-8CAFF54FE55B}" destId="{E43C96FE-B676-44C4-BF50-621CD1AE5251}" srcOrd="0" destOrd="0" presId="urn:microsoft.com/office/officeart/2005/8/layout/vList6"/>
    <dgm:cxn modelId="{1D5E73E5-1A49-481A-ACBE-81E164883C32}" srcId="{560440EA-43C2-4100-93ED-77C4E22F2290}" destId="{E9ED0737-BFE4-4783-9ECA-18A8AB77104F}" srcOrd="1" destOrd="0" parTransId="{BC9C9B2B-384D-4410-81B4-D95AA7A9CDEF}" sibTransId="{76B5AB00-457F-4DA6-B6D2-45BC2F29349D}"/>
    <dgm:cxn modelId="{E28063E8-42D0-4690-8209-6CFEF4F50DCA}" srcId="{99C6EF08-670D-4CD9-B10F-BB0A7ED6CFA2}" destId="{8284A6F4-2410-44A6-A184-BC8ADBDFF79B}" srcOrd="2" destOrd="0" parTransId="{40C37666-8948-40EC-A00D-F745502ADFA3}" sibTransId="{01AE2475-0B9C-43AD-B4E0-ECE40D6F9252}"/>
    <dgm:cxn modelId="{39733C75-2141-4655-A00E-55CE444ABD66}" type="presOf" srcId="{8284A6F4-2410-44A6-A184-BC8ADBDFF79B}" destId="{5336405C-7B62-4587-A0A0-0903423D3203}" srcOrd="0" destOrd="2" presId="urn:microsoft.com/office/officeart/2005/8/layout/vList6"/>
    <dgm:cxn modelId="{2DAF2731-7C9B-45EA-B217-A50F0D39B37B}" type="presOf" srcId="{560440EA-43C2-4100-93ED-77C4E22F2290}" destId="{9C31BDD0-190E-4A82-A6F0-3BCB7E84BD25}" srcOrd="0" destOrd="0" presId="urn:microsoft.com/office/officeart/2005/8/layout/vList6"/>
    <dgm:cxn modelId="{22C465D9-60FE-4D85-AB6C-7ACE82189FC1}" type="presOf" srcId="{98C97CE7-3CED-4116-AC71-18D037A9DA36}" destId="{4E25DF32-2D5D-46D4-AA4E-3F8475CF432F}" srcOrd="0" destOrd="0" presId="urn:microsoft.com/office/officeart/2005/8/layout/vList6"/>
    <dgm:cxn modelId="{0F1EC9EC-6080-457C-BE1C-0D83BB4FC445}" srcId="{99C6EF08-670D-4CD9-B10F-BB0A7ED6CFA2}" destId="{F1A0CC3B-2411-4A12-A9CD-BCBAD1648F50}" srcOrd="0" destOrd="0" parTransId="{1B7D572F-7652-4602-9AEE-BAF095314A79}" sibTransId="{E589E56D-970F-49F4-88E7-11A6CA0A7934}"/>
    <dgm:cxn modelId="{63F12D9B-4FEF-4775-B1A1-30F7E64A9CE9}" type="presOf" srcId="{F1A0CC3B-2411-4A12-A9CD-BCBAD1648F50}" destId="{5336405C-7B62-4587-A0A0-0903423D3203}" srcOrd="0" destOrd="0" presId="urn:microsoft.com/office/officeart/2005/8/layout/vList6"/>
    <dgm:cxn modelId="{A63FB2A7-344E-4758-8C83-F60F72F34ED2}" srcId="{560440EA-43C2-4100-93ED-77C4E22F2290}" destId="{FC133E51-8211-4DF0-B491-87400C9E57B0}" srcOrd="2" destOrd="0" parTransId="{5D9DD00B-4A3A-470B-B209-6BEB7349E286}" sibTransId="{F23C695A-08D4-4F84-97EA-3D0C41D627F7}"/>
    <dgm:cxn modelId="{D679BD63-DB97-4744-B933-CD31377EEA43}" type="presParOf" srcId="{4E25DF32-2D5D-46D4-AA4E-3F8475CF432F}" destId="{FE9031A4-C757-49D8-B1D7-A690CC3BE6EB}" srcOrd="0" destOrd="0" presId="urn:microsoft.com/office/officeart/2005/8/layout/vList6"/>
    <dgm:cxn modelId="{136D48F6-BD6B-4C38-AC83-792C3B867389}" type="presParOf" srcId="{FE9031A4-C757-49D8-B1D7-A690CC3BE6EB}" destId="{B151A060-ACD3-4DB9-B0E1-5CAA08765DDD}" srcOrd="0" destOrd="0" presId="urn:microsoft.com/office/officeart/2005/8/layout/vList6"/>
    <dgm:cxn modelId="{7D126C0D-94BD-499F-8BC3-D250C5717D16}" type="presParOf" srcId="{FE9031A4-C757-49D8-B1D7-A690CC3BE6EB}" destId="{5336405C-7B62-4587-A0A0-0903423D3203}" srcOrd="1" destOrd="0" presId="urn:microsoft.com/office/officeart/2005/8/layout/vList6"/>
    <dgm:cxn modelId="{18AA7EEA-7851-4306-81CE-CE412A30373C}" type="presParOf" srcId="{4E25DF32-2D5D-46D4-AA4E-3F8475CF432F}" destId="{7F058FA9-C911-4A46-A9BB-FE2C3D59BFA5}" srcOrd="1" destOrd="0" presId="urn:microsoft.com/office/officeart/2005/8/layout/vList6"/>
    <dgm:cxn modelId="{E0549A08-2B55-4DE3-8FF5-FF73476AA26C}" type="presParOf" srcId="{4E25DF32-2D5D-46D4-AA4E-3F8475CF432F}" destId="{CB50D309-6999-41E0-9E47-20D56749845F}" srcOrd="2" destOrd="0" presId="urn:microsoft.com/office/officeart/2005/8/layout/vList6"/>
    <dgm:cxn modelId="{F2786CB3-AFF1-498F-9737-DF66F7251276}" type="presParOf" srcId="{CB50D309-6999-41E0-9E47-20D56749845F}" destId="{9C31BDD0-190E-4A82-A6F0-3BCB7E84BD25}" srcOrd="0" destOrd="0" presId="urn:microsoft.com/office/officeart/2005/8/layout/vList6"/>
    <dgm:cxn modelId="{A1B01754-765B-4BCA-9F00-E0E439E4504A}" type="presParOf" srcId="{CB50D309-6999-41E0-9E47-20D56749845F}" destId="{E43C96FE-B676-44C4-BF50-621CD1AE525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035549C-6B82-4A77-8560-07DB59FE4F34}" type="doc">
      <dgm:prSet loTypeId="urn:microsoft.com/office/officeart/2005/8/layout/pyramid2" loCatId="pyramid" qsTypeId="urn:microsoft.com/office/officeart/2005/8/quickstyle/3d4" qsCatId="3D" csTypeId="urn:microsoft.com/office/officeart/2005/8/colors/accent0_3" csCatId="mainScheme" phldr="1"/>
      <dgm:spPr/>
    </dgm:pt>
    <dgm:pt modelId="{CE862F01-7EB8-4AAA-8603-E92A0D9C03B8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0" dirty="0" smtClean="0">
              <a:solidFill>
                <a:schemeClr val="tx2"/>
              </a:solidFill>
              <a:latin typeface="Calibri" panose="020F0502020204030204" pitchFamily="34" charset="0"/>
            </a:rPr>
            <a:t>Идентификация потенциально вредных и (или) опасных производственных факторов</a:t>
          </a:r>
          <a:endParaRPr lang="ru-RU" sz="2000" b="0" dirty="0">
            <a:solidFill>
              <a:schemeClr val="tx2"/>
            </a:solidFill>
            <a:latin typeface="Calibri" panose="020F0502020204030204" pitchFamily="34" charset="0"/>
          </a:endParaRPr>
        </a:p>
      </dgm:t>
    </dgm:pt>
    <dgm:pt modelId="{C2EE1CA5-BD9C-40F7-A542-DD9DB00B7867}" type="parTrans" cxnId="{1789CFFE-A385-48E4-811D-E24DDA58B035}">
      <dgm:prSet/>
      <dgm:spPr/>
      <dgm:t>
        <a:bodyPr/>
        <a:lstStyle/>
        <a:p>
          <a:endParaRPr lang="ru-RU" b="0"/>
        </a:p>
      </dgm:t>
    </dgm:pt>
    <dgm:pt modelId="{3F95A944-3900-4F9F-BC48-8F06A83E7ADB}" type="sibTrans" cxnId="{1789CFFE-A385-48E4-811D-E24DDA58B035}">
      <dgm:prSet/>
      <dgm:spPr/>
      <dgm:t>
        <a:bodyPr/>
        <a:lstStyle/>
        <a:p>
          <a:endParaRPr lang="ru-RU" b="0"/>
        </a:p>
      </dgm:t>
    </dgm:pt>
    <dgm:pt modelId="{BA140531-381F-4173-A6A8-AD84F58152A8}">
      <dgm:prSet phldrT="[Текст]" custT="1"/>
      <dgm:spPr/>
      <dgm:t>
        <a:bodyPr/>
        <a:lstStyle/>
        <a:p>
          <a:pPr algn="just"/>
          <a:r>
            <a:rPr lang="ru-RU" sz="2000" b="0" dirty="0" smtClean="0">
              <a:solidFill>
                <a:schemeClr val="tx2"/>
              </a:solidFill>
              <a:latin typeface="Calibri" panose="020F0502020204030204" pitchFamily="34" charset="0"/>
            </a:rPr>
            <a:t>Оформление результатов проведения специальной оценки условий труда и их утверждение</a:t>
          </a:r>
          <a:endParaRPr lang="ru-RU" sz="2000" b="0" dirty="0">
            <a:solidFill>
              <a:schemeClr val="tx2"/>
            </a:solidFill>
            <a:latin typeface="Calibri" panose="020F0502020204030204" pitchFamily="34" charset="0"/>
          </a:endParaRPr>
        </a:p>
      </dgm:t>
    </dgm:pt>
    <dgm:pt modelId="{56099000-C658-48EB-A76D-6BC4CD40CE7C}" type="parTrans" cxnId="{F1CD9656-8AD0-4E9B-B626-9A0908981C16}">
      <dgm:prSet/>
      <dgm:spPr/>
      <dgm:t>
        <a:bodyPr/>
        <a:lstStyle/>
        <a:p>
          <a:endParaRPr lang="ru-RU" b="0"/>
        </a:p>
      </dgm:t>
    </dgm:pt>
    <dgm:pt modelId="{0371EB18-0B0D-4F2A-9492-01802F597929}" type="sibTrans" cxnId="{F1CD9656-8AD0-4E9B-B626-9A0908981C16}">
      <dgm:prSet/>
      <dgm:spPr/>
      <dgm:t>
        <a:bodyPr/>
        <a:lstStyle/>
        <a:p>
          <a:endParaRPr lang="ru-RU" b="0"/>
        </a:p>
      </dgm:t>
    </dgm:pt>
    <dgm:pt modelId="{EDD08316-9A63-4543-9658-E0A54946018D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0" dirty="0" smtClean="0">
              <a:solidFill>
                <a:schemeClr val="tx2"/>
              </a:solidFill>
              <a:latin typeface="Calibri" panose="020F0502020204030204" pitchFamily="34" charset="0"/>
            </a:rPr>
            <a:t>Исследования (испытания) и измерения вредных и (или) опасных производственных факторов</a:t>
          </a:r>
          <a:endParaRPr lang="ru-RU" sz="2000" b="0" dirty="0">
            <a:solidFill>
              <a:schemeClr val="tx2"/>
            </a:solidFill>
            <a:latin typeface="Calibri" panose="020F0502020204030204" pitchFamily="34" charset="0"/>
          </a:endParaRPr>
        </a:p>
      </dgm:t>
    </dgm:pt>
    <dgm:pt modelId="{19EFEFFC-F706-4578-B400-9271D39B7ED2}" type="parTrans" cxnId="{A9672030-1E4D-4E0C-86E1-63C44B58AED2}">
      <dgm:prSet/>
      <dgm:spPr/>
      <dgm:t>
        <a:bodyPr/>
        <a:lstStyle/>
        <a:p>
          <a:endParaRPr lang="ru-RU" b="0"/>
        </a:p>
      </dgm:t>
    </dgm:pt>
    <dgm:pt modelId="{4573A6E2-04D7-4B52-A0EE-2E6881D6362B}" type="sibTrans" cxnId="{A9672030-1E4D-4E0C-86E1-63C44B58AED2}">
      <dgm:prSet/>
      <dgm:spPr/>
      <dgm:t>
        <a:bodyPr/>
        <a:lstStyle/>
        <a:p>
          <a:endParaRPr lang="ru-RU" b="0"/>
        </a:p>
      </dgm:t>
    </dgm:pt>
    <dgm:pt modelId="{98066E0A-3E04-490B-965E-59CACC508036}">
      <dgm:prSet phldrT="[Текст]" custT="1"/>
      <dgm:spPr/>
      <dgm:t>
        <a:bodyPr/>
        <a:lstStyle/>
        <a:p>
          <a:pPr algn="just"/>
          <a:r>
            <a:rPr lang="ru-RU" sz="2000" b="0" dirty="0" smtClean="0">
              <a:solidFill>
                <a:schemeClr val="tx2"/>
              </a:solidFill>
              <a:latin typeface="Calibri" panose="020F0502020204030204" pitchFamily="34" charset="0"/>
            </a:rPr>
            <a:t>Отнесение условий труда на рабочих местах к классам (подклассам) условий труда по степени вредности или опасности по результатам проведенных исследований (испытаний) и измерений вредных и (или) опасных производственных факторов</a:t>
          </a:r>
          <a:endParaRPr lang="ru-RU" sz="2000" b="0" dirty="0">
            <a:solidFill>
              <a:schemeClr val="tx2"/>
            </a:solidFill>
            <a:latin typeface="Calibri" panose="020F0502020204030204" pitchFamily="34" charset="0"/>
          </a:endParaRPr>
        </a:p>
      </dgm:t>
    </dgm:pt>
    <dgm:pt modelId="{A7839CAA-6B3B-4BC2-8C99-12CCD1983EB5}" type="sibTrans" cxnId="{A6035DB9-0C28-4158-B5BA-90FE2DBA2957}">
      <dgm:prSet/>
      <dgm:spPr/>
      <dgm:t>
        <a:bodyPr/>
        <a:lstStyle/>
        <a:p>
          <a:endParaRPr lang="ru-RU" b="0"/>
        </a:p>
      </dgm:t>
    </dgm:pt>
    <dgm:pt modelId="{1B69D743-568F-4171-9E66-ABA7ED6EE74B}" type="parTrans" cxnId="{A6035DB9-0C28-4158-B5BA-90FE2DBA2957}">
      <dgm:prSet/>
      <dgm:spPr/>
      <dgm:t>
        <a:bodyPr/>
        <a:lstStyle/>
        <a:p>
          <a:endParaRPr lang="ru-RU" b="0"/>
        </a:p>
      </dgm:t>
    </dgm:pt>
    <dgm:pt modelId="{DC9796B9-F3E7-476E-8988-6A5C5A71FAB0}" type="pres">
      <dgm:prSet presAssocID="{E035549C-6B82-4A77-8560-07DB59FE4F34}" presName="compositeShape" presStyleCnt="0">
        <dgm:presLayoutVars>
          <dgm:dir/>
          <dgm:resizeHandles/>
        </dgm:presLayoutVars>
      </dgm:prSet>
      <dgm:spPr/>
    </dgm:pt>
    <dgm:pt modelId="{6F17AC88-E1F1-473D-BAB2-69EA08905EA2}" type="pres">
      <dgm:prSet presAssocID="{E035549C-6B82-4A77-8560-07DB59FE4F34}" presName="pyramid" presStyleLbl="node1" presStyleIdx="0" presStyleCnt="1" custAng="10800000" custScaleX="24394" custLinFactNeighborX="-29589"/>
      <dgm:spPr/>
    </dgm:pt>
    <dgm:pt modelId="{A9CCD1D6-BA87-4528-AF22-53ED1A25FE21}" type="pres">
      <dgm:prSet presAssocID="{E035549C-6B82-4A77-8560-07DB59FE4F34}" presName="theList" presStyleCnt="0"/>
      <dgm:spPr/>
    </dgm:pt>
    <dgm:pt modelId="{802A0C7F-71EC-47E3-9A99-933D8901F8A8}" type="pres">
      <dgm:prSet presAssocID="{CE862F01-7EB8-4AAA-8603-E92A0D9C03B8}" presName="aNode" presStyleLbl="fgAcc1" presStyleIdx="0" presStyleCnt="4" custScaleX="250549" custScaleY="202445" custLinFactY="-38418" custLinFactNeighborX="252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37E844-2AB1-407B-998C-C34388FE0356}" type="pres">
      <dgm:prSet presAssocID="{CE862F01-7EB8-4AAA-8603-E92A0D9C03B8}" presName="aSpace" presStyleCnt="0"/>
      <dgm:spPr/>
    </dgm:pt>
    <dgm:pt modelId="{D9134A3B-600E-4F11-B206-6207ADC10CAB}" type="pres">
      <dgm:prSet presAssocID="{EDD08316-9A63-4543-9658-E0A54946018D}" presName="aNode" presStyleLbl="fgAcc1" presStyleIdx="1" presStyleCnt="4" custScaleX="250549" custScaleY="201080" custLinFactY="-11825" custLinFactNeighborX="-170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D50E63-A3B5-4F81-9AEA-94898B56B5D1}" type="pres">
      <dgm:prSet presAssocID="{EDD08316-9A63-4543-9658-E0A54946018D}" presName="aSpace" presStyleCnt="0"/>
      <dgm:spPr/>
    </dgm:pt>
    <dgm:pt modelId="{EA9D8CF3-D606-4952-A5E9-D7AD1B23E778}" type="pres">
      <dgm:prSet presAssocID="{98066E0A-3E04-490B-965E-59CACC508036}" presName="aNode" presStyleLbl="fgAcc1" presStyleIdx="2" presStyleCnt="4" custScaleX="252599" custScaleY="292259" custLinFactY="53203" custLinFactNeighborX="2177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8F5D99-6562-40AD-9B94-E09716D005DC}" type="pres">
      <dgm:prSet presAssocID="{98066E0A-3E04-490B-965E-59CACC508036}" presName="aSpace" presStyleCnt="0"/>
      <dgm:spPr/>
    </dgm:pt>
    <dgm:pt modelId="{D4611EDD-FF8A-48CB-9003-456653104C40}" type="pres">
      <dgm:prSet presAssocID="{BA140531-381F-4173-A6A8-AD84F58152A8}" presName="aNode" presStyleLbl="fgAcc1" presStyleIdx="3" presStyleCnt="4" custScaleX="248000" custScaleY="136757" custLinFactY="89575" custLinFactNeighborX="2271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239DF1-662A-4762-9DC3-52B174B04201}" type="pres">
      <dgm:prSet presAssocID="{BA140531-381F-4173-A6A8-AD84F58152A8}" presName="aSpace" presStyleCnt="0"/>
      <dgm:spPr/>
    </dgm:pt>
  </dgm:ptLst>
  <dgm:cxnLst>
    <dgm:cxn modelId="{F1CD9656-8AD0-4E9B-B626-9A0908981C16}" srcId="{E035549C-6B82-4A77-8560-07DB59FE4F34}" destId="{BA140531-381F-4173-A6A8-AD84F58152A8}" srcOrd="3" destOrd="0" parTransId="{56099000-C658-48EB-A76D-6BC4CD40CE7C}" sibTransId="{0371EB18-0B0D-4F2A-9492-01802F597929}"/>
    <dgm:cxn modelId="{1789CFFE-A385-48E4-811D-E24DDA58B035}" srcId="{E035549C-6B82-4A77-8560-07DB59FE4F34}" destId="{CE862F01-7EB8-4AAA-8603-E92A0D9C03B8}" srcOrd="0" destOrd="0" parTransId="{C2EE1CA5-BD9C-40F7-A542-DD9DB00B7867}" sibTransId="{3F95A944-3900-4F9F-BC48-8F06A83E7ADB}"/>
    <dgm:cxn modelId="{38430173-B073-484F-85F5-1A783D147699}" type="presOf" srcId="{E035549C-6B82-4A77-8560-07DB59FE4F34}" destId="{DC9796B9-F3E7-476E-8988-6A5C5A71FAB0}" srcOrd="0" destOrd="0" presId="urn:microsoft.com/office/officeart/2005/8/layout/pyramid2"/>
    <dgm:cxn modelId="{96F0D5A1-215B-4CD3-911B-3B78B62DBD9B}" type="presOf" srcId="{BA140531-381F-4173-A6A8-AD84F58152A8}" destId="{D4611EDD-FF8A-48CB-9003-456653104C40}" srcOrd="0" destOrd="0" presId="urn:microsoft.com/office/officeart/2005/8/layout/pyramid2"/>
    <dgm:cxn modelId="{D07250D7-CA30-4891-970C-1F6C5375465B}" type="presOf" srcId="{EDD08316-9A63-4543-9658-E0A54946018D}" destId="{D9134A3B-600E-4F11-B206-6207ADC10CAB}" srcOrd="0" destOrd="0" presId="urn:microsoft.com/office/officeart/2005/8/layout/pyramid2"/>
    <dgm:cxn modelId="{92992E31-BFB9-42DE-8C45-7D61FD1C5C53}" type="presOf" srcId="{CE862F01-7EB8-4AAA-8603-E92A0D9C03B8}" destId="{802A0C7F-71EC-47E3-9A99-933D8901F8A8}" srcOrd="0" destOrd="0" presId="urn:microsoft.com/office/officeart/2005/8/layout/pyramid2"/>
    <dgm:cxn modelId="{A6035DB9-0C28-4158-B5BA-90FE2DBA2957}" srcId="{E035549C-6B82-4A77-8560-07DB59FE4F34}" destId="{98066E0A-3E04-490B-965E-59CACC508036}" srcOrd="2" destOrd="0" parTransId="{1B69D743-568F-4171-9E66-ABA7ED6EE74B}" sibTransId="{A7839CAA-6B3B-4BC2-8C99-12CCD1983EB5}"/>
    <dgm:cxn modelId="{A9672030-1E4D-4E0C-86E1-63C44B58AED2}" srcId="{E035549C-6B82-4A77-8560-07DB59FE4F34}" destId="{EDD08316-9A63-4543-9658-E0A54946018D}" srcOrd="1" destOrd="0" parTransId="{19EFEFFC-F706-4578-B400-9271D39B7ED2}" sibTransId="{4573A6E2-04D7-4B52-A0EE-2E6881D6362B}"/>
    <dgm:cxn modelId="{2CE7436F-BFF7-4152-A3C4-E44A9EC46868}" type="presOf" srcId="{98066E0A-3E04-490B-965E-59CACC508036}" destId="{EA9D8CF3-D606-4952-A5E9-D7AD1B23E778}" srcOrd="0" destOrd="0" presId="urn:microsoft.com/office/officeart/2005/8/layout/pyramid2"/>
    <dgm:cxn modelId="{A4B8BBC0-8B4E-4BDB-B613-144C1E52F47E}" type="presParOf" srcId="{DC9796B9-F3E7-476E-8988-6A5C5A71FAB0}" destId="{6F17AC88-E1F1-473D-BAB2-69EA08905EA2}" srcOrd="0" destOrd="0" presId="urn:microsoft.com/office/officeart/2005/8/layout/pyramid2"/>
    <dgm:cxn modelId="{D8FFEA99-0761-4B1A-A164-2BD63B2D7900}" type="presParOf" srcId="{DC9796B9-F3E7-476E-8988-6A5C5A71FAB0}" destId="{A9CCD1D6-BA87-4528-AF22-53ED1A25FE21}" srcOrd="1" destOrd="0" presId="urn:microsoft.com/office/officeart/2005/8/layout/pyramid2"/>
    <dgm:cxn modelId="{65F81849-97D1-445A-9CBE-AA68D31F4AC3}" type="presParOf" srcId="{A9CCD1D6-BA87-4528-AF22-53ED1A25FE21}" destId="{802A0C7F-71EC-47E3-9A99-933D8901F8A8}" srcOrd="0" destOrd="0" presId="urn:microsoft.com/office/officeart/2005/8/layout/pyramid2"/>
    <dgm:cxn modelId="{B8C4955D-AF14-4E1E-AF03-4F9942F16C87}" type="presParOf" srcId="{A9CCD1D6-BA87-4528-AF22-53ED1A25FE21}" destId="{4B37E844-2AB1-407B-998C-C34388FE0356}" srcOrd="1" destOrd="0" presId="urn:microsoft.com/office/officeart/2005/8/layout/pyramid2"/>
    <dgm:cxn modelId="{41D124F6-94DD-4083-A661-DCA4784D2494}" type="presParOf" srcId="{A9CCD1D6-BA87-4528-AF22-53ED1A25FE21}" destId="{D9134A3B-600E-4F11-B206-6207ADC10CAB}" srcOrd="2" destOrd="0" presId="urn:microsoft.com/office/officeart/2005/8/layout/pyramid2"/>
    <dgm:cxn modelId="{89DDB117-CA81-4B8C-B883-B241018E8BFB}" type="presParOf" srcId="{A9CCD1D6-BA87-4528-AF22-53ED1A25FE21}" destId="{11D50E63-A3B5-4F81-9AEA-94898B56B5D1}" srcOrd="3" destOrd="0" presId="urn:microsoft.com/office/officeart/2005/8/layout/pyramid2"/>
    <dgm:cxn modelId="{C8E940CE-AAE3-49C4-A471-72B6107039CE}" type="presParOf" srcId="{A9CCD1D6-BA87-4528-AF22-53ED1A25FE21}" destId="{EA9D8CF3-D606-4952-A5E9-D7AD1B23E778}" srcOrd="4" destOrd="0" presId="urn:microsoft.com/office/officeart/2005/8/layout/pyramid2"/>
    <dgm:cxn modelId="{C1A43889-8F16-4E01-8542-AA00F1167436}" type="presParOf" srcId="{A9CCD1D6-BA87-4528-AF22-53ED1A25FE21}" destId="{2E8F5D99-6562-40AD-9B94-E09716D005DC}" srcOrd="5" destOrd="0" presId="urn:microsoft.com/office/officeart/2005/8/layout/pyramid2"/>
    <dgm:cxn modelId="{4186DEF6-F27C-4B1A-8E7A-CE9948D457B7}" type="presParOf" srcId="{A9CCD1D6-BA87-4528-AF22-53ED1A25FE21}" destId="{D4611EDD-FF8A-48CB-9003-456653104C40}" srcOrd="6" destOrd="0" presId="urn:microsoft.com/office/officeart/2005/8/layout/pyramid2"/>
    <dgm:cxn modelId="{01749269-EAB3-4A02-8FC6-CEC050D203CA}" type="presParOf" srcId="{A9CCD1D6-BA87-4528-AF22-53ED1A25FE21}" destId="{EF239DF1-662A-4762-9DC3-52B174B04201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E80A5F-0C52-4708-B250-B2CD40D0549D}">
      <dsp:nvSpPr>
        <dsp:cNvPr id="0" name=""/>
        <dsp:cNvSpPr/>
      </dsp:nvSpPr>
      <dsp:spPr>
        <a:xfrm>
          <a:off x="0" y="288050"/>
          <a:ext cx="1547533" cy="4901322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1"/>
              </a:solidFill>
            </a:rPr>
            <a:t>Законодательство</a:t>
          </a:r>
          <a:endParaRPr lang="ru-RU" sz="2000" b="1" kern="1200" dirty="0">
            <a:solidFill>
              <a:schemeClr val="bg1"/>
            </a:solidFill>
          </a:endParaRPr>
        </a:p>
      </dsp:txBody>
      <dsp:txXfrm>
        <a:off x="75544" y="363594"/>
        <a:ext cx="1396445" cy="475023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764B0A-3855-4421-8144-FA2A4FCB9CFD}">
      <dsp:nvSpPr>
        <dsp:cNvPr id="0" name=""/>
        <dsp:cNvSpPr/>
      </dsp:nvSpPr>
      <dsp:spPr>
        <a:xfrm rot="5400000">
          <a:off x="2356435" y="-808456"/>
          <a:ext cx="5472599" cy="7089520"/>
        </a:xfrm>
        <a:prstGeom prst="round2SameRect">
          <a:avLst/>
        </a:prstGeom>
        <a:solidFill>
          <a:schemeClr val="accent6">
            <a:lumMod val="60000"/>
            <a:lumOff val="40000"/>
            <a:alpha val="6500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kern="1200" dirty="0" smtClean="0">
              <a:effectLst/>
              <a:latin typeface="+mj-lt"/>
              <a:cs typeface="Arial" panose="020B0604020202020204" pitchFamily="34" charset="0"/>
            </a:rPr>
            <a:t>от 14.04.2014 № 290 </a:t>
          </a:r>
          <a:r>
            <a:rPr lang="ru-RU" sz="1600" kern="1200" dirty="0" smtClean="0">
              <a:solidFill>
                <a:schemeClr val="tx2"/>
              </a:solidFill>
            </a:rPr>
            <a:t>Об утверждении </a:t>
          </a:r>
          <a:r>
            <a:rPr lang="ru-RU" sz="1600" b="1" kern="1200" dirty="0" smtClean="0">
              <a:solidFill>
                <a:schemeClr val="tx2"/>
              </a:solidFill>
            </a:rPr>
            <a:t>Перечня рабочих</a:t>
          </a:r>
          <a:r>
            <a:rPr lang="ru-RU" sz="1600" kern="1200" dirty="0" smtClean="0">
              <a:solidFill>
                <a:schemeClr val="tx2"/>
              </a:solidFill>
            </a:rPr>
            <a:t> мест в организациях, </a:t>
          </a:r>
          <a:r>
            <a:rPr lang="ru-RU" sz="1600" b="1" kern="1200" dirty="0" smtClean="0">
              <a:solidFill>
                <a:schemeClr val="tx2"/>
              </a:solidFill>
            </a:rPr>
            <a:t>осуществляющих отдельные виды деятельности</a:t>
          </a:r>
          <a:r>
            <a:rPr lang="ru-RU" sz="1600" kern="1200" dirty="0" smtClean="0">
              <a:solidFill>
                <a:schemeClr val="tx2"/>
              </a:solidFill>
            </a:rPr>
            <a:t>, в отношении которых специальная оценка условий труда проводится с учетом особенностей</a:t>
          </a:r>
          <a:endParaRPr lang="ru-RU" sz="1600" kern="1200" dirty="0">
            <a:solidFill>
              <a:schemeClr val="tx2"/>
            </a:solidFill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i="0" kern="1200" dirty="0" smtClean="0"/>
            <a:t>от 30 июня 2014 г. №599 </a:t>
          </a:r>
          <a:r>
            <a:rPr lang="ru-RU" sz="1600" b="0" kern="1200" dirty="0" smtClean="0">
              <a:solidFill>
                <a:schemeClr val="tx2"/>
              </a:solidFill>
            </a:rPr>
            <a:t>Об утверждении </a:t>
          </a:r>
          <a:r>
            <a:rPr lang="ru-RU" sz="1600" b="1" kern="1200" dirty="0" smtClean="0">
              <a:solidFill>
                <a:schemeClr val="tx2"/>
              </a:solidFill>
            </a:rPr>
            <a:t>Порядка допуска организаций к деятельности по проведению специальной оценки условий труда, их регистрации в реестре организаций, проводящих специальную оценку условий труда</a:t>
          </a:r>
          <a:r>
            <a:rPr lang="ru-RU" sz="1600" b="0" kern="1200" dirty="0" smtClean="0">
              <a:solidFill>
                <a:schemeClr val="tx2"/>
              </a:solidFill>
            </a:rPr>
            <a:t>, приостановления и прекращения деятельности по проведению специальной оценки условий труда, а также формирования и ведения реестра организаций, проводящих специальную оценку условий труда</a:t>
          </a:r>
          <a:endParaRPr lang="ru-RU" sz="1600" kern="1200" dirty="0">
            <a:solidFill>
              <a:schemeClr val="tx2"/>
            </a:solidFill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i="0" kern="1200" dirty="0" smtClean="0"/>
            <a:t>от 3 июля 2014 г. №614 </a:t>
          </a:r>
          <a:r>
            <a:rPr lang="ru-RU" sz="1600" kern="1200" dirty="0" smtClean="0">
              <a:solidFill>
                <a:schemeClr val="tx2"/>
              </a:solidFill>
            </a:rPr>
            <a:t>О </a:t>
          </a:r>
          <a:r>
            <a:rPr lang="ru-RU" sz="1600" b="1" kern="1200" dirty="0" smtClean="0">
              <a:solidFill>
                <a:schemeClr val="tx2"/>
              </a:solidFill>
            </a:rPr>
            <a:t>Порядке аттестации на право выполнения работ по специальной оценке условий труда</a:t>
          </a:r>
          <a:r>
            <a:rPr lang="ru-RU" sz="1600" kern="1200" dirty="0" smtClean="0">
              <a:solidFill>
                <a:schemeClr val="tx2"/>
              </a:solidFill>
            </a:rPr>
            <a:t>, выдачи сертификата эксперта на право выполнения работ по специальной оценке условий труда и его аннулирования</a:t>
          </a:r>
          <a:endParaRPr lang="ru-RU" sz="1600" b="0" kern="1200" dirty="0">
            <a:solidFill>
              <a:schemeClr val="tx2"/>
            </a:solidFill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i="0" kern="1200" dirty="0" smtClean="0"/>
            <a:t>от 30 июля 2014 г. № 726 </a:t>
          </a:r>
          <a:r>
            <a:rPr lang="ru-RU" sz="1600" kern="1200" dirty="0" smtClean="0">
              <a:solidFill>
                <a:schemeClr val="tx2"/>
              </a:solidFill>
            </a:rPr>
            <a:t>О </a:t>
          </a:r>
          <a:r>
            <a:rPr lang="ru-RU" sz="1600" b="1" kern="1200" dirty="0" smtClean="0">
              <a:solidFill>
                <a:schemeClr val="tx2"/>
              </a:solidFill>
            </a:rPr>
            <a:t>внесении изменений в некоторые акты </a:t>
          </a:r>
          <a:r>
            <a:rPr lang="ru-RU" sz="1600" kern="1200" dirty="0" smtClean="0">
              <a:solidFill>
                <a:schemeClr val="tx2"/>
              </a:solidFill>
            </a:rPr>
            <a:t>Правительства Российской Федерации и признании утратившим силу постановления Правительства Российской Федерации </a:t>
          </a:r>
          <a:br>
            <a:rPr lang="ru-RU" sz="1600" kern="1200" dirty="0" smtClean="0">
              <a:solidFill>
                <a:schemeClr val="tx2"/>
              </a:solidFill>
            </a:rPr>
          </a:br>
          <a:r>
            <a:rPr lang="ru-RU" sz="1600" kern="1200" dirty="0" smtClean="0">
              <a:solidFill>
                <a:schemeClr val="tx2"/>
              </a:solidFill>
            </a:rPr>
            <a:t>от 20 ноября 2008 г. № 870 «Об установлении сокращенной продолжительности рабочего времени, ежегодного дополнительного оплачиваемого отпуска, повышенной оплаты труда работникам, занятым на тяжелых работах, работах с вредными и (или) опасными и иными особыми условиями труда»</a:t>
          </a:r>
          <a:endParaRPr lang="ru-RU" sz="1600" kern="1200" dirty="0">
            <a:solidFill>
              <a:schemeClr val="tx2"/>
            </a:solidFill>
          </a:endParaRPr>
        </a:p>
      </dsp:txBody>
      <dsp:txXfrm rot="-5400000">
        <a:off x="1547975" y="267154"/>
        <a:ext cx="6822370" cy="4938299"/>
      </dsp:txXfrm>
    </dsp:sp>
    <dsp:sp modelId="{68E80A5F-0C52-4708-B250-B2CD40D0549D}">
      <dsp:nvSpPr>
        <dsp:cNvPr id="0" name=""/>
        <dsp:cNvSpPr/>
      </dsp:nvSpPr>
      <dsp:spPr>
        <a:xfrm>
          <a:off x="0" y="234839"/>
          <a:ext cx="1544511" cy="4896536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1"/>
              </a:solidFill>
            </a:rPr>
            <a:t>Постановления Правительства Российской Федерации</a:t>
          </a:r>
          <a:endParaRPr lang="ru-RU" sz="2000" b="1" kern="1200" dirty="0">
            <a:solidFill>
              <a:schemeClr val="bg1"/>
            </a:solidFill>
          </a:endParaRPr>
        </a:p>
      </dsp:txBody>
      <dsp:txXfrm>
        <a:off x="75397" y="310236"/>
        <a:ext cx="1393717" cy="47457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A3E1B2-E188-4317-AB1A-A3A8884D941D}">
      <dsp:nvSpPr>
        <dsp:cNvPr id="0" name=""/>
        <dsp:cNvSpPr/>
      </dsp:nvSpPr>
      <dsp:spPr>
        <a:xfrm rot="5400000">
          <a:off x="2011991" y="-1156360"/>
          <a:ext cx="5688623" cy="8001361"/>
        </a:xfrm>
        <a:prstGeom prst="round2SameRect">
          <a:avLst/>
        </a:prstGeom>
        <a:solidFill>
          <a:schemeClr val="accent6">
            <a:lumMod val="60000"/>
            <a:lumOff val="40000"/>
            <a:alpha val="9000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80975" marR="0" lvl="1" indent="-180975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600" kern="1200" dirty="0" smtClean="0">
              <a:solidFill>
                <a:srgbClr val="23538D"/>
              </a:solidFill>
            </a:rPr>
            <a:t> </a:t>
          </a:r>
          <a:r>
            <a:rPr lang="ru-RU" sz="1800" b="1" kern="1200" dirty="0" smtClean="0">
              <a:solidFill>
                <a:srgbClr val="23538D"/>
              </a:solidFill>
            </a:rPr>
            <a:t>От 24 января 2014 г. № 33н  «Об утверждении Методики проведения специальной оценки условий труда, Классификатора вредных и (или) опасных производственных факторов, формы отчета о проведении специальной оценки условий труда и инструкции по ее заполнению»</a:t>
          </a:r>
          <a:endParaRPr lang="ru-RU" sz="1600" b="1" kern="1200" dirty="0" smtClean="0">
            <a:solidFill>
              <a:srgbClr val="23538D"/>
            </a:solidFill>
          </a:endParaRPr>
        </a:p>
        <a:p>
          <a:pPr marL="180975" marR="0" lvl="1" indent="-180975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600" kern="1200" dirty="0" smtClean="0">
              <a:solidFill>
                <a:srgbClr val="23538D"/>
              </a:solidFill>
            </a:rPr>
            <a:t> </a:t>
          </a:r>
          <a:r>
            <a:rPr lang="ru-RU" sz="1600" b="1" kern="1200" dirty="0" smtClean="0">
              <a:solidFill>
                <a:srgbClr val="23538D"/>
              </a:solidFill>
            </a:rPr>
            <a:t>От 24 января 2014 г. № 32н</a:t>
          </a:r>
          <a:r>
            <a:rPr lang="ru-RU" sz="1600" kern="1200" dirty="0" smtClean="0">
              <a:solidFill>
                <a:srgbClr val="23538D"/>
              </a:solidFill>
            </a:rPr>
            <a:t> «Об утверждении </a:t>
          </a:r>
          <a:r>
            <a:rPr lang="ru-RU" sz="1600" b="1" kern="1200" dirty="0" smtClean="0">
              <a:solidFill>
                <a:srgbClr val="23538D"/>
              </a:solidFill>
            </a:rPr>
            <a:t>формы сертификата эксперта </a:t>
          </a:r>
          <a:r>
            <a:rPr lang="ru-RU" sz="1600" kern="1200" dirty="0" smtClean="0">
              <a:solidFill>
                <a:srgbClr val="23538D"/>
              </a:solidFill>
            </a:rPr>
            <a:t>на право выполнения работ по специальной оценке условий труда, технических требований к нему,  инструкции по заполнению бланка сертификата эксперта на право выполнения работ по специальной оценке условий труда и Порядка формирования и ведения реестра экспертов организаций, проводящих специальную оценку условий труда»</a:t>
          </a:r>
          <a:endParaRPr lang="ru-RU" sz="1600" kern="1200" dirty="0">
            <a:solidFill>
              <a:srgbClr val="23538D"/>
            </a:solidFill>
          </a:endParaRPr>
        </a:p>
        <a:p>
          <a:pPr marL="180975" marR="0" lvl="1" indent="-180975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600" kern="1200" dirty="0" smtClean="0">
              <a:solidFill>
                <a:srgbClr val="23538D"/>
              </a:solidFill>
            </a:rPr>
            <a:t> </a:t>
          </a:r>
          <a:r>
            <a:rPr lang="ru-RU" sz="1800" b="1" kern="1200" dirty="0" smtClean="0">
              <a:solidFill>
                <a:srgbClr val="23538D"/>
              </a:solidFill>
            </a:rPr>
            <a:t>От 7 февраля 2014 г. № 80н</a:t>
          </a:r>
          <a:r>
            <a:rPr lang="ru-RU" sz="1800" kern="1200" dirty="0" smtClean="0">
              <a:solidFill>
                <a:srgbClr val="23538D"/>
              </a:solidFill>
            </a:rPr>
            <a:t> «О </a:t>
          </a:r>
          <a:r>
            <a:rPr lang="ru-RU" sz="1800" b="1" kern="1200" dirty="0" smtClean="0">
              <a:solidFill>
                <a:srgbClr val="23538D"/>
              </a:solidFill>
            </a:rPr>
            <a:t>форме и порядке подачи декларации соответствия </a:t>
          </a:r>
          <a:r>
            <a:rPr lang="ru-RU" sz="1800" kern="1200" dirty="0" smtClean="0">
              <a:solidFill>
                <a:srgbClr val="23538D"/>
              </a:solidFill>
            </a:rPr>
            <a:t>условий труда государственным нормативным требованиям охраны труда, порядке формирования и ведения реестра деклараций соответствия условий труда государственным нормативным требованиям охраны труда»</a:t>
          </a:r>
          <a:endParaRPr lang="ru-RU" sz="1600" kern="1200" dirty="0" smtClean="0">
            <a:solidFill>
              <a:srgbClr val="23538D"/>
            </a:solidFill>
          </a:endParaRPr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800" kern="1200" dirty="0" smtClean="0">
              <a:solidFill>
                <a:srgbClr val="23538D"/>
              </a:solidFill>
            </a:rPr>
            <a:t> </a:t>
          </a:r>
          <a:r>
            <a:rPr lang="ru-RU" sz="1800" b="1" kern="1200" dirty="0" smtClean="0">
              <a:solidFill>
                <a:srgbClr val="23538D"/>
              </a:solidFill>
            </a:rPr>
            <a:t>От 12 февраля 2014 г. № 96 </a:t>
          </a:r>
          <a:r>
            <a:rPr lang="ru-RU" sz="1800" kern="1200" dirty="0" smtClean="0">
              <a:solidFill>
                <a:srgbClr val="23538D"/>
              </a:solidFill>
            </a:rPr>
            <a:t>«</a:t>
          </a:r>
          <a:r>
            <a:rPr lang="ru-RU" sz="1800" b="1" kern="1200" dirty="0" smtClean="0">
              <a:solidFill>
                <a:srgbClr val="23538D"/>
              </a:solidFill>
            </a:rPr>
            <a:t>О внесении изменений и признании утратившими силу некоторых постановлений и приказов</a:t>
          </a:r>
          <a:r>
            <a:rPr lang="ru-RU" sz="1800" kern="1200" dirty="0" smtClean="0">
              <a:solidFill>
                <a:srgbClr val="23538D"/>
              </a:solidFill>
            </a:rPr>
            <a:t> Министерства труда Российской Федерации, Министерства труда и социального развития Российской Федерации, Министерства здравоохранения и социального развития Российской Федерации»</a:t>
          </a:r>
          <a:endParaRPr lang="ru-RU" sz="1800" b="1" kern="1200" dirty="0" smtClean="0">
            <a:solidFill>
              <a:srgbClr val="23538D"/>
            </a:solidFill>
          </a:endParaRPr>
        </a:p>
      </dsp:txBody>
      <dsp:txXfrm rot="-5400000">
        <a:off x="855622" y="277705"/>
        <a:ext cx="7723665" cy="5133231"/>
      </dsp:txXfrm>
    </dsp:sp>
    <dsp:sp modelId="{E64E13E2-0CE1-4274-8DE7-7C2E08811137}">
      <dsp:nvSpPr>
        <dsp:cNvPr id="0" name=""/>
        <dsp:cNvSpPr/>
      </dsp:nvSpPr>
      <dsp:spPr>
        <a:xfrm>
          <a:off x="73" y="5555"/>
          <a:ext cx="854726" cy="5683076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bg2"/>
              </a:solidFill>
            </a:rPr>
            <a:t>Приказы Минтруда России</a:t>
          </a:r>
          <a:endParaRPr lang="ru-RU" sz="1600" b="1" kern="1200" dirty="0">
            <a:solidFill>
              <a:srgbClr val="C00000"/>
            </a:solidFill>
          </a:endParaRPr>
        </a:p>
      </dsp:txBody>
      <dsp:txXfrm>
        <a:off x="41797" y="47279"/>
        <a:ext cx="771278" cy="55996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A3E1B2-E188-4317-AB1A-A3A8884D941D}">
      <dsp:nvSpPr>
        <dsp:cNvPr id="0" name=""/>
        <dsp:cNvSpPr/>
      </dsp:nvSpPr>
      <dsp:spPr>
        <a:xfrm rot="5400000">
          <a:off x="2403316" y="-620676"/>
          <a:ext cx="5616615" cy="6857976"/>
        </a:xfrm>
        <a:prstGeom prst="round2SameRect">
          <a:avLst/>
        </a:prstGeom>
        <a:solidFill>
          <a:schemeClr val="accent6">
            <a:lumMod val="60000"/>
            <a:lumOff val="40000"/>
            <a:alpha val="9000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80975" marR="0" lvl="1" indent="-180975" algn="l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800" b="0" kern="1200" dirty="0" smtClean="0"/>
            <a:t>от 20 февраля 2014 г. № 103н </a:t>
          </a:r>
          <a:r>
            <a:rPr lang="ru-RU" sz="1800" b="1" kern="1200" dirty="0" smtClean="0">
              <a:solidFill>
                <a:srgbClr val="23538D"/>
              </a:solidFill>
            </a:rPr>
            <a:t>«О внесении изменений и признании утратившими силу некоторых нормативных правовых актов </a:t>
          </a:r>
          <a:r>
            <a:rPr lang="ru-RU" sz="1800" kern="1200" dirty="0" smtClean="0">
              <a:solidFill>
                <a:srgbClr val="23538D"/>
              </a:solidFill>
            </a:rPr>
            <a:t>Министерства труда и социального развития Российской Федерации, Министерства здравоохранения и социального развития Российской Федерации, Министерства труда и социальной защиты Российской Федерации» </a:t>
          </a:r>
        </a:p>
        <a:p>
          <a:pPr marL="180975" marR="0" lvl="1" indent="-180975" algn="l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800" kern="1200" dirty="0" smtClean="0"/>
            <a:t>от 12 августа 2014 г. № 549 </a:t>
          </a:r>
          <a:r>
            <a:rPr lang="ru-RU" sz="1800" kern="1200" dirty="0" err="1" smtClean="0"/>
            <a:t>н</a:t>
          </a:r>
          <a:r>
            <a:rPr lang="ru-RU" sz="1800" kern="1200" dirty="0" smtClean="0"/>
            <a:t> «</a:t>
          </a:r>
          <a:r>
            <a:rPr lang="ru-RU" sz="1800" kern="1200" dirty="0" smtClean="0">
              <a:solidFill>
                <a:srgbClr val="23538D"/>
              </a:solidFill>
            </a:rPr>
            <a:t>Об утверждении </a:t>
          </a:r>
          <a:r>
            <a:rPr lang="ru-RU" sz="1800" b="1" kern="1200" dirty="0" smtClean="0">
              <a:solidFill>
                <a:srgbClr val="23538D"/>
              </a:solidFill>
            </a:rPr>
            <a:t>Порядка проведения государственной экспертизы </a:t>
          </a:r>
          <a:r>
            <a:rPr lang="ru-RU" sz="1800" kern="1200" dirty="0" smtClean="0">
              <a:solidFill>
                <a:srgbClr val="23538D"/>
              </a:solidFill>
            </a:rPr>
            <a:t>условий труда»</a:t>
          </a:r>
        </a:p>
        <a:p>
          <a:pPr marL="180975" marR="0" lvl="1" indent="-180975" algn="l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800" kern="1200" dirty="0" smtClean="0"/>
            <a:t>от 3 ноября 2015 г. № 843н «</a:t>
          </a:r>
          <a:r>
            <a:rPr lang="ru-RU" sz="1800" kern="1200" dirty="0" smtClean="0">
              <a:solidFill>
                <a:srgbClr val="23538D"/>
              </a:solidFill>
            </a:rPr>
            <a:t>Об  утверждении Порядка формирования, хранения и использования сведений, содержащихся в Федеральной государственной информационной системе учета результатов проведения специальной оценки условий труда»</a:t>
          </a:r>
          <a:endParaRPr lang="ru-RU" sz="1800" kern="1200" dirty="0">
            <a:solidFill>
              <a:srgbClr val="23538D"/>
            </a:solidFill>
          </a:endParaRPr>
        </a:p>
        <a:p>
          <a:pPr marL="180975" marR="0" lvl="1" indent="-180975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800" b="0" i="0" kern="1200" dirty="0" smtClean="0"/>
            <a:t>от 25 июля 2014 г.</a:t>
          </a:r>
          <a:r>
            <a:rPr lang="ru-RU" sz="1800" kern="1200" dirty="0" smtClean="0">
              <a:solidFill>
                <a:srgbClr val="23538D"/>
              </a:solidFill>
            </a:rPr>
            <a:t> </a:t>
          </a:r>
          <a:r>
            <a:rPr lang="ru-RU" sz="1800" b="0" i="0" kern="1200" dirty="0" smtClean="0"/>
            <a:t>№ 482 </a:t>
          </a:r>
          <a:r>
            <a:rPr lang="ru-RU" sz="1800" kern="1200" dirty="0" smtClean="0">
              <a:solidFill>
                <a:srgbClr val="23538D"/>
              </a:solidFill>
            </a:rPr>
            <a:t>Об утверждении </a:t>
          </a:r>
          <a:r>
            <a:rPr lang="ru-RU" sz="1800" b="1" kern="1200" dirty="0" smtClean="0">
              <a:solidFill>
                <a:srgbClr val="23538D"/>
              </a:solidFill>
            </a:rPr>
            <a:t>Порядка проведения аттестационного испытания с целью получения сертификата эксперта </a:t>
          </a:r>
          <a:r>
            <a:rPr lang="ru-RU" sz="1800" kern="1200" dirty="0" smtClean="0">
              <a:solidFill>
                <a:srgbClr val="23538D"/>
              </a:solidFill>
            </a:rPr>
            <a:t>на право выполнения работ по специальной оценке условий труда</a:t>
          </a:r>
          <a:endParaRPr lang="ru-RU" sz="1800" kern="1200" dirty="0">
            <a:solidFill>
              <a:srgbClr val="23538D"/>
            </a:solidFill>
          </a:endParaRPr>
        </a:p>
        <a:p>
          <a:pPr marL="180975" marR="0" lvl="1" indent="-180975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800" b="0" i="0" kern="1200" dirty="0" smtClean="0"/>
            <a:t>от 22 сентября 2014 г. № 652н </a:t>
          </a:r>
          <a:r>
            <a:rPr lang="ru-RU" sz="1800" b="1" kern="1200" dirty="0" smtClean="0">
              <a:solidFill>
                <a:srgbClr val="23538D"/>
              </a:solidFill>
            </a:rPr>
            <a:t>Об утверждении Порядка рассмотрения разногласий </a:t>
          </a:r>
          <a:r>
            <a:rPr lang="ru-RU" sz="1800" kern="1200" dirty="0" smtClean="0">
              <a:solidFill>
                <a:srgbClr val="23538D"/>
              </a:solidFill>
            </a:rPr>
            <a:t>по вопросам проведения экспертизы качества специальной оценки условий труда</a:t>
          </a:r>
          <a:endParaRPr lang="ru-RU" sz="1800" kern="1200" dirty="0">
            <a:solidFill>
              <a:srgbClr val="23538D"/>
            </a:solidFill>
          </a:endParaRPr>
        </a:p>
      </dsp:txBody>
      <dsp:txXfrm rot="-5400000">
        <a:off x="1782636" y="274185"/>
        <a:ext cx="6583795" cy="5068253"/>
      </dsp:txXfrm>
    </dsp:sp>
    <dsp:sp modelId="{E64E13E2-0CE1-4274-8DE7-7C2E08811137}">
      <dsp:nvSpPr>
        <dsp:cNvPr id="0" name=""/>
        <dsp:cNvSpPr/>
      </dsp:nvSpPr>
      <dsp:spPr>
        <a:xfrm>
          <a:off x="0" y="5484"/>
          <a:ext cx="1782288" cy="561113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bg2"/>
              </a:solidFill>
            </a:rPr>
            <a:t>Приказы Минтруда России</a:t>
          </a:r>
          <a:endParaRPr lang="ru-RU" sz="1800" b="1" kern="1200" dirty="0">
            <a:solidFill>
              <a:schemeClr val="bg2"/>
            </a:solidFill>
          </a:endParaRPr>
        </a:p>
      </dsp:txBody>
      <dsp:txXfrm>
        <a:off x="87004" y="92488"/>
        <a:ext cx="1608280" cy="543713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A3E1B2-E188-4317-AB1A-A3A8884D941D}">
      <dsp:nvSpPr>
        <dsp:cNvPr id="0" name=""/>
        <dsp:cNvSpPr/>
      </dsp:nvSpPr>
      <dsp:spPr>
        <a:xfrm rot="5400000">
          <a:off x="2403316" y="-620676"/>
          <a:ext cx="5616615" cy="6857976"/>
        </a:xfrm>
        <a:prstGeom prst="round2SameRect">
          <a:avLst/>
        </a:prstGeom>
        <a:solidFill>
          <a:schemeClr val="accent6">
            <a:lumMod val="60000"/>
            <a:lumOff val="40000"/>
            <a:alpha val="9000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ru-RU" sz="1400" kern="1200" dirty="0" smtClean="0">
            <a:solidFill>
              <a:srgbClr val="23538D"/>
            </a:solidFill>
          </a:endParaRPr>
        </a:p>
        <a:p>
          <a:pPr marL="180975" marR="0" lvl="1" indent="-180975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000" kern="1200" dirty="0" smtClean="0">
              <a:solidFill>
                <a:srgbClr val="23538D"/>
              </a:solidFill>
            </a:rPr>
            <a:t>Об </a:t>
          </a:r>
          <a:r>
            <a:rPr lang="ru-RU" sz="2000" b="1" kern="1200" dirty="0" smtClean="0">
              <a:solidFill>
                <a:srgbClr val="23538D"/>
              </a:solidFill>
            </a:rPr>
            <a:t>утверждении Методики снижения класса (подкласса) условий труда </a:t>
          </a:r>
          <a:r>
            <a:rPr lang="ru-RU" sz="2000" kern="1200" dirty="0" smtClean="0">
              <a:solidFill>
                <a:srgbClr val="23538D"/>
              </a:solidFill>
            </a:rPr>
            <a:t>при применении работниками, занятыми на работах с вредными условиями труда, эффективных средств индивидуальной защиты</a:t>
          </a:r>
          <a:endParaRPr lang="ru-RU" sz="2000" kern="1200" dirty="0">
            <a:solidFill>
              <a:srgbClr val="23538D"/>
            </a:solidFill>
          </a:endParaRPr>
        </a:p>
        <a:p>
          <a:pPr marL="180975" marR="0" lvl="1" indent="-180975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000" kern="1200" dirty="0" smtClean="0">
              <a:solidFill>
                <a:srgbClr val="23538D"/>
              </a:solidFill>
            </a:rPr>
            <a:t>Об </a:t>
          </a:r>
          <a:r>
            <a:rPr lang="ru-RU" sz="2000" b="1" kern="1200" dirty="0" smtClean="0">
              <a:solidFill>
                <a:srgbClr val="23538D"/>
              </a:solidFill>
            </a:rPr>
            <a:t>утверждении методических рекомендаций по определению  размера платы за проведение экспертизы </a:t>
          </a:r>
          <a:r>
            <a:rPr lang="ru-RU" sz="2000" kern="1200" dirty="0" smtClean="0">
              <a:solidFill>
                <a:srgbClr val="23538D"/>
              </a:solidFill>
            </a:rPr>
            <a:t>качества специальной оценки условий труда</a:t>
          </a:r>
          <a:endParaRPr lang="ru-RU" sz="2000" kern="1200" dirty="0">
            <a:solidFill>
              <a:srgbClr val="23538D"/>
            </a:solidFill>
          </a:endParaRPr>
        </a:p>
        <a:p>
          <a:pPr marL="180975" marR="0" lvl="1" indent="-180975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000" b="1" kern="1200" dirty="0" smtClean="0">
              <a:solidFill>
                <a:srgbClr val="23538D"/>
              </a:solidFill>
            </a:rPr>
            <a:t>О создании комиссии по рассмотрению апелляций </a:t>
          </a:r>
          <a:r>
            <a:rPr lang="ru-RU" sz="2000" kern="1200" dirty="0" smtClean="0">
              <a:solidFill>
                <a:srgbClr val="23538D"/>
              </a:solidFill>
            </a:rPr>
            <a:t>на результаты прохождения аттестационного испытания на право выполнения работ по специальной оценке условий труда</a:t>
          </a:r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ru-RU" sz="2000" kern="1200" dirty="0">
            <a:solidFill>
              <a:srgbClr val="23538D"/>
            </a:solidFill>
          </a:endParaRPr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ru-RU" sz="1300" kern="1200" dirty="0" smtClean="0">
            <a:solidFill>
              <a:srgbClr val="23538D"/>
            </a:solidFill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ru-RU" sz="1300" kern="1200" dirty="0">
            <a:solidFill>
              <a:srgbClr val="23538D"/>
            </a:solidFill>
          </a:endParaRPr>
        </a:p>
      </dsp:txBody>
      <dsp:txXfrm rot="-5400000">
        <a:off x="1782636" y="274185"/>
        <a:ext cx="6583795" cy="5068253"/>
      </dsp:txXfrm>
    </dsp:sp>
    <dsp:sp modelId="{E64E13E2-0CE1-4274-8DE7-7C2E08811137}">
      <dsp:nvSpPr>
        <dsp:cNvPr id="0" name=""/>
        <dsp:cNvSpPr/>
      </dsp:nvSpPr>
      <dsp:spPr>
        <a:xfrm>
          <a:off x="0" y="5484"/>
          <a:ext cx="1782288" cy="561113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bg2"/>
              </a:solidFill>
            </a:rPr>
            <a:t>Приказы  Минтруда  России </a:t>
          </a:r>
          <a:endParaRPr lang="ru-RU" sz="1800" b="1" kern="1200" dirty="0">
            <a:solidFill>
              <a:schemeClr val="bg2"/>
            </a:solidFill>
          </a:endParaRPr>
        </a:p>
      </dsp:txBody>
      <dsp:txXfrm>
        <a:off x="87004" y="92488"/>
        <a:ext cx="1608280" cy="543713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7138C1-2071-4119-88C8-0A3146100907}">
      <dsp:nvSpPr>
        <dsp:cNvPr id="0" name=""/>
        <dsp:cNvSpPr/>
      </dsp:nvSpPr>
      <dsp:spPr>
        <a:xfrm>
          <a:off x="0" y="0"/>
          <a:ext cx="8786875" cy="149570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НЕДОПУЩЕНИЕ КОНФЛИКТА ИНТЕРЕСОВ</a:t>
          </a:r>
          <a:endParaRPr lang="ru-RU" sz="3200" kern="1200" dirty="0"/>
        </a:p>
      </dsp:txBody>
      <dsp:txXfrm>
        <a:off x="73014" y="73014"/>
        <a:ext cx="8640847" cy="1349680"/>
      </dsp:txXfrm>
    </dsp:sp>
    <dsp:sp modelId="{E1220C2F-20D6-4204-AFA4-2E4A16CA8F8F}">
      <dsp:nvSpPr>
        <dsp:cNvPr id="0" name=""/>
        <dsp:cNvSpPr/>
      </dsp:nvSpPr>
      <dsp:spPr>
        <a:xfrm>
          <a:off x="0" y="1496546"/>
          <a:ext cx="8786875" cy="70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983" tIns="45720" rIns="256032" bIns="4572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3600" kern="1200" dirty="0"/>
        </a:p>
      </dsp:txBody>
      <dsp:txXfrm>
        <a:off x="0" y="1496546"/>
        <a:ext cx="8786875" cy="70199"/>
      </dsp:txXfrm>
    </dsp:sp>
    <dsp:sp modelId="{A95E24D9-ADF1-4264-AF32-75E52BE007A9}">
      <dsp:nvSpPr>
        <dsp:cNvPr id="0" name=""/>
        <dsp:cNvSpPr/>
      </dsp:nvSpPr>
      <dsp:spPr>
        <a:xfrm>
          <a:off x="0" y="1566745"/>
          <a:ext cx="8786875" cy="1954867"/>
        </a:xfrm>
        <a:prstGeom prst="round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2"/>
              </a:solidFill>
            </a:rPr>
            <a:t>ОГРАНИЧЕНИЕ КРУГА ЛИЦ, ПРОВОДЯЩИХ СПЕЦИАЛЬНУЮ ОЦЕНКУ УСЛОВИЙ ТРУДА – ЭКСПЕРТЫ НЕСУТ ПЕРСОНАЛЬНУЮ ОТВЕТСТВЕННОСТЬ ЗА ОБЪЕКТИВНЫЕ РЕЗУЛЬТАТЫ СОУТ</a:t>
          </a:r>
          <a:endParaRPr lang="ru-RU" sz="2800" kern="1200" dirty="0">
            <a:solidFill>
              <a:schemeClr val="tx2"/>
            </a:solidFill>
          </a:endParaRPr>
        </a:p>
      </dsp:txBody>
      <dsp:txXfrm>
        <a:off x="95429" y="1662174"/>
        <a:ext cx="8596017" cy="1764009"/>
      </dsp:txXfrm>
    </dsp:sp>
    <dsp:sp modelId="{386D37F6-A164-4CE3-ACA0-C16277461AAA}">
      <dsp:nvSpPr>
        <dsp:cNvPr id="0" name=""/>
        <dsp:cNvSpPr/>
      </dsp:nvSpPr>
      <dsp:spPr>
        <a:xfrm>
          <a:off x="0" y="3604859"/>
          <a:ext cx="8786875" cy="1939756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ДЕНЕЖНОЕ ВОЗНАГРАЖДЕНИЕ ОРГАНИЗАЦИИ, ПРОВОДЯЩЕЙ СОУТ, НЕ МОЖЕТ БЫТЬ ПОСТАВЛЕНО В ЗАВИСИМОСТЬ ОТ РЕЗУЛЬТАТОВ ОЦЕНКИ</a:t>
          </a:r>
          <a:endParaRPr lang="ru-RU" sz="3200" kern="1200" dirty="0"/>
        </a:p>
      </dsp:txBody>
      <dsp:txXfrm>
        <a:off x="94691" y="3699550"/>
        <a:ext cx="8597493" cy="1750374"/>
      </dsp:txXfrm>
    </dsp:sp>
    <dsp:sp modelId="{9D1DAEC4-864E-4551-8413-0E176BA048F8}">
      <dsp:nvSpPr>
        <dsp:cNvPr id="0" name=""/>
        <dsp:cNvSpPr/>
      </dsp:nvSpPr>
      <dsp:spPr>
        <a:xfrm>
          <a:off x="0" y="5473578"/>
          <a:ext cx="8786875" cy="70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983" tIns="45720" rIns="256032" bIns="4572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3600" kern="1200" dirty="0"/>
        </a:p>
      </dsp:txBody>
      <dsp:txXfrm>
        <a:off x="0" y="5473578"/>
        <a:ext cx="8786875" cy="7019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88950"/>
          </a:xfrm>
          <a:prstGeom prst="rect">
            <a:avLst/>
          </a:prstGeom>
        </p:spPr>
        <p:txBody>
          <a:bodyPr vert="horz" lIns="89776" tIns="44889" rIns="89776" bIns="44889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6663" y="0"/>
            <a:ext cx="2890837" cy="488950"/>
          </a:xfrm>
          <a:prstGeom prst="rect">
            <a:avLst/>
          </a:prstGeom>
        </p:spPr>
        <p:txBody>
          <a:bodyPr vert="horz" lIns="89776" tIns="44889" rIns="89776" bIns="44889" rtlCol="0"/>
          <a:lstStyle>
            <a:lvl1pPr algn="r">
              <a:defRPr sz="1200"/>
            </a:lvl1pPr>
          </a:lstStyle>
          <a:p>
            <a:pPr>
              <a:defRPr/>
            </a:pPr>
            <a:fld id="{B50BC779-DDEC-49C4-8B16-641619A9E8D2}" type="datetimeFigureOut">
              <a:rPr lang="ru-RU"/>
              <a:pPr>
                <a:defRPr/>
              </a:pPr>
              <a:t>14.03.2017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285288"/>
            <a:ext cx="2890838" cy="488950"/>
          </a:xfrm>
          <a:prstGeom prst="rect">
            <a:avLst/>
          </a:prstGeom>
        </p:spPr>
        <p:txBody>
          <a:bodyPr vert="horz" lIns="89776" tIns="44889" rIns="89776" bIns="448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6663" y="9285288"/>
            <a:ext cx="2890837" cy="488950"/>
          </a:xfrm>
          <a:prstGeom prst="rect">
            <a:avLst/>
          </a:prstGeom>
        </p:spPr>
        <p:txBody>
          <a:bodyPr vert="horz" lIns="89776" tIns="44889" rIns="89776" bIns="44889" rtlCol="0" anchor="b"/>
          <a:lstStyle>
            <a:lvl1pPr algn="r">
              <a:defRPr sz="1200"/>
            </a:lvl1pPr>
          </a:lstStyle>
          <a:p>
            <a:pPr>
              <a:defRPr/>
            </a:pPr>
            <a:fld id="{C7C85BCF-7CA3-4E83-9954-EBDA6FE8502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4785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88950"/>
          </a:xfrm>
          <a:prstGeom prst="rect">
            <a:avLst/>
          </a:prstGeom>
        </p:spPr>
        <p:txBody>
          <a:bodyPr vert="horz" lIns="89757" tIns="44878" rIns="89757" bIns="44878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6663" y="0"/>
            <a:ext cx="2890837" cy="488950"/>
          </a:xfrm>
          <a:prstGeom prst="rect">
            <a:avLst/>
          </a:prstGeom>
        </p:spPr>
        <p:txBody>
          <a:bodyPr vert="horz" lIns="89757" tIns="44878" rIns="89757" bIns="44878" rtlCol="0"/>
          <a:lstStyle>
            <a:lvl1pPr algn="r">
              <a:defRPr sz="1200"/>
            </a:lvl1pPr>
          </a:lstStyle>
          <a:p>
            <a:pPr>
              <a:defRPr/>
            </a:pPr>
            <a:fld id="{A003687E-5872-493D-95AF-0C587147621D}" type="datetimeFigureOut">
              <a:rPr lang="ru-RU"/>
              <a:pPr>
                <a:defRPr/>
              </a:pPr>
              <a:t>14.03.2017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57" tIns="44878" rIns="89757" bIns="44878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750" y="4643438"/>
            <a:ext cx="5335588" cy="4398962"/>
          </a:xfrm>
          <a:prstGeom prst="rect">
            <a:avLst/>
          </a:prstGeom>
        </p:spPr>
        <p:txBody>
          <a:bodyPr vert="horz" lIns="89757" tIns="44878" rIns="89757" bIns="44878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5288"/>
            <a:ext cx="2890838" cy="488950"/>
          </a:xfrm>
          <a:prstGeom prst="rect">
            <a:avLst/>
          </a:prstGeom>
        </p:spPr>
        <p:txBody>
          <a:bodyPr vert="horz" lIns="89757" tIns="44878" rIns="89757" bIns="4487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6663" y="9285288"/>
            <a:ext cx="2890837" cy="488950"/>
          </a:xfrm>
          <a:prstGeom prst="rect">
            <a:avLst/>
          </a:prstGeom>
        </p:spPr>
        <p:txBody>
          <a:bodyPr vert="horz" lIns="89757" tIns="44878" rIns="89757" bIns="44878" rtlCol="0" anchor="b"/>
          <a:lstStyle>
            <a:lvl1pPr algn="r">
              <a:defRPr sz="1200"/>
            </a:lvl1pPr>
          </a:lstStyle>
          <a:p>
            <a:pPr>
              <a:defRPr/>
            </a:pPr>
            <a:fld id="{B7B87646-B4FC-4863-B321-A6778A6471E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6363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2175" y="733425"/>
            <a:ext cx="4886325" cy="36655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F32699-843D-4184-8D87-D799FC85A4A5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2175" y="733425"/>
            <a:ext cx="4886325" cy="36655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1C6E268-C7BD-497F-BCAF-9024AFFBB5DD}" type="slidenum">
              <a:rPr lang="ru-RU" smtClean="0"/>
              <a:pPr/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2175" y="733425"/>
            <a:ext cx="4886325" cy="36655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849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944E1AA-03E9-4DF6-AF62-67B28630E88A}" type="slidenum">
              <a:rPr lang="ru-RU" smtClean="0"/>
              <a:pPr/>
              <a:t>13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2175" y="733425"/>
            <a:ext cx="4886325" cy="36655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7E0698-CD64-4B36-8B90-6B283EF8808F}" type="slidenum">
              <a:rPr lang="ru-RU" smtClean="0"/>
              <a:pPr/>
              <a:t>18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2175" y="733425"/>
            <a:ext cx="4886325" cy="36655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EDD70B-DF9F-49AA-90DA-3874FCF88A92}" type="slidenum">
              <a:rPr lang="ru-RU" smtClean="0">
                <a:solidFill>
                  <a:prstClr val="black"/>
                </a:solidFill>
              </a:rPr>
              <a:pPr/>
              <a:t>22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932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BC633-54B7-4497-8717-479127D2FCCD}" type="datetime1">
              <a:rPr lang="ru-RU"/>
              <a:pPr>
                <a:defRPr/>
              </a:pPr>
              <a:t>14.03.2017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D8736-A085-4982-A92C-CFC2BD67DA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ACF83-5CC5-411D-B906-619D868DF7B9}" type="datetime1">
              <a:rPr lang="ru-RU"/>
              <a:pPr>
                <a:defRPr/>
              </a:pPr>
              <a:t>14.03.2017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C60A7-F2B4-40E8-8488-669BE382BEC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B68BA-5185-4F6B-B18D-4BF9006061C2}" type="datetime1">
              <a:rPr lang="ru-RU"/>
              <a:pPr>
                <a:defRPr/>
              </a:pPr>
              <a:t>14.03.2017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0FF30-22DA-4F97-A0D2-184E2BD449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CF3E9-CB45-45A2-8BCC-DE58DE07AD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373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7ED4B-C14E-4B31-9ACF-83E0FEFE01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80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54C4B-41A7-424C-AD52-EE05F3A2E3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1458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82A76-1094-4169-A77A-5F585B5653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43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tint val="75000"/>
                </a:srgb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CA8E0-7F1B-4C74-8164-921D1AD9FC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9342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tint val="75000"/>
                </a:srgb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495E9-1AF0-4419-92DF-E6B3390B0A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0997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tint val="75000"/>
                </a:srgb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E4A8F-DFC2-47C1-8BB5-DC52B63A44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405652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B0BFE-D459-4643-B726-BA9728955D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43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22110-9DE4-4165-AE29-D329E9C39155}" type="datetime1">
              <a:rPr lang="ru-RU"/>
              <a:pPr>
                <a:defRPr/>
              </a:pPr>
              <a:t>14.03.2017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AF680-78C2-42AA-B2E3-42F3603C73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8E702-FD56-453C-9686-24E8DECF3D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3934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61585-C89E-4209-90AA-3D0E44C769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569841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6666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20DB7-B6AE-4866-A74B-3D4C738DBA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720238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6"/>
          <p:cNvSpPr>
            <a:spLocks noChangeArrowheads="1"/>
          </p:cNvSpPr>
          <p:nvPr/>
        </p:nvSpPr>
        <p:spPr bwMode="auto">
          <a:xfrm>
            <a:off x="8761413" y="6526213"/>
            <a:ext cx="466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fld id="{0AF6F2A4-915D-4013-A040-79C866AA4B38}" type="slidenum">
              <a:rPr lang="en-US" sz="1200">
                <a:solidFill>
                  <a:prstClr val="white"/>
                </a:solidFill>
                <a:latin typeface="Helvetica" pitchFamily="34" charset="0"/>
                <a:cs typeface="Helvetica" pitchFamily="34" charset="0"/>
              </a:rPr>
              <a:pPr/>
              <a:t>‹#›</a:t>
            </a:fld>
            <a:endParaRPr lang="ru-RU" sz="1200">
              <a:solidFill>
                <a:prstClr val="white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2138995" y="57727"/>
            <a:ext cx="6600913" cy="663863"/>
          </a:xfrm>
          <a:prstGeom prst="rect">
            <a:avLst/>
          </a:prstGeom>
        </p:spPr>
        <p:txBody>
          <a:bodyPr rtlCol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126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3C653-A494-4CAF-87E6-3B4ACB1C186C}" type="datetime1">
              <a:rPr lang="ru-RU"/>
              <a:pPr>
                <a:defRPr/>
              </a:pPr>
              <a:t>14.03.2017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0BC1-4DDC-4AC8-90FC-849C0FBDA5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1B8B2-A392-413C-991B-4544A97D488A}" type="datetime1">
              <a:rPr lang="ru-RU"/>
              <a:pPr>
                <a:defRPr/>
              </a:pPr>
              <a:t>14.03.2017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33EA0-1A27-4817-9AF9-AE53B352365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8D1F3-4AA3-47DC-BAE5-825C088D759F}" type="datetime1">
              <a:rPr lang="ru-RU"/>
              <a:pPr>
                <a:defRPr/>
              </a:pPr>
              <a:t>14.03.2017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FE839-01CC-4E9C-947B-394D268FFD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840BE-7986-4294-B706-04F6BC4AE842}" type="datetime1">
              <a:rPr lang="ru-RU"/>
              <a:pPr>
                <a:defRPr/>
              </a:pPr>
              <a:t>14.03.2017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6CC4E-CD45-4E48-B94A-01839EF0264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B31F5-A84E-44CF-A44B-5D9175465D5D}" type="datetime1">
              <a:rPr lang="ru-RU"/>
              <a:pPr>
                <a:defRPr/>
              </a:pPr>
              <a:t>14.03.2017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D5FB1-1481-4E36-B6D1-6238DA29227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49583-5E00-4BFC-8E36-3D6DDFFC8193}" type="datetime1">
              <a:rPr lang="ru-RU"/>
              <a:pPr>
                <a:defRPr/>
              </a:pPr>
              <a:t>14.03.2017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AE0FC-AA68-482A-8861-65275AAE523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DC97A-1339-4946-824E-275578006763}" type="datetime1">
              <a:rPr lang="ru-RU"/>
              <a:pPr>
                <a:defRPr/>
              </a:pPr>
              <a:t>14.03.2017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1D8B2-520C-423E-89C6-2D7BA5683C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AA97A0-1F92-4569-BB74-DE74376CDFD8}" type="datetime1">
              <a:rPr lang="ru-RU"/>
              <a:pPr>
                <a:defRPr/>
              </a:pPr>
              <a:t>14.03.2017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3C8306-EA83-466A-8428-5BAA44BA36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666666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0" sz="1200">
                <a:solidFill>
                  <a:srgbClr val="A0A0A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A0A0A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E78DD2F-D2BD-4806-A5BD-8A0F39030B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697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Arial" charset="0"/>
          <a:cs typeface="Arial" pitchFamily="34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rao.rosmintrud.ru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326166" y="971398"/>
            <a:ext cx="8612137" cy="1899211"/>
          </a:xfrm>
        </p:spPr>
        <p:txBody>
          <a:bodyPr/>
          <a:lstStyle/>
          <a:p>
            <a:pPr eaLnBrk="1" hangingPunct="1"/>
            <a:r>
              <a:rPr lang="ru-RU" sz="40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Специальная оценка условий труда – порядок проведения</a:t>
            </a:r>
            <a:endParaRPr lang="ru-RU" sz="2400" b="1" i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" y="6288356"/>
            <a:ext cx="1208759" cy="5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87626" y="6309304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195737" y="6309321"/>
            <a:ext cx="1424351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563888" y="6371106"/>
            <a:ext cx="1296144" cy="48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1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860033" y="6288355"/>
            <a:ext cx="1208759" cy="5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16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47658" y="6309303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7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055769" y="6309321"/>
            <a:ext cx="1424351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8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44438"/>
          <a:stretch>
            <a:fillRect/>
          </a:stretch>
        </p:blipFill>
        <p:spPr bwMode="auto">
          <a:xfrm>
            <a:off x="8423920" y="6381328"/>
            <a:ext cx="720080" cy="486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519910" y="3516856"/>
            <a:ext cx="7632700" cy="31393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i="1" dirty="0" smtClean="0">
                <a:solidFill>
                  <a:srgbClr val="6076B4">
                    <a:lumMod val="50000"/>
                  </a:srgbClr>
                </a:solidFill>
                <a:cs typeface="Arial" pitchFamily="34" charset="0"/>
              </a:rPr>
              <a:t>Начальник Центра охраны труда, радиационной и экологической безопасности СО </a:t>
            </a:r>
            <a:r>
              <a:rPr lang="ru-RU" b="1" i="1" dirty="0" smtClean="0">
                <a:solidFill>
                  <a:srgbClr val="6076B4">
                    <a:lumMod val="50000"/>
                  </a:srgbClr>
                </a:solidFill>
                <a:cs typeface="Arial" pitchFamily="34" charset="0"/>
              </a:rPr>
              <a:t>РАН к.т.н.</a:t>
            </a:r>
            <a:endParaRPr lang="ru-RU" b="1" i="1" dirty="0">
              <a:solidFill>
                <a:srgbClr val="6076B4">
                  <a:lumMod val="50000"/>
                </a:srgbClr>
              </a:solidFill>
              <a:cs typeface="Arial" pitchFamily="34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i="1" dirty="0" smtClean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Фомин Вениамин Иванович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i="1" dirty="0" smtClean="0">
                <a:solidFill>
                  <a:srgbClr val="6076B4">
                    <a:lumMod val="50000"/>
                  </a:srgbClr>
                </a:solidFill>
                <a:cs typeface="Arial" pitchFamily="34" charset="0"/>
              </a:rPr>
              <a:t>Тел./факс: </a:t>
            </a:r>
            <a:r>
              <a:rPr lang="ru-RU" sz="2400" b="1" i="1" dirty="0" smtClean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330 07 45</a:t>
            </a:r>
            <a:r>
              <a:rPr lang="ru-RU" b="1" i="1" dirty="0" smtClean="0">
                <a:solidFill>
                  <a:srgbClr val="6076B4">
                    <a:lumMod val="50000"/>
                  </a:srgbClr>
                </a:solidFill>
                <a:cs typeface="Arial" pitchFamily="34" charset="0"/>
              </a:rPr>
              <a:t>;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i="1" dirty="0" smtClean="0">
                <a:solidFill>
                  <a:srgbClr val="6076B4">
                    <a:lumMod val="50000"/>
                  </a:srgbClr>
                </a:solidFill>
                <a:cs typeface="Arial" pitchFamily="34" charset="0"/>
              </a:rPr>
              <a:t>E-mail</a:t>
            </a:r>
            <a:r>
              <a:rPr lang="ru-RU" b="1" i="1" dirty="0" smtClean="0">
                <a:solidFill>
                  <a:srgbClr val="6076B4">
                    <a:lumMod val="50000"/>
                  </a:srgbClr>
                </a:solidFill>
                <a:cs typeface="Arial" pitchFamily="34" charset="0"/>
              </a:rPr>
              <a:t>: </a:t>
            </a:r>
            <a:r>
              <a:rPr lang="en-US" sz="2400" b="1" i="1" dirty="0" smtClean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fvi@sb-ras.ru</a:t>
            </a:r>
            <a:endParaRPr lang="ru-RU" b="1" i="1" dirty="0">
              <a:solidFill>
                <a:srgbClr val="6076B4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i="1" dirty="0">
                <a:solidFill>
                  <a:srgbClr val="6076B4">
                    <a:lumMod val="50000"/>
                  </a:srgbClr>
                </a:solidFill>
                <a:cs typeface="Arial" pitchFamily="34" charset="0"/>
              </a:rPr>
              <a:t>Сайт:</a:t>
            </a:r>
            <a:r>
              <a:rPr lang="ru-RU" b="1" i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http://www.sbras.nsc.ru/cotreb/</a:t>
            </a:r>
            <a:endParaRPr lang="ru-RU" sz="2400" b="1" i="1" dirty="0">
              <a:solidFill>
                <a:srgbClr val="6076B4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80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Особенности специальной оценки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условий труда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госслужащих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44824"/>
            <a:ext cx="8496944" cy="4752528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ts val="20"/>
              </a:spcBef>
              <a:buNone/>
            </a:pPr>
            <a:r>
              <a:rPr lang="ru-RU" dirty="0" smtClean="0"/>
              <a:t>	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Проведение специальной оценки условий труда в отношении условий труда государственных гражданских служащих и муниципальных служащих регулируется федеральными законами и иными нормативными правовыми актами Российской Федерации, законами и иными нормативными правовыми актами субъектов Российской Федерации о государственной гражданской службе и о муниципальной службе</a:t>
            </a:r>
            <a:endParaRPr lang="ru-RU" sz="32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875465" y="6381751"/>
            <a:ext cx="192700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692A9F-D6E0-4E83-8A2F-BCE6861ECB77}" type="slidenum">
              <a:rPr lang="ru-RU" sz="1800" smtClean="0">
                <a:solidFill>
                  <a:srgbClr val="626262"/>
                </a:solidFill>
                <a:latin typeface="Arial Black" pitchFamily="34" charset="0"/>
              </a:rPr>
              <a:pPr/>
              <a:t>10</a:t>
            </a:fld>
            <a:endParaRPr lang="ru-RU" sz="1800" dirty="0" smtClean="0">
              <a:solidFill>
                <a:srgbClr val="626262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4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081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Участники специальной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оценки 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условий труда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249488"/>
            <a:ext cx="8568952" cy="3915816"/>
          </a:xfrm>
        </p:spPr>
        <p:txBody>
          <a:bodyPr>
            <a:normAutofit/>
          </a:bodyPr>
          <a:lstStyle/>
          <a:p>
            <a:pPr marL="457200" lvl="0" indent="-457200">
              <a:spcAft>
                <a:spcPts val="1200"/>
              </a:spcAft>
              <a:buFont typeface="+mj-lt"/>
              <a:buAutoNum type="arabicPeriod"/>
            </a:pPr>
            <a:r>
              <a:rPr lang="ru-RU" sz="2800" b="1" i="1" dirty="0" smtClean="0">
                <a:solidFill>
                  <a:schemeClr val="tx1"/>
                </a:solidFill>
              </a:rPr>
              <a:t>Работодатель (директор)</a:t>
            </a:r>
            <a:endParaRPr lang="ru-RU" sz="2800" b="1" i="1" dirty="0">
              <a:solidFill>
                <a:schemeClr val="tx1"/>
              </a:solidFill>
            </a:endParaRPr>
          </a:p>
          <a:p>
            <a:pPr marL="457200" lvl="0" indent="-457200">
              <a:spcAft>
                <a:spcPts val="1200"/>
              </a:spcAft>
              <a:buFont typeface="+mj-lt"/>
              <a:buAutoNum type="arabicPeriod"/>
            </a:pPr>
            <a:r>
              <a:rPr lang="ru-RU" sz="2800" b="1" i="1" dirty="0">
                <a:solidFill>
                  <a:schemeClr val="tx1"/>
                </a:solidFill>
              </a:rPr>
              <a:t>Комиссия по специальной оценке условий труда </a:t>
            </a:r>
          </a:p>
          <a:p>
            <a:pPr marL="457200" lvl="0" indent="-457200">
              <a:spcAft>
                <a:spcPts val="1200"/>
              </a:spcAft>
              <a:buFont typeface="+mj-lt"/>
              <a:buAutoNum type="arabicPeriod"/>
            </a:pPr>
            <a:r>
              <a:rPr lang="ru-RU" sz="2800" b="1" i="1" dirty="0">
                <a:solidFill>
                  <a:schemeClr val="tx1"/>
                </a:solidFill>
              </a:rPr>
              <a:t>Организация, проводящая специальную оценку условий труда 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ru-RU" sz="2800" b="1" i="1" dirty="0">
                <a:solidFill>
                  <a:schemeClr val="tx1"/>
                </a:solidFill>
              </a:rPr>
              <a:t>Эксперт организации, проводящей специальную оценку условий труда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875465" y="6381751"/>
            <a:ext cx="192700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692A9F-D6E0-4E83-8A2F-BCE6861ECB77}" type="slidenum">
              <a:rPr lang="ru-RU" sz="1800" smtClean="0">
                <a:solidFill>
                  <a:srgbClr val="626262"/>
                </a:solidFill>
                <a:latin typeface="Arial Black" pitchFamily="34" charset="0"/>
              </a:rPr>
              <a:pPr/>
              <a:t>11</a:t>
            </a:fld>
            <a:endParaRPr lang="ru-RU" sz="1800" dirty="0" smtClean="0">
              <a:solidFill>
                <a:srgbClr val="626262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40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71D046E2-FA07-464B-BF62-D14DA34DB76E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12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1267" name="Заголовок 1"/>
          <p:cNvSpPr>
            <a:spLocks noGrp="1"/>
          </p:cNvSpPr>
          <p:nvPr>
            <p:ph type="title"/>
          </p:nvPr>
        </p:nvSpPr>
        <p:spPr>
          <a:xfrm>
            <a:off x="250826" y="188914"/>
            <a:ext cx="8424863" cy="706437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elios"/>
              </a:rPr>
              <a:t>НЕЗАВИСИМОСТЬ ОРГАНИЗАЦИЙ И ЭКСПЕРТОВ</a:t>
            </a:r>
          </a:p>
        </p:txBody>
      </p:sp>
      <p:sp>
        <p:nvSpPr>
          <p:cNvPr id="11269" name="Прямоугольник 7"/>
          <p:cNvSpPr>
            <a:spLocks noChangeArrowheads="1"/>
          </p:cNvSpPr>
          <p:nvPr/>
        </p:nvSpPr>
        <p:spPr bwMode="auto">
          <a:xfrm>
            <a:off x="2700337" y="6742114"/>
            <a:ext cx="3930651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1270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6" y="0"/>
            <a:ext cx="1428751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Прямоугольник 46"/>
          <p:cNvSpPr/>
          <p:nvPr/>
        </p:nvSpPr>
        <p:spPr>
          <a:xfrm>
            <a:off x="6588126" y="6742114"/>
            <a:ext cx="71439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graphicFrame>
        <p:nvGraphicFramePr>
          <p:cNvPr id="12" name="Схема 11"/>
          <p:cNvGraphicFramePr/>
          <p:nvPr/>
        </p:nvGraphicFramePr>
        <p:xfrm>
          <a:off x="142844" y="857232"/>
          <a:ext cx="8786875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>
          <a:xfrm>
            <a:off x="250826" y="188914"/>
            <a:ext cx="8642351" cy="954087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tx2"/>
                </a:solidFill>
                <a:latin typeface="Helios"/>
              </a:rPr>
              <a:t>ДОПУСК НА РЫНОК В ОБЛАСТИ СПЕЦИАЛЬНОЙ ОЦЕНКИ УСЛОВИЙ ТРУДА, Статья 19 426-ФЗ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179512" y="980728"/>
          <a:ext cx="878497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403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A9FD3E31-2E4B-426F-9D9D-C2898C855528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13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4038" name="Прямоугольник 7"/>
          <p:cNvSpPr>
            <a:spLocks noChangeArrowheads="1"/>
          </p:cNvSpPr>
          <p:nvPr/>
        </p:nvSpPr>
        <p:spPr bwMode="auto">
          <a:xfrm>
            <a:off x="2700337" y="6742114"/>
            <a:ext cx="3930651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88126" y="6742114"/>
            <a:ext cx="71439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44040" name="Picture 1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11226" y="0"/>
            <a:ext cx="1428751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72450" y="6356351"/>
            <a:ext cx="514351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fld id="{E53B1E67-C4C5-431F-88A5-F0D4B609ECD3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None/>
              </a:pPr>
              <a:t>14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123" name="Заголовок 1"/>
          <p:cNvSpPr>
            <a:spLocks/>
          </p:cNvSpPr>
          <p:nvPr/>
        </p:nvSpPr>
        <p:spPr bwMode="auto">
          <a:xfrm>
            <a:off x="323528" y="188641"/>
            <a:ext cx="8568952" cy="720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ru-RU" sz="2000" dirty="0" smtClean="0">
                <a:solidFill>
                  <a:srgbClr val="C00000"/>
                </a:solidFill>
              </a:rPr>
              <a:t>Статья 20. Эксперты организаций, проводящих специальную оценку условий труда: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5124" name="Прямоугольник 7"/>
          <p:cNvSpPr>
            <a:spLocks noChangeArrowheads="1"/>
          </p:cNvSpPr>
          <p:nvPr/>
        </p:nvSpPr>
        <p:spPr bwMode="auto">
          <a:xfrm>
            <a:off x="2700337" y="6742114"/>
            <a:ext cx="3930651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6" y="6742114"/>
            <a:ext cx="71439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5127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6" y="0"/>
            <a:ext cx="1428751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Заголовок 1"/>
          <p:cNvSpPr>
            <a:spLocks/>
          </p:cNvSpPr>
          <p:nvPr/>
        </p:nvSpPr>
        <p:spPr bwMode="auto">
          <a:xfrm>
            <a:off x="295063" y="1196752"/>
            <a:ext cx="8568952" cy="161602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dirty="0" smtClean="0"/>
              <a:t>   </a:t>
            </a:r>
            <a:r>
              <a:rPr lang="ru-RU" sz="1900" dirty="0" smtClean="0"/>
              <a:t>К трудовой деятельности в качестве эксперта организации, проводящей специальную оценку условий труда, допускаются лица, прошедшие аттестацию на право выполнения работ по специальной оценке условий труда и имеющие сертификат эксперта на право выполнения работ по специальной оценке условий труда.</a:t>
            </a:r>
            <a:endParaRPr lang="ru-RU" sz="19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4" name="Заголовок 1"/>
          <p:cNvSpPr>
            <a:spLocks/>
          </p:cNvSpPr>
          <p:nvPr/>
        </p:nvSpPr>
        <p:spPr bwMode="auto">
          <a:xfrm>
            <a:off x="323528" y="3212977"/>
            <a:ext cx="8568952" cy="28803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dirty="0" smtClean="0"/>
              <a:t>  </a:t>
            </a:r>
            <a:r>
              <a:rPr lang="ru-RU" sz="1900" dirty="0" smtClean="0"/>
              <a:t>Лица, претендующие на получение сертификата эксперта, должны соответствовать следующим требованиям:</a:t>
            </a:r>
          </a:p>
          <a:p>
            <a:r>
              <a:rPr lang="ru-RU" sz="1900" dirty="0" smtClean="0"/>
              <a:t>1) наличие высшего образования;</a:t>
            </a:r>
          </a:p>
          <a:p>
            <a:r>
              <a:rPr lang="ru-RU" sz="1900" dirty="0" smtClean="0"/>
              <a:t>2) наличие дополнительного профессионального образования, содержание дополнительной профессиональной программы которого</a:t>
            </a:r>
          </a:p>
          <a:p>
            <a:r>
              <a:rPr lang="ru-RU" sz="1900" dirty="0" smtClean="0"/>
              <a:t>предусматривает изучение вопросов оценки условий труда в объеме не менее чем семьдесят два часа;</a:t>
            </a:r>
          </a:p>
          <a:p>
            <a:r>
              <a:rPr lang="ru-RU" sz="1900" dirty="0" smtClean="0"/>
              <a:t>3) наличие опыта практической работы в области оценки условий труда, в том числе в области аттестации рабочих мест по условиям труда, не менее трех лет</a:t>
            </a:r>
            <a:endParaRPr lang="ru-RU" sz="1900" b="1" dirty="0" smtClean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4" descr="http://www.restate.ru/materials/attachment/bc940a0a7c9408e8d9ae791c340fef8d526847cc/%D0%A1%D0%A0%D0%9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1412875"/>
            <a:ext cx="64928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1" name="Picture 2" descr="http://www.prohandmade.ru/wp-content/uploads/2012/01/422444a993249069c6858c5b538624d9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1196975"/>
            <a:ext cx="863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2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72450" y="6356351"/>
            <a:ext cx="514351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fld id="{23A24128-7B7F-429A-ABBE-E714A4A7F98B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None/>
              </a:pPr>
              <a:t>15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3013" name="Заголовок 1"/>
          <p:cNvSpPr>
            <a:spLocks/>
          </p:cNvSpPr>
          <p:nvPr/>
        </p:nvSpPr>
        <p:spPr bwMode="auto">
          <a:xfrm>
            <a:off x="179389" y="187326"/>
            <a:ext cx="8856663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>
                <a:solidFill>
                  <a:schemeClr val="tx2"/>
                </a:solidFill>
                <a:latin typeface="Helios"/>
              </a:rPr>
              <a:t>ДОПУСК НА РЫНОК УСЛУГ В ОБЛАСТИ СПЕЦИАЛЬНОЙ ОЦЕНКИ УСЛОВИЙ ТРУДА </a:t>
            </a:r>
          </a:p>
        </p:txBody>
      </p:sp>
      <p:sp>
        <p:nvSpPr>
          <p:cNvPr id="43014" name="Прямоугольник 7"/>
          <p:cNvSpPr>
            <a:spLocks noChangeArrowheads="1"/>
          </p:cNvSpPr>
          <p:nvPr/>
        </p:nvSpPr>
        <p:spPr bwMode="auto">
          <a:xfrm>
            <a:off x="2700337" y="6742114"/>
            <a:ext cx="3930651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6" y="6742114"/>
            <a:ext cx="71439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43017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1226" y="0"/>
            <a:ext cx="1428751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кругленный прямоугольник 9"/>
          <p:cNvSpPr/>
          <p:nvPr/>
        </p:nvSpPr>
        <p:spPr>
          <a:xfrm>
            <a:off x="2339977" y="836614"/>
            <a:ext cx="4321175" cy="936625"/>
          </a:xfrm>
          <a:prstGeom prst="round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71550" y="2205038"/>
            <a:ext cx="2952751" cy="6477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219700" y="2205038"/>
            <a:ext cx="2736851" cy="6477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042988" y="3429001"/>
            <a:ext cx="2881312" cy="57626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219700" y="3429001"/>
            <a:ext cx="2808288" cy="5048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6" name="TextBox 7"/>
          <p:cNvSpPr txBox="1">
            <a:spLocks noChangeArrowheads="1"/>
          </p:cNvSpPr>
          <p:nvPr/>
        </p:nvSpPr>
        <p:spPr bwMode="auto">
          <a:xfrm>
            <a:off x="2843214" y="836614"/>
            <a:ext cx="35290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ОРГАНИЗАЦИИ, ПРОВОДЯЩИЕ СПЕЦИАЛЬНУЮ ОЦЕНКУ УСЛОВИЙ ТРУДА 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932363" y="4652963"/>
            <a:ext cx="3313112" cy="79216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9" name="TextBox 10"/>
          <p:cNvSpPr txBox="1">
            <a:spLocks noChangeArrowheads="1"/>
          </p:cNvSpPr>
          <p:nvPr/>
        </p:nvSpPr>
        <p:spPr bwMode="auto">
          <a:xfrm>
            <a:off x="1187450" y="2205039"/>
            <a:ext cx="25923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tx2"/>
                </a:solidFill>
                <a:latin typeface="+mn-lt"/>
                <a:cs typeface="Times New Roman" pitchFamily="18" charset="0"/>
              </a:rPr>
              <a:t>ИСПЫТАТЕЛЬНЫЕ ЛАБОРАТОРИИ</a:t>
            </a:r>
          </a:p>
        </p:txBody>
      </p:sp>
      <p:sp>
        <p:nvSpPr>
          <p:cNvPr id="20" name="TextBox 11"/>
          <p:cNvSpPr txBox="1">
            <a:spLocks noChangeArrowheads="1"/>
          </p:cNvSpPr>
          <p:nvPr/>
        </p:nvSpPr>
        <p:spPr bwMode="auto">
          <a:xfrm>
            <a:off x="5364164" y="2349500"/>
            <a:ext cx="24479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tx2"/>
                </a:solidFill>
                <a:latin typeface="+mn-lt"/>
                <a:cs typeface="Times New Roman" pitchFamily="18" charset="0"/>
              </a:rPr>
              <a:t>ЭКСПЕРТЫ</a:t>
            </a: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1187450" y="3500438"/>
            <a:ext cx="25923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tx2"/>
                </a:solidFill>
                <a:latin typeface="+mn-lt"/>
                <a:cs typeface="Times New Roman" pitchFamily="18" charset="0"/>
              </a:rPr>
              <a:t>Аккредитация</a:t>
            </a:r>
          </a:p>
        </p:txBody>
      </p:sp>
      <p:sp>
        <p:nvSpPr>
          <p:cNvPr id="22" name="TextBox 13"/>
          <p:cNvSpPr txBox="1">
            <a:spLocks noChangeArrowheads="1"/>
          </p:cNvSpPr>
          <p:nvPr/>
        </p:nvSpPr>
        <p:spPr bwMode="auto">
          <a:xfrm>
            <a:off x="5435600" y="3500438"/>
            <a:ext cx="23050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Аттестация</a:t>
            </a:r>
            <a:endParaRPr lang="ru-RU" b="1" dirty="0">
              <a:solidFill>
                <a:schemeClr val="tx2"/>
              </a:solidFill>
              <a:latin typeface="+mn-lt"/>
              <a:cs typeface="Times New Roman" pitchFamily="18" charset="0"/>
            </a:endParaRPr>
          </a:p>
        </p:txBody>
      </p:sp>
      <p:cxnSp>
        <p:nvCxnSpPr>
          <p:cNvPr id="29" name="Прямая со стрелкой 28"/>
          <p:cNvCxnSpPr>
            <a:stCxn id="16" idx="2"/>
            <a:endCxn id="11" idx="3"/>
          </p:cNvCxnSpPr>
          <p:nvPr/>
        </p:nvCxnSpPr>
        <p:spPr>
          <a:xfrm flipH="1">
            <a:off x="3924300" y="1760539"/>
            <a:ext cx="684213" cy="768350"/>
          </a:xfrm>
          <a:prstGeom prst="straightConnector1">
            <a:avLst/>
          </a:prstGeom>
          <a:ln w="15875" cmpd="sng">
            <a:solidFill>
              <a:schemeClr val="tx2"/>
            </a:solidFill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16" idx="2"/>
            <a:endCxn id="13" idx="1"/>
          </p:cNvCxnSpPr>
          <p:nvPr/>
        </p:nvCxnSpPr>
        <p:spPr>
          <a:xfrm>
            <a:off x="4608513" y="1760539"/>
            <a:ext cx="611187" cy="768350"/>
          </a:xfrm>
          <a:prstGeom prst="straightConnector1">
            <a:avLst/>
          </a:prstGeom>
          <a:ln w="15875" cmpd="sng">
            <a:solidFill>
              <a:schemeClr val="tx2"/>
            </a:solidFill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19" idx="2"/>
            <a:endCxn id="14" idx="0"/>
          </p:cNvCxnSpPr>
          <p:nvPr/>
        </p:nvCxnSpPr>
        <p:spPr>
          <a:xfrm rot="5400000">
            <a:off x="2194829" y="3140185"/>
            <a:ext cx="577631" cy="1588"/>
          </a:xfrm>
          <a:prstGeom prst="straightConnector1">
            <a:avLst/>
          </a:prstGeom>
          <a:ln w="15875" cmpd="sng">
            <a:solidFill>
              <a:schemeClr val="tx2"/>
            </a:solidFill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3032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726" y="4724400"/>
            <a:ext cx="25923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Скругленный прямоугольник 37"/>
          <p:cNvSpPr/>
          <p:nvPr/>
        </p:nvSpPr>
        <p:spPr>
          <a:xfrm>
            <a:off x="971552" y="4652963"/>
            <a:ext cx="3095625" cy="6477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3034" name="Прямоугольник 38"/>
          <p:cNvSpPr>
            <a:spLocks noChangeArrowheads="1"/>
          </p:cNvSpPr>
          <p:nvPr/>
        </p:nvSpPr>
        <p:spPr bwMode="auto">
          <a:xfrm>
            <a:off x="1258888" y="4652964"/>
            <a:ext cx="242867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b="1">
                <a:solidFill>
                  <a:schemeClr val="tx2"/>
                </a:solidFill>
                <a:cs typeface="Times New Roman" pitchFamily="18" charset="0"/>
              </a:rPr>
              <a:t>Федеральная служба </a:t>
            </a:r>
          </a:p>
          <a:p>
            <a:pPr algn="ctr"/>
            <a:r>
              <a:rPr lang="ru-RU" sz="1600" b="1">
                <a:solidFill>
                  <a:schemeClr val="tx2"/>
                </a:solidFill>
                <a:cs typeface="Times New Roman" pitchFamily="18" charset="0"/>
              </a:rPr>
              <a:t>по аккредитации 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3348039" y="5661026"/>
            <a:ext cx="4537075" cy="79216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3036" name="TextBox 39"/>
          <p:cNvSpPr txBox="1">
            <a:spLocks noChangeArrowheads="1"/>
          </p:cNvSpPr>
          <p:nvPr/>
        </p:nvSpPr>
        <p:spPr bwMode="auto">
          <a:xfrm>
            <a:off x="3635376" y="5805488"/>
            <a:ext cx="40690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400" b="1">
                <a:solidFill>
                  <a:schemeClr val="tx2"/>
                </a:solidFill>
                <a:cs typeface="Times New Roman" pitchFamily="18" charset="0"/>
              </a:rPr>
              <a:t>РЕЕСТР ОРГАНИЗАЦИЙ, ПРОВОДЯЩИХ </a:t>
            </a:r>
          </a:p>
          <a:p>
            <a:pPr algn="ctr"/>
            <a:r>
              <a:rPr lang="ru-RU" sz="1400" b="1">
                <a:solidFill>
                  <a:schemeClr val="tx2"/>
                </a:solidFill>
                <a:cs typeface="Times New Roman" pitchFamily="18" charset="0"/>
              </a:rPr>
              <a:t>СПЕЦИАЛЬНУЮ ОЦЕНКУ УСЛОВИЙ ТРУДА </a:t>
            </a:r>
          </a:p>
        </p:txBody>
      </p:sp>
      <p:cxnSp>
        <p:nvCxnSpPr>
          <p:cNvPr id="41" name="Прямая со стрелкой 40"/>
          <p:cNvCxnSpPr>
            <a:stCxn id="38" idx="3"/>
            <a:endCxn id="17" idx="1"/>
          </p:cNvCxnSpPr>
          <p:nvPr/>
        </p:nvCxnSpPr>
        <p:spPr>
          <a:xfrm>
            <a:off x="4067175" y="4976814"/>
            <a:ext cx="865188" cy="73025"/>
          </a:xfrm>
          <a:prstGeom prst="straightConnector1">
            <a:avLst/>
          </a:prstGeom>
          <a:ln w="15875" cmpd="sng">
            <a:solidFill>
              <a:schemeClr val="tx2"/>
            </a:solidFill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17" idx="2"/>
            <a:endCxn id="37" idx="0"/>
          </p:cNvCxnSpPr>
          <p:nvPr/>
        </p:nvCxnSpPr>
        <p:spPr>
          <a:xfrm flipH="1">
            <a:off x="5616575" y="5445126"/>
            <a:ext cx="973139" cy="215900"/>
          </a:xfrm>
          <a:prstGeom prst="straightConnector1">
            <a:avLst/>
          </a:prstGeom>
          <a:ln w="15875" cmpd="sng">
            <a:solidFill>
              <a:schemeClr val="tx2"/>
            </a:solidFill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endCxn id="43034" idx="0"/>
          </p:cNvCxnSpPr>
          <p:nvPr/>
        </p:nvCxnSpPr>
        <p:spPr>
          <a:xfrm rot="5400000">
            <a:off x="2154982" y="4323510"/>
            <a:ext cx="647700" cy="11209"/>
          </a:xfrm>
          <a:prstGeom prst="straightConnector1">
            <a:avLst/>
          </a:prstGeom>
          <a:ln w="15875" cmpd="sng">
            <a:solidFill>
              <a:schemeClr val="tx2"/>
            </a:solidFill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6659563" y="2852739"/>
            <a:ext cx="0" cy="577850"/>
          </a:xfrm>
          <a:prstGeom prst="straightConnector1">
            <a:avLst/>
          </a:prstGeom>
          <a:ln w="15875" cmpd="sng">
            <a:solidFill>
              <a:schemeClr val="tx2"/>
            </a:solidFill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16200000" flipH="1">
            <a:off x="6281343" y="4336663"/>
            <a:ext cx="720725" cy="35719"/>
          </a:xfrm>
          <a:prstGeom prst="straightConnector1">
            <a:avLst/>
          </a:prstGeom>
          <a:ln w="15875" cmpd="sng">
            <a:solidFill>
              <a:schemeClr val="tx2"/>
            </a:solidFill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72450" y="6356351"/>
            <a:ext cx="514351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fld id="{E53B1E67-C4C5-431F-88A5-F0D4B609ECD3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None/>
              </a:pPr>
              <a:t>16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123" name="Заголовок 1"/>
          <p:cNvSpPr>
            <a:spLocks/>
          </p:cNvSpPr>
          <p:nvPr/>
        </p:nvSpPr>
        <p:spPr bwMode="auto">
          <a:xfrm>
            <a:off x="357159" y="142853"/>
            <a:ext cx="8568952" cy="38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Статья 27. Переходные положения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4" name="Прямоугольник 7"/>
          <p:cNvSpPr>
            <a:spLocks noChangeArrowheads="1"/>
          </p:cNvSpPr>
          <p:nvPr/>
        </p:nvSpPr>
        <p:spPr bwMode="auto">
          <a:xfrm>
            <a:off x="2700337" y="6742114"/>
            <a:ext cx="3930651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6" y="6742114"/>
            <a:ext cx="71439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5127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6" y="0"/>
            <a:ext cx="1428751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Заголовок 1"/>
          <p:cNvSpPr>
            <a:spLocks/>
          </p:cNvSpPr>
          <p:nvPr/>
        </p:nvSpPr>
        <p:spPr bwMode="auto">
          <a:xfrm>
            <a:off x="142844" y="571480"/>
            <a:ext cx="8786875" cy="192882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dirty="0" smtClean="0"/>
              <a:t>1) организации, оказывающие услуги по проведению (</a:t>
            </a:r>
            <a:r>
              <a:rPr lang="ru-RU" i="1" dirty="0" smtClean="0"/>
              <a:t>аттестации рабочих мест по условиям труда</a:t>
            </a:r>
            <a:r>
              <a:rPr lang="ru-RU" dirty="0" smtClean="0"/>
              <a:t>) специальной оценки условий труда, аккредитованные до 01.01.2014 и имеющие в своем составе испытательные лаборатории (центры), вправе оказывать услуги по проведению специальной оценки условий труда без соблюдения указанных выше требований до окончания срока действия аттестата аккредитации. Эта организация должна быть включена в реестр аккредитованных организаций, оказывающих услуги в области охраны труда (</a:t>
            </a:r>
            <a:r>
              <a:rPr lang="ru-RU" u="sng" dirty="0" smtClean="0">
                <a:hlinkClick r:id="rId3"/>
              </a:rPr>
              <a:t>http://rao.rosmintrud.ru</a:t>
            </a:r>
            <a:r>
              <a:rPr lang="ru-RU" dirty="0" smtClean="0"/>
              <a:t>);</a:t>
            </a:r>
            <a:endParaRPr lang="ru-RU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4" name="Заголовок 1"/>
          <p:cNvSpPr>
            <a:spLocks/>
          </p:cNvSpPr>
          <p:nvPr/>
        </p:nvSpPr>
        <p:spPr bwMode="auto">
          <a:xfrm>
            <a:off x="142844" y="2643183"/>
            <a:ext cx="8786875" cy="221457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dirty="0" smtClean="0"/>
              <a:t>2) Обязанности экспертов организаций вправе выполнять лица, работающие в этих организациях по трудовому договору и работающие в испытательных лабораториях до 01.01.2014. Наличие в организации, оказывающей услуги по проведению специальной оценки условий труда, документов, подтверждающих квалификацию специалистов, проводящих измерения и оценки (свидетельства о повышении квалификации, обуче-нии по методам измерений вредных и (или) опасных производственных факторов. Так как Сертификаты эксперта только  начали выдавать, то для подтверждения статуса эксперта от спецорганизации </a:t>
            </a:r>
            <a:r>
              <a:rPr lang="ru-RU" b="1" i="1" dirty="0" smtClean="0"/>
              <a:t>нужен приказ о возложении обязанностей эксперта</a:t>
            </a:r>
            <a:r>
              <a:rPr lang="ru-RU" dirty="0" smtClean="0"/>
              <a:t>;</a:t>
            </a:r>
            <a:endParaRPr lang="ru-RU" b="1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5" name="Заголовок 1"/>
          <p:cNvSpPr>
            <a:spLocks/>
          </p:cNvSpPr>
          <p:nvPr/>
        </p:nvSpPr>
        <p:spPr bwMode="auto">
          <a:xfrm>
            <a:off x="142844" y="4929198"/>
            <a:ext cx="8786875" cy="17145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dirty="0" smtClean="0"/>
              <a:t>3) Наличие в составе организации Испытательной лаборатории, аккредитованной на проведение исследований (испытаний) и измерений вредных и (или) опасных факторов производственной среды и трудового процесса в </a:t>
            </a:r>
            <a:r>
              <a:rPr lang="ru-RU" b="1" i="1" dirty="0" smtClean="0"/>
              <a:t>Росаккредитации. </a:t>
            </a:r>
            <a:r>
              <a:rPr lang="ru-RU" dirty="0" smtClean="0"/>
              <a:t>В области аккредитации ИЛ должны быть указаны все вам необходимые производственные факторы (субподряд возможен только по ионизирующим излучениям, лазерному излучению и биологическому фактору).</a:t>
            </a:r>
            <a:endParaRPr lang="ru-RU" b="1" dirty="0" smtClean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72449" y="6500835"/>
            <a:ext cx="828707" cy="357166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fld id="{E53B1E67-C4C5-431F-88A5-F0D4B609ECD3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None/>
              </a:pPr>
              <a:t>17</a:t>
            </a:fld>
            <a:endParaRPr lang="ru-RU" sz="1800" dirty="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123" name="Заголовок 1"/>
          <p:cNvSpPr>
            <a:spLocks/>
          </p:cNvSpPr>
          <p:nvPr/>
        </p:nvSpPr>
        <p:spPr bwMode="auto">
          <a:xfrm>
            <a:off x="357159" y="142853"/>
            <a:ext cx="8568952" cy="38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Статья 27. Переходные положения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(продолжение)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4" name="Прямоугольник 7"/>
          <p:cNvSpPr>
            <a:spLocks noChangeArrowheads="1"/>
          </p:cNvSpPr>
          <p:nvPr/>
        </p:nvSpPr>
        <p:spPr bwMode="auto">
          <a:xfrm>
            <a:off x="2700337" y="6742114"/>
            <a:ext cx="3930651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6" y="6742114"/>
            <a:ext cx="71439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5127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6" y="0"/>
            <a:ext cx="1428751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Заголовок 1"/>
          <p:cNvSpPr>
            <a:spLocks/>
          </p:cNvSpPr>
          <p:nvPr/>
        </p:nvSpPr>
        <p:spPr bwMode="auto">
          <a:xfrm>
            <a:off x="285720" y="571481"/>
            <a:ext cx="8572560" cy="14287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dirty="0" smtClean="0"/>
              <a:t>4) Наличие в испытательной лаборатории  аттестованного испытательного оборудования и поверенных средств измерений. </a:t>
            </a:r>
            <a:r>
              <a:rPr lang="ru-RU" i="1" dirty="0" smtClean="0"/>
              <a:t>Средства измерений и испытательное оборудование должны находиться на балансе организации. В случае применения арендуемых средств измерений, испытательного оборудования необходимо наличие договора аренды</a:t>
            </a:r>
            <a:r>
              <a:rPr lang="ru-RU" dirty="0" smtClean="0"/>
              <a:t>;</a:t>
            </a:r>
            <a:endParaRPr lang="ru-RU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4" name="Заголовок 1"/>
          <p:cNvSpPr>
            <a:spLocks/>
          </p:cNvSpPr>
          <p:nvPr/>
        </p:nvSpPr>
        <p:spPr bwMode="auto">
          <a:xfrm>
            <a:off x="285720" y="2071678"/>
            <a:ext cx="8568952" cy="107157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dirty="0" smtClean="0"/>
              <a:t>5) Наличие в испытательной лаборатории системы менеджмента качества и соблюдение требований системы менеджмента качества, т.е. </a:t>
            </a:r>
            <a:r>
              <a:rPr lang="ru-RU" b="1" i="1" dirty="0" smtClean="0"/>
              <a:t>Руководства по качеству</a:t>
            </a:r>
            <a:r>
              <a:rPr lang="ru-RU" dirty="0" smtClean="0"/>
              <a:t>;</a:t>
            </a:r>
            <a:endParaRPr lang="ru-RU" b="1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5" name="Заголовок 1"/>
          <p:cNvSpPr>
            <a:spLocks/>
          </p:cNvSpPr>
          <p:nvPr/>
        </p:nvSpPr>
        <p:spPr bwMode="auto">
          <a:xfrm>
            <a:off x="214283" y="3286125"/>
            <a:ext cx="8568952" cy="328614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dirty="0" smtClean="0"/>
              <a:t>6) От организации, претендующей на оказание услуг по  </a:t>
            </a:r>
            <a:r>
              <a:rPr lang="ru-RU" dirty="0" err="1" smtClean="0"/>
              <a:t>спецоценке</a:t>
            </a:r>
            <a:r>
              <a:rPr lang="ru-RU" dirty="0" smtClean="0"/>
              <a:t>, рекомендуется затребовать:</a:t>
            </a:r>
          </a:p>
          <a:p>
            <a:r>
              <a:rPr lang="ru-RU" dirty="0" smtClean="0"/>
              <a:t>1. копия аттестата аккредитации испытательной лаборатории;</a:t>
            </a:r>
          </a:p>
          <a:p>
            <a:r>
              <a:rPr lang="ru-RU" dirty="0" smtClean="0"/>
              <a:t>2. копия области аккредитации испытательной лаборатории;</a:t>
            </a:r>
          </a:p>
          <a:p>
            <a:r>
              <a:rPr lang="ru-RU" dirty="0" smtClean="0"/>
              <a:t>3. копия Руководства по системе менеджмента качества испытательной лаборатории; </a:t>
            </a:r>
          </a:p>
          <a:p>
            <a:r>
              <a:rPr lang="ru-RU" dirty="0" smtClean="0"/>
              <a:t>4. копия Положения об испытательной лаборатории;</a:t>
            </a:r>
          </a:p>
          <a:p>
            <a:r>
              <a:rPr lang="ru-RU" dirty="0" smtClean="0"/>
              <a:t>5. копии свидетельств о поверке и (или) калибровке средств измерений, аттестатов на испытательное оборудование; копия договора аренды, случае применения арендуемого оборудования;</a:t>
            </a:r>
          </a:p>
          <a:p>
            <a:r>
              <a:rPr lang="ru-RU" dirty="0" smtClean="0"/>
              <a:t>6. копии документов, содержащие сведения о соисполнителях, в случае их привлечения.</a:t>
            </a:r>
            <a:endParaRPr lang="ru-RU" b="1" dirty="0" smtClean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316914" y="6381751"/>
            <a:ext cx="657225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6FB15412-A89D-414E-9182-B00C2D4B80F8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18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0826" y="0"/>
            <a:ext cx="8424863" cy="706438"/>
          </a:xfrm>
        </p:spPr>
        <p:txBody>
          <a:bodyPr/>
          <a:lstStyle/>
          <a:p>
            <a:pPr>
              <a:defRPr/>
            </a:pPr>
            <a:r>
              <a:rPr lang="ru-RU" sz="3000" b="1" dirty="0" smtClean="0">
                <a:solidFill>
                  <a:schemeClr val="tx2"/>
                </a:solidFill>
                <a:latin typeface="+mn-lt"/>
              </a:rPr>
              <a:t>ОТВЕТСТВЕННОСТЬ ОРГАНИЗАЦИЙ И ЭКСПЕРТОВ</a:t>
            </a:r>
            <a:endParaRPr lang="ru-RU" sz="30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2293" name="Прямоугольник 7"/>
          <p:cNvSpPr>
            <a:spLocks noChangeArrowheads="1"/>
          </p:cNvSpPr>
          <p:nvPr/>
        </p:nvSpPr>
        <p:spPr bwMode="auto">
          <a:xfrm>
            <a:off x="2700337" y="6742114"/>
            <a:ext cx="3930651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2294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6" y="0"/>
            <a:ext cx="1428751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Прямоугольник 46"/>
          <p:cNvSpPr/>
          <p:nvPr/>
        </p:nvSpPr>
        <p:spPr>
          <a:xfrm>
            <a:off x="6588126" y="6742114"/>
            <a:ext cx="71439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graphicFrame>
        <p:nvGraphicFramePr>
          <p:cNvPr id="11" name="Схема 10"/>
          <p:cNvGraphicFramePr/>
          <p:nvPr/>
        </p:nvGraphicFramePr>
        <p:xfrm>
          <a:off x="285720" y="620689"/>
          <a:ext cx="8571264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43213" y="6092826"/>
            <a:ext cx="56896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i="1" dirty="0">
                <a:solidFill>
                  <a:srgbClr val="C00000"/>
                </a:solidFill>
                <a:latin typeface="+mn-lt"/>
              </a:rPr>
              <a:t>Изменения в КОАП вступают в силу </a:t>
            </a:r>
          </a:p>
          <a:p>
            <a:pPr algn="ctr">
              <a:defRPr/>
            </a:pPr>
            <a:r>
              <a:rPr lang="ru-RU" i="1" dirty="0">
                <a:solidFill>
                  <a:srgbClr val="C00000"/>
                </a:solidFill>
                <a:latin typeface="+mn-lt"/>
              </a:rPr>
              <a:t>с 1 января 2015 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0826" y="274639"/>
            <a:ext cx="8642351" cy="706437"/>
          </a:xfrm>
        </p:spPr>
        <p:txBody>
          <a:bodyPr/>
          <a:lstStyle/>
          <a:p>
            <a:pPr>
              <a:defRPr/>
            </a:pPr>
            <a:r>
              <a:rPr lang="ru-RU" sz="2300" b="1" dirty="0" smtClean="0">
                <a:solidFill>
                  <a:schemeClr val="tx2"/>
                </a:solidFill>
                <a:latin typeface="+mn-lt"/>
              </a:rPr>
              <a:t>СТАТУС ЭКСПЕРТА, </a:t>
            </a:r>
            <a:br>
              <a:rPr lang="ru-RU" sz="2300" b="1" dirty="0" smtClean="0">
                <a:solidFill>
                  <a:schemeClr val="tx2"/>
                </a:solidFill>
                <a:latin typeface="+mn-lt"/>
              </a:rPr>
            </a:br>
            <a:r>
              <a:rPr lang="ru-RU" sz="2300" b="1" dirty="0" smtClean="0">
                <a:solidFill>
                  <a:schemeClr val="tx2"/>
                </a:solidFill>
                <a:latin typeface="+mn-lt"/>
              </a:rPr>
              <a:t>ПРОВОДЯЩЕГО СПЕЦИАЛЬНУЮ ОЦЕНКУ УСЛОВИЙ ТРУДА</a:t>
            </a:r>
            <a:endParaRPr lang="ru-RU" sz="23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2770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172400" y="6356351"/>
            <a:ext cx="5144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48997731-FCDA-4372-9EE2-495529E44F34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19</a:t>
            </a:fld>
            <a:endParaRPr lang="ru-RU" sz="1800" dirty="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2773" name="Прямоугольник 7"/>
          <p:cNvSpPr>
            <a:spLocks noChangeArrowheads="1"/>
          </p:cNvSpPr>
          <p:nvPr/>
        </p:nvSpPr>
        <p:spPr bwMode="auto">
          <a:xfrm>
            <a:off x="2700337" y="6742114"/>
            <a:ext cx="3930651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32774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6" y="0"/>
            <a:ext cx="1428751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588126" y="6742114"/>
            <a:ext cx="71439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3568" y="2420888"/>
            <a:ext cx="8064896" cy="86409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 smtClean="0"/>
              <a:t>Не входит в комиссию по проведению специальной оценки условий труда</a:t>
            </a:r>
            <a:endParaRPr lang="ru-RU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83568" y="1340768"/>
            <a:ext cx="8064896" cy="86409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 smtClean="0"/>
              <a:t>Самостоятельный субъект  в сфере специальной оценки условий труда – статус подтверждается сертификатом эксперта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83568" y="3573016"/>
            <a:ext cx="8064896" cy="86409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 smtClean="0"/>
              <a:t>Эксперт принимает юридически значимые решения: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u-RU" b="1" dirty="0" smtClean="0"/>
              <a:t> по проведению замеров вредных и опасных факторов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u-RU" b="1" dirty="0" smtClean="0"/>
              <a:t> по использованию данных производственного контроля</a:t>
            </a:r>
            <a:endParaRPr lang="ru-RU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83568" y="4797152"/>
            <a:ext cx="8064896" cy="86409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 smtClean="0"/>
              <a:t>Несет персональную административную ответственность, вплоть до 3-х лет дисквалификации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72450" y="6356351"/>
            <a:ext cx="514351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fld id="{9D94E43F-33FD-48CA-B3C6-09B22A23E3D3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None/>
              </a:pPr>
              <a:t>2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0483" name="Заголовок 1"/>
          <p:cNvSpPr>
            <a:spLocks/>
          </p:cNvSpPr>
          <p:nvPr/>
        </p:nvSpPr>
        <p:spPr bwMode="auto">
          <a:xfrm>
            <a:off x="287338" y="331789"/>
            <a:ext cx="88566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2"/>
                </a:solidFill>
                <a:latin typeface="Helios"/>
                <a:ea typeface="+mj-ea"/>
                <a:cs typeface="+mj-cs"/>
              </a:rPr>
              <a:t>ФЕДЕРАЛЬНЫЙ ЗАКОН </a:t>
            </a:r>
            <a:r>
              <a:rPr lang="ru-RU" sz="1600" b="1" dirty="0">
                <a:solidFill>
                  <a:schemeClr val="tx2"/>
                </a:solidFill>
                <a:latin typeface="Helios"/>
                <a:ea typeface="+mj-ea"/>
                <a:cs typeface="+mj-cs"/>
              </a:rPr>
              <a:t>«О СПЕЦИАЛЬНОЙ ОЦЕНКЕ УСЛОВИЙ ТРУДА</a:t>
            </a:r>
            <a:endParaRPr lang="ru-RU" sz="1600" b="1" dirty="0">
              <a:solidFill>
                <a:schemeClr val="tx2"/>
              </a:solidFill>
              <a:latin typeface="Helios"/>
            </a:endParaRPr>
          </a:p>
        </p:txBody>
      </p:sp>
      <p:sp>
        <p:nvSpPr>
          <p:cNvPr id="3076" name="Прямоугольник 7"/>
          <p:cNvSpPr>
            <a:spLocks noChangeArrowheads="1"/>
          </p:cNvSpPr>
          <p:nvPr/>
        </p:nvSpPr>
        <p:spPr bwMode="auto">
          <a:xfrm>
            <a:off x="2700337" y="6742114"/>
            <a:ext cx="3930651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6" y="6742114"/>
            <a:ext cx="71439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3079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6" y="0"/>
            <a:ext cx="1428751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" name="Схема 15"/>
          <p:cNvGraphicFramePr/>
          <p:nvPr/>
        </p:nvGraphicFramePr>
        <p:xfrm>
          <a:off x="323528" y="836713"/>
          <a:ext cx="864096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2051720" y="980728"/>
            <a:ext cx="6912767" cy="5256584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1800"/>
              </a:spcAft>
              <a:defRPr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Приняты: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федеральный закон 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от 28 декабря 2013 г. №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426-ФЗ «О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специальной оценке условий труда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», который с 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1 января 2014 г. ввел единый универсальный инструмент оценки условий труда на рабочих местах – СПЕЦИАЛЬНАЯ ОЦЕНКА УСЛОВИЙ ТРУДА;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федеральный закон  от 28 декабря 2013 г. № 421-ФЗ «О внесении изменений  в отдельные законодательные акты Российской Федерации в связи с принятием Федерального закона  «О специальной оценке условий труда», которым, в частности, внесение поправок в Трудовой кодекс Российской Федерации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D763D725-4BDE-41BD-9A18-008F9777D7E7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20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0826" y="274639"/>
            <a:ext cx="8642351" cy="7064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300" b="1" dirty="0" smtClean="0">
                <a:solidFill>
                  <a:schemeClr val="tx2"/>
                </a:solidFill>
                <a:latin typeface="+mn-lt"/>
              </a:rPr>
              <a:t>МЕТОДИКА ПРОВЕДЕНИЯ СПЕЦИАЛЬНОЙ ОЦЕНКИ УСЛОВИЙ ТРУДА</a:t>
            </a:r>
            <a:endParaRPr lang="ru-RU" sz="23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317" name="Прямоугольник 7"/>
          <p:cNvSpPr>
            <a:spLocks noChangeArrowheads="1"/>
          </p:cNvSpPr>
          <p:nvPr/>
        </p:nvSpPr>
        <p:spPr bwMode="auto">
          <a:xfrm>
            <a:off x="2700337" y="6742114"/>
            <a:ext cx="3930651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3318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6" y="0"/>
            <a:ext cx="1428751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588126" y="6742114"/>
            <a:ext cx="71439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85720" y="2500307"/>
            <a:ext cx="5150375" cy="286232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b="1" dirty="0"/>
              <a:t>ИСКЛЮЧЕНЫ ИЗ ОЦЕНКИ: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/>
              <a:t> Психоэмоциональные </a:t>
            </a:r>
            <a:r>
              <a:rPr lang="ru-RU" dirty="0" smtClean="0"/>
              <a:t>нагрузки;</a:t>
            </a:r>
            <a:endParaRPr lang="ru-RU" dirty="0"/>
          </a:p>
          <a:p>
            <a:pPr>
              <a:buFont typeface="Wingdings" pitchFamily="2" charset="2"/>
              <a:buChar char="ü"/>
              <a:defRPr/>
            </a:pPr>
            <a:r>
              <a:rPr lang="ru-RU" dirty="0"/>
              <a:t> Естественная </a:t>
            </a:r>
            <a:r>
              <a:rPr lang="ru-RU" dirty="0" smtClean="0"/>
              <a:t>освещенность;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/>
              <a:t> Коэффициент пульсации светового потока;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/>
              <a:t> Микроклимат на открытой территории;</a:t>
            </a:r>
          </a:p>
          <a:p>
            <a:pPr marL="180975" indent="-180975">
              <a:buFont typeface="Wingdings" pitchFamily="2" charset="2"/>
              <a:buChar char="ü"/>
              <a:defRPr/>
            </a:pPr>
            <a:r>
              <a:rPr lang="ru-RU" dirty="0" smtClean="0"/>
              <a:t> Микроклимат в помещениях, где отсутствует нагревающее или охлаждающее оборудование;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/>
              <a:t>Электромагнитные поля от ПЭВМ.</a:t>
            </a:r>
            <a:endParaRPr lang="ru-RU" dirty="0"/>
          </a:p>
          <a:p>
            <a:pPr>
              <a:defRPr/>
            </a:pP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071935" y="4786322"/>
            <a:ext cx="4752975" cy="14773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dirty="0"/>
              <a:t>УРОВЕНЬ </a:t>
            </a:r>
            <a:r>
              <a:rPr lang="ru-RU" dirty="0" smtClean="0"/>
              <a:t>ШУМА И ВИБРАЦИИ:</a:t>
            </a:r>
            <a:endParaRPr lang="ru-RU" dirty="0"/>
          </a:p>
          <a:p>
            <a:pPr>
              <a:defRPr/>
            </a:pPr>
            <a:r>
              <a:rPr lang="ru-RU" dirty="0"/>
              <a:t>Взят за основу единый установленный </a:t>
            </a:r>
            <a:r>
              <a:rPr lang="ru-RU" dirty="0" smtClean="0"/>
              <a:t>уровень</a:t>
            </a:r>
            <a:endParaRPr lang="ru-RU" dirty="0"/>
          </a:p>
          <a:p>
            <a:pPr>
              <a:defRPr/>
            </a:pP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00036" y="1000108"/>
            <a:ext cx="8353425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ru-RU" b="1" dirty="0">
                <a:solidFill>
                  <a:srgbClr val="23538D"/>
                </a:solidFill>
              </a:rPr>
              <a:t>Методика проведения специальной оценки условий труда</a:t>
            </a:r>
            <a:r>
              <a:rPr lang="ru-RU" dirty="0">
                <a:solidFill>
                  <a:srgbClr val="23538D"/>
                </a:solidFill>
              </a:rPr>
              <a:t>, </a:t>
            </a:r>
            <a:r>
              <a:rPr lang="ru-RU" b="1" dirty="0">
                <a:solidFill>
                  <a:srgbClr val="23538D"/>
                </a:solidFill>
              </a:rPr>
              <a:t>Классификатор вредных и (или) опасных производственных факторов</a:t>
            </a:r>
            <a:r>
              <a:rPr lang="ru-RU" dirty="0">
                <a:solidFill>
                  <a:srgbClr val="23538D"/>
                </a:solidFill>
              </a:rPr>
              <a:t>, форма отчета о проведении специальной оценки условий труда и инструкция по ее заполнению, утверждены </a:t>
            </a:r>
            <a:r>
              <a:rPr lang="ru-RU" b="1" dirty="0">
                <a:solidFill>
                  <a:srgbClr val="23538D"/>
                </a:solidFill>
              </a:rPr>
              <a:t>приказом Минтруда России от 24 января 2014 г. № 33н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949" y="1"/>
            <a:ext cx="9036051" cy="5762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Особенность проведения спецоценки  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 организациях, осуществляющих отдельные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виды деятельности (постановление Правительства от 14.04.2014 № 290)</a:t>
            </a:r>
            <a:endPara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3" y="642918"/>
            <a:ext cx="8929687" cy="6215082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ru-RU" sz="1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 Рабочие места членов экипажей морских судов, судов внутреннего плавания и рыбопромысловых судов.</a:t>
            </a:r>
          </a:p>
          <a:p>
            <a:pPr algn="l">
              <a:lnSpc>
                <a:spcPct val="90000"/>
              </a:lnSpc>
            </a:pPr>
            <a:r>
              <a:rPr lang="ru-RU" sz="1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 Рабочие места членов летных и кабинных экипажей воздушных судов гражданской авиации.</a:t>
            </a:r>
          </a:p>
          <a:p>
            <a:pPr algn="l">
              <a:lnSpc>
                <a:spcPct val="90000"/>
              </a:lnSpc>
            </a:pPr>
            <a:r>
              <a:rPr lang="ru-RU" sz="1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3. Рабочие места отдельных категорий медицинских работников, непосредственно оказывающих скорую (скорую специализированную) медицинскую помощь в экстренной или неотложной формах вне медицинской организации, в том числе в ходе медицинской эвакуации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l">
              <a:lnSpc>
                <a:spcPct val="90000"/>
              </a:lnSpc>
            </a:pP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ru-RU" sz="1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Рабочие места медицинских работников, расположенные в помещениях, к которым нормативными правовыми актами Российской Федерации предъявляются требования, связанные с необходимостью поддержания особого микробиологического состояния среды и устойчивого режима функционирования медицинского оборудования (отделения реанимации, интенсивной терапии, операционные).</a:t>
            </a:r>
          </a:p>
          <a:p>
            <a:pPr algn="l">
              <a:lnSpc>
                <a:spcPct val="90000"/>
              </a:lnSpc>
            </a:pP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5. </a:t>
            </a:r>
            <a:r>
              <a:rPr lang="ru-RU" sz="1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Рабочие места медицинских работников, непосредственно осуществляющих диагностику и лечение с использованием медицинской аппаратуры (аппаратов, приборов, оборудования), перечень которой утверждается Минтрудом России по согласованию с Минздравом России и на нормальное функционирование которой могут оказывать воздействие средства измерений, используемые в ходе проведения специальной оценки условий труда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l">
              <a:lnSpc>
                <a:spcPct val="90000"/>
              </a:lnSpc>
            </a:pPr>
            <a:r>
              <a:rPr lang="ru-RU" sz="1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6. Рабочие места работников, трудовая функция которых состоит в подготовке к спортивным соревнованиям и в участии в спортивных соревнованиях по определенному виду или видам спорта.</a:t>
            </a:r>
          </a:p>
          <a:p>
            <a:pPr algn="l">
              <a:lnSpc>
                <a:spcPct val="90000"/>
              </a:lnSpc>
            </a:pPr>
            <a:r>
              <a:rPr lang="ru-RU" sz="1200" dirty="0" smtClean="0">
                <a:solidFill>
                  <a:srgbClr val="898989"/>
                </a:solidFill>
              </a:rPr>
              <a:t>7. Рабочие места работников, перечень профессий и должностей которых утвержден постановлением Правительства Российской Федерации от 28 апреля 2007 г. N 252 "Об утверждении перечня профессий и должностей творческих работников средств массовой информации, организаций кинематографии, теле- и видеосъемочных коллективов, театров, театральных и концертных организаций, цирков и иных лиц, участвующих в создании и (или) исполнении (экспонировании) произведений, особенности трудовой деятельности которых установлены Трудовым кодексом Российской Федерации".</a:t>
            </a:r>
          </a:p>
          <a:p>
            <a:pPr algn="l">
              <a:lnSpc>
                <a:spcPct val="90000"/>
              </a:lnSpc>
            </a:pP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8. </a:t>
            </a:r>
            <a:r>
              <a:rPr lang="ru-RU" sz="1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Рабочие места работников радиационно опасных и ядерно опасных производств и объектов, занятых на работах с техногенными источниками ионизирующих излучений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l">
              <a:lnSpc>
                <a:spcPct val="90000"/>
              </a:lnSpc>
            </a:pP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9. </a:t>
            </a:r>
            <a:r>
              <a:rPr lang="ru-RU" sz="1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Рабочие места работников, непосредственно осуществляющих тушение пожаров и проведение аварийно-спасательных работ, работы по ликвидации чрезвычайных ситуаций, ремонтно-восстановительные работы.</a:t>
            </a:r>
          </a:p>
          <a:p>
            <a:pPr algn="l">
              <a:lnSpc>
                <a:spcPct val="90000"/>
              </a:lnSpc>
            </a:pPr>
            <a:r>
              <a:rPr lang="ru-RU" sz="1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10. Рабочие места водолазов, а также работников, непосредственно осуществляющих кессонные работы.</a:t>
            </a:r>
          </a:p>
          <a:p>
            <a:pPr algn="l">
              <a:lnSpc>
                <a:spcPct val="90000"/>
              </a:lnSpc>
            </a:pPr>
            <a:r>
              <a:rPr lang="ru-RU" sz="1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11. Рабочие места, на которых предусматривается пребывание работников в условиях повышенного и (или) пониженного давления газовой и воздушной среды.</a:t>
            </a:r>
          </a:p>
          <a:p>
            <a:pPr algn="l">
              <a:lnSpc>
                <a:spcPct val="90000"/>
              </a:lnSpc>
            </a:pPr>
            <a:r>
              <a:rPr lang="ru-RU" sz="1200" dirty="0" smtClean="0">
                <a:solidFill>
                  <a:srgbClr val="898989"/>
                </a:solidFill>
              </a:rPr>
              <a:t>12. </a:t>
            </a:r>
            <a:r>
              <a:rPr lang="ru-RU" sz="1300" dirty="0" smtClean="0">
                <a:solidFill>
                  <a:schemeClr val="accent1"/>
                </a:solidFill>
              </a:rPr>
              <a:t>Рабочие места работников, занятых на верхолазных работах</a:t>
            </a:r>
            <a:r>
              <a:rPr lang="ru-RU" sz="1300" dirty="0" smtClean="0">
                <a:solidFill>
                  <a:srgbClr val="898989"/>
                </a:solidFill>
              </a:rPr>
              <a:t>.</a:t>
            </a:r>
          </a:p>
          <a:p>
            <a:pPr algn="l">
              <a:lnSpc>
                <a:spcPct val="90000"/>
              </a:lnSpc>
            </a:pPr>
            <a:r>
              <a:rPr lang="ru-RU" sz="1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13. Рабочие места работников, занятых на подземных работах.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Заголовок 1"/>
          <p:cNvSpPr>
            <a:spLocks/>
          </p:cNvSpPr>
          <p:nvPr/>
        </p:nvSpPr>
        <p:spPr bwMode="auto">
          <a:xfrm>
            <a:off x="179389" y="258764"/>
            <a:ext cx="88566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dirty="0">
                <a:solidFill>
                  <a:srgbClr val="1F497D"/>
                </a:solidFill>
                <a:latin typeface="Helios"/>
                <a:ea typeface="+mj-ea"/>
                <a:cs typeface="+mj-cs"/>
              </a:rPr>
              <a:t>ЭТАПЫ СПЕЦИАЛЬНОЙ ОЦЕНКИ УСЛОВИЙ ТРУДА</a:t>
            </a:r>
            <a:endParaRPr lang="ru-RU" sz="2400" b="1" dirty="0">
              <a:solidFill>
                <a:srgbClr val="1F497D"/>
              </a:solidFill>
              <a:latin typeface="Helios"/>
              <a:cs typeface="Arial" pitchFamily="34" charset="0"/>
            </a:endParaRPr>
          </a:p>
        </p:txBody>
      </p:sp>
      <p:sp>
        <p:nvSpPr>
          <p:cNvPr id="8196" name="Прямоугольник 7"/>
          <p:cNvSpPr>
            <a:spLocks noChangeArrowheads="1"/>
          </p:cNvSpPr>
          <p:nvPr/>
        </p:nvSpPr>
        <p:spPr bwMode="auto">
          <a:xfrm>
            <a:off x="2700337" y="6742114"/>
            <a:ext cx="3930651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6" y="6742114"/>
            <a:ext cx="71439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prstClr val="white"/>
              </a:solidFill>
            </a:endParaRPr>
          </a:p>
        </p:txBody>
      </p:sp>
      <p:pic>
        <p:nvPicPr>
          <p:cNvPr id="8199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6" y="0"/>
            <a:ext cx="1428751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0" name="Прямоугольник 13"/>
          <p:cNvSpPr>
            <a:spLocks noChangeArrowheads="1"/>
          </p:cNvSpPr>
          <p:nvPr/>
        </p:nvSpPr>
        <p:spPr bwMode="auto">
          <a:xfrm>
            <a:off x="9861551" y="-119063"/>
            <a:ext cx="2286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Схема 17"/>
          <p:cNvGraphicFramePr/>
          <p:nvPr>
            <p:extLst>
              <p:ext uri="{D42A27DB-BD31-4B8C-83A1-F6EECF244321}">
                <p14:modId xmlns:p14="http://schemas.microsoft.com/office/powerpoint/2010/main" val="2045627704"/>
              </p:ext>
            </p:extLst>
          </p:nvPr>
        </p:nvGraphicFramePr>
        <p:xfrm>
          <a:off x="296525" y="908720"/>
          <a:ext cx="8473595" cy="5256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95288" y="1052514"/>
            <a:ext cx="1223963" cy="288925"/>
          </a:xfrm>
          <a:prstGeom prst="rect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4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FF0000"/>
                </a:solidFill>
              </a:rPr>
              <a:t>НОВОЕ !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875463" y="6381751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692A9F-D6E0-4E83-8A2F-BCE6861ECB77}" type="slidenum">
              <a:rPr lang="ru-RU" sz="1800" smtClean="0">
                <a:solidFill>
                  <a:srgbClr val="626262"/>
                </a:solidFill>
                <a:latin typeface="Arial Black" pitchFamily="34" charset="0"/>
              </a:rPr>
              <a:pPr/>
              <a:t>22</a:t>
            </a:fld>
            <a:endParaRPr lang="ru-RU" sz="1800" dirty="0" smtClean="0">
              <a:solidFill>
                <a:srgbClr val="626262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4177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www.prohandmade.ru/wp-content/uploads/2012/01/422444a993249069c6858c5b538624d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826" y="3474244"/>
            <a:ext cx="1152525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72450" y="6356351"/>
            <a:ext cx="514351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fld id="{FF60EACB-B24F-4B2B-BB1E-43DE26C5A4D4}" type="slidenum">
              <a:rPr lang="ru-RU" sz="1800" smtClean="0">
                <a:solidFill>
                  <a:srgbClr val="626262"/>
                </a:solidFill>
                <a:latin typeface="Arial Black" pitchFamily="34" charset="0"/>
              </a:rPr>
              <a:pPr>
                <a:spcBef>
                  <a:spcPct val="20000"/>
                </a:spcBef>
                <a:buFont typeface="Arial" pitchFamily="34" charset="0"/>
                <a:buNone/>
              </a:pPr>
              <a:t>23</a:t>
            </a:fld>
            <a:endParaRPr lang="ru-RU" sz="1800" smtClean="0">
              <a:solidFill>
                <a:srgbClr val="626262"/>
              </a:solidFill>
              <a:latin typeface="Arial Black" pitchFamily="34" charset="0"/>
            </a:endParaRPr>
          </a:p>
        </p:txBody>
      </p:sp>
      <p:sp>
        <p:nvSpPr>
          <p:cNvPr id="10244" name="Заголовок 1"/>
          <p:cNvSpPr>
            <a:spLocks/>
          </p:cNvSpPr>
          <p:nvPr/>
        </p:nvSpPr>
        <p:spPr bwMode="auto">
          <a:xfrm>
            <a:off x="2" y="188914"/>
            <a:ext cx="88566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600" b="1">
              <a:solidFill>
                <a:srgbClr val="1F497D"/>
              </a:solidFill>
              <a:latin typeface="Helios"/>
              <a:cs typeface="Arial" pitchFamily="34" charset="0"/>
            </a:endParaRPr>
          </a:p>
        </p:txBody>
      </p:sp>
      <p:sp>
        <p:nvSpPr>
          <p:cNvPr id="10245" name="Прямоугольник 7"/>
          <p:cNvSpPr>
            <a:spLocks noChangeArrowheads="1"/>
          </p:cNvSpPr>
          <p:nvPr/>
        </p:nvSpPr>
        <p:spPr bwMode="auto">
          <a:xfrm>
            <a:off x="2700337" y="6742114"/>
            <a:ext cx="3930651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6" y="6742114"/>
            <a:ext cx="71439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prstClr val="white"/>
              </a:solidFill>
            </a:endParaRPr>
          </a:p>
        </p:txBody>
      </p:sp>
      <p:pic>
        <p:nvPicPr>
          <p:cNvPr id="10248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6" y="0"/>
            <a:ext cx="1428751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кругленный прямоугольник 9"/>
          <p:cNvSpPr/>
          <p:nvPr/>
        </p:nvSpPr>
        <p:spPr>
          <a:xfrm>
            <a:off x="179390" y="663476"/>
            <a:ext cx="4321175" cy="1151731"/>
          </a:xfrm>
          <a:prstGeom prst="roundRect">
            <a:avLst/>
          </a:prstGeom>
          <a:solidFill>
            <a:schemeClr val="tx2">
              <a:alpha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rgbClr val="1F497D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051051" y="2492376"/>
            <a:ext cx="2447925" cy="358775"/>
          </a:xfrm>
          <a:prstGeom prst="roundRect">
            <a:avLst/>
          </a:prstGeom>
          <a:solidFill>
            <a:schemeClr val="accent3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dirty="0">
                <a:solidFill>
                  <a:prstClr val="white"/>
                </a:solidFill>
              </a:rPr>
              <a:t>Выявлены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43664" y="3429000"/>
            <a:ext cx="2447925" cy="431800"/>
          </a:xfrm>
          <a:prstGeom prst="roundRect">
            <a:avLst/>
          </a:prstGeom>
          <a:solidFill>
            <a:schemeClr val="accent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prstClr val="white"/>
                </a:solidFill>
              </a:rPr>
              <a:t>Не</a:t>
            </a:r>
            <a:r>
              <a:rPr lang="ru-RU" dirty="0">
                <a:solidFill>
                  <a:srgbClr val="1F497D"/>
                </a:solidFill>
              </a:rPr>
              <a:t> </a:t>
            </a:r>
            <a:r>
              <a:rPr lang="ru-RU" dirty="0">
                <a:solidFill>
                  <a:prstClr val="white"/>
                </a:solidFill>
              </a:rPr>
              <a:t>выявлены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50826" y="3141663"/>
            <a:ext cx="5834063" cy="6477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srgbClr val="1F497D"/>
                </a:solidFill>
              </a:rPr>
              <a:t>Исследования и измерения идентифицированных факторов 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932364" y="2060576"/>
            <a:ext cx="3887787" cy="57467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srgbClr val="1F497D"/>
                </a:solidFill>
              </a:rPr>
              <a:t>Идентификация вредных и опасных факторов</a:t>
            </a:r>
          </a:p>
        </p:txBody>
      </p:sp>
      <p:sp>
        <p:nvSpPr>
          <p:cNvPr id="16" name="TextBox 7"/>
          <p:cNvSpPr txBox="1">
            <a:spLocks noChangeArrowheads="1"/>
          </p:cNvSpPr>
          <p:nvPr/>
        </p:nvSpPr>
        <p:spPr bwMode="auto">
          <a:xfrm>
            <a:off x="396083" y="663475"/>
            <a:ext cx="38877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dirty="0">
                <a:solidFill>
                  <a:prstClr val="white"/>
                </a:solidFill>
                <a:cs typeface="Times New Roman" pitchFamily="18" charset="0"/>
              </a:rPr>
              <a:t>Рабочие места сотрудников, профессии которых  предусмотрены Списками № 1 и № 2, </a:t>
            </a:r>
            <a:r>
              <a:rPr lang="ru-RU" b="1" dirty="0" smtClean="0">
                <a:solidFill>
                  <a:prstClr val="white"/>
                </a:solidFill>
                <a:cs typeface="Times New Roman" pitchFamily="18" charset="0"/>
              </a:rPr>
              <a:t>Списками 1974 </a:t>
            </a:r>
            <a:r>
              <a:rPr lang="ru-RU" b="1" dirty="0">
                <a:solidFill>
                  <a:prstClr val="white"/>
                </a:solidFill>
                <a:cs typeface="Times New Roman" pitchFamily="18" charset="0"/>
              </a:rPr>
              <a:t>года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95288" y="4941889"/>
            <a:ext cx="2447925" cy="863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srgbClr val="1F497D"/>
                </a:solidFill>
              </a:rPr>
              <a:t>Вредные и опасные условия труда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443663" y="4221164"/>
            <a:ext cx="2520951" cy="86518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srgbClr val="1F497D"/>
                </a:solidFill>
              </a:rPr>
              <a:t>Декларирование соответствия условий труда 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4716464" y="549276"/>
            <a:ext cx="4319587" cy="792163"/>
          </a:xfrm>
          <a:prstGeom prst="roundRect">
            <a:avLst/>
          </a:prstGeom>
          <a:solidFill>
            <a:srgbClr val="FFFF00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>
                <a:solidFill>
                  <a:prstClr val="black"/>
                </a:solidFill>
              </a:rPr>
              <a:t>Рабочие места сотрудников,</a:t>
            </a:r>
            <a:r>
              <a:rPr lang="ru-RU" sz="1600" b="1" dirty="0">
                <a:solidFill>
                  <a:prstClr val="black"/>
                </a:solidFill>
                <a:cs typeface="Times New Roman" pitchFamily="18" charset="0"/>
              </a:rPr>
              <a:t> профессии которых не предусмотрены Списками № 1 и № 2, 1974 года</a:t>
            </a:r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250826" y="4076700"/>
            <a:ext cx="5834063" cy="5770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srgbClr val="1F497D"/>
                </a:solidFill>
              </a:rPr>
              <a:t>Определение класса условий труда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492501" y="4941889"/>
            <a:ext cx="2520951" cy="863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srgbClr val="1F497D"/>
                </a:solidFill>
              </a:rPr>
              <a:t>Оптимальные и допустимые условия труда</a:t>
            </a:r>
          </a:p>
        </p:txBody>
      </p:sp>
      <p:cxnSp>
        <p:nvCxnSpPr>
          <p:cNvPr id="44" name="Прямая со стрелкой 43"/>
          <p:cNvCxnSpPr/>
          <p:nvPr/>
        </p:nvCxnSpPr>
        <p:spPr>
          <a:xfrm rot="5400000">
            <a:off x="2322496" y="2178042"/>
            <a:ext cx="642943" cy="1588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5076825" y="1341439"/>
            <a:ext cx="0" cy="719137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stCxn id="15" idx="1"/>
          </p:cNvCxnSpPr>
          <p:nvPr/>
        </p:nvCxnSpPr>
        <p:spPr>
          <a:xfrm flipH="1">
            <a:off x="3635375" y="2347913"/>
            <a:ext cx="1296988" cy="144462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stCxn id="15" idx="2"/>
            <a:endCxn id="13" idx="0"/>
          </p:cNvCxnSpPr>
          <p:nvPr/>
        </p:nvCxnSpPr>
        <p:spPr>
          <a:xfrm>
            <a:off x="6875463" y="2635251"/>
            <a:ext cx="792163" cy="793750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>
            <a:stCxn id="11" idx="2"/>
          </p:cNvCxnSpPr>
          <p:nvPr/>
        </p:nvCxnSpPr>
        <p:spPr>
          <a:xfrm>
            <a:off x="3275013" y="2851150"/>
            <a:ext cx="1587" cy="292100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>
            <a:off x="1619251" y="3789364"/>
            <a:ext cx="0" cy="287337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>
            <a:off x="4572000" y="3789364"/>
            <a:ext cx="0" cy="287337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1606551" y="4668839"/>
            <a:ext cx="0" cy="287338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/>
          <p:nvPr/>
        </p:nvCxnSpPr>
        <p:spPr>
          <a:xfrm>
            <a:off x="2339975" y="4654551"/>
            <a:ext cx="0" cy="287338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>
            <a:off x="5356227" y="4654551"/>
            <a:ext cx="0" cy="287338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4505327" y="4668839"/>
            <a:ext cx="0" cy="287338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71" name="Заголовок 1"/>
          <p:cNvSpPr>
            <a:spLocks/>
          </p:cNvSpPr>
          <p:nvPr/>
        </p:nvSpPr>
        <p:spPr bwMode="auto">
          <a:xfrm>
            <a:off x="179389" y="187326"/>
            <a:ext cx="8856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>
                <a:solidFill>
                  <a:srgbClr val="1F497D"/>
                </a:solidFill>
                <a:latin typeface="Helios"/>
                <a:cs typeface="Arial" pitchFamily="34" charset="0"/>
              </a:rPr>
              <a:t>ПРОЦЕДУРА СПЕЦИАЛЬНОЙ ОЦЕНКИ УСЛОВИЙ ТРУДА</a:t>
            </a:r>
          </a:p>
        </p:txBody>
      </p:sp>
      <p:cxnSp>
        <p:nvCxnSpPr>
          <p:cNvPr id="49" name="Прямая со стрелкой 48"/>
          <p:cNvCxnSpPr>
            <a:endCxn id="26" idx="0"/>
          </p:cNvCxnSpPr>
          <p:nvPr/>
        </p:nvCxnSpPr>
        <p:spPr>
          <a:xfrm>
            <a:off x="7667626" y="3860801"/>
            <a:ext cx="36513" cy="360363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5148265" y="1428736"/>
            <a:ext cx="3995737" cy="6093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srgbClr val="FF0000"/>
                </a:solidFill>
                <a:cs typeface="Arial" pitchFamily="34" charset="0"/>
              </a:rPr>
              <a:t>В случае отсутствия </a:t>
            </a:r>
            <a:r>
              <a:rPr lang="ru-RU" sz="1600" dirty="0" smtClean="0">
                <a:solidFill>
                  <a:srgbClr val="FF0000"/>
                </a:solidFill>
                <a:cs typeface="Arial" pitchFamily="34" charset="0"/>
              </a:rPr>
              <a:t>вредных условий труда </a:t>
            </a:r>
            <a:r>
              <a:rPr lang="ru-RU" sz="1600" dirty="0">
                <a:solidFill>
                  <a:srgbClr val="FF0000"/>
                </a:solidFill>
                <a:cs typeface="Arial" pitchFamily="34" charset="0"/>
              </a:rPr>
              <a:t>– поэтапное проведение СОУТ </a:t>
            </a:r>
            <a:r>
              <a:rPr lang="ru-RU" sz="1600" dirty="0" smtClean="0">
                <a:solidFill>
                  <a:srgbClr val="FF0000"/>
                </a:solidFill>
                <a:cs typeface="Arial" pitchFamily="34" charset="0"/>
              </a:rPr>
              <a:t/>
            </a:r>
            <a:br>
              <a:rPr lang="ru-RU" sz="1600" dirty="0" smtClean="0">
                <a:solidFill>
                  <a:srgbClr val="FF0000"/>
                </a:solidFill>
                <a:cs typeface="Arial" pitchFamily="34" charset="0"/>
              </a:rPr>
            </a:br>
            <a:r>
              <a:rPr lang="ru-RU" sz="1600" dirty="0" smtClean="0">
                <a:solidFill>
                  <a:srgbClr val="FF0000"/>
                </a:solidFill>
                <a:cs typeface="Arial" pitchFamily="34" charset="0"/>
              </a:rPr>
              <a:t>до </a:t>
            </a:r>
            <a:r>
              <a:rPr lang="ru-RU" sz="1600" dirty="0">
                <a:solidFill>
                  <a:srgbClr val="FF0000"/>
                </a:solidFill>
                <a:cs typeface="Arial" pitchFamily="34" charset="0"/>
              </a:rPr>
              <a:t>31 декабря </a:t>
            </a:r>
            <a:r>
              <a:rPr lang="ru-RU" sz="1600" dirty="0" smtClean="0">
                <a:solidFill>
                  <a:srgbClr val="FF0000"/>
                </a:solidFill>
                <a:cs typeface="Arial" pitchFamily="34" charset="0"/>
              </a:rPr>
              <a:t>2018 г.</a:t>
            </a:r>
            <a:endParaRPr lang="ru-RU" sz="1600" dirty="0">
              <a:solidFill>
                <a:srgbClr val="FF0000"/>
              </a:solidFill>
              <a:cs typeface="Arial" pitchFamily="34" charset="0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6876256" y="2636912"/>
            <a:ext cx="792163" cy="793750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V="1">
            <a:off x="6012160" y="5157192"/>
            <a:ext cx="1440160" cy="432048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721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6633"/>
            <a:ext cx="7772400" cy="108012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effectLst/>
                <a:latin typeface="Times New Roman"/>
                <a:ea typeface="Times New Roman"/>
              </a:rPr>
              <a:t>Последовательность проведения специальной оценки условий труда </a:t>
            </a:r>
            <a:r>
              <a:rPr lang="en-US" sz="2800" b="1" dirty="0" smtClean="0">
                <a:effectLst/>
                <a:latin typeface="Times New Roman"/>
                <a:ea typeface="Times New Roman"/>
              </a:rPr>
              <a:t>1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3" y="1857365"/>
            <a:ext cx="849694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1. </a:t>
            </a:r>
            <a:r>
              <a:rPr lang="ru-RU" sz="2000" b="1" dirty="0" smtClean="0">
                <a:effectLst/>
                <a:latin typeface="Times New Roman"/>
                <a:ea typeface="Times New Roman"/>
              </a:rPr>
              <a:t>РАБОТОДАТЕЛЬ:</a:t>
            </a:r>
            <a:endParaRPr lang="ru-RU" sz="2000" dirty="0" smtClean="0">
              <a:effectLst/>
              <a:latin typeface="Times New Roman"/>
              <a:ea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Приказом создает комиссию по проведению СОУТ с нечетным количеством ее членов и утверждает график проведения СОУТ. Состав комиссии формируется в соответствии со ст.9-2 ФЗ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3929066"/>
            <a:ext cx="849694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effectLst/>
                <a:latin typeface="Times New Roman"/>
                <a:ea typeface="Times New Roman"/>
              </a:rPr>
              <a:t>2. КОМИССИЯ:</a:t>
            </a:r>
            <a:endParaRPr lang="ru-RU" sz="2000" dirty="0" smtClean="0">
              <a:effectLst/>
              <a:latin typeface="Times New Roman"/>
              <a:ea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ru-RU" sz="2000" dirty="0" smtClean="0">
                <a:latin typeface="Times New Roman"/>
                <a:ea typeface="Times New Roman"/>
              </a:rPr>
              <a:t>Определяет и утверждает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перечень рабочих мест, на которых будет проводиться  специальная оценка условий труда с указанием </a:t>
            </a:r>
            <a:r>
              <a:rPr lang="ru-RU" sz="2000" dirty="0">
                <a:latin typeface="Times New Roman"/>
                <a:ea typeface="Times New Roman"/>
              </a:rPr>
              <a:t>аналогичных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рабочих мест в соответствии со ст.9-6 ФЗ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172400" y="6356351"/>
            <a:ext cx="5144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48997731-FCDA-4372-9EE2-495529E44F34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24</a:t>
            </a:fld>
            <a:endParaRPr lang="ru-RU" sz="1800" dirty="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65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Заголовок 1"/>
          <p:cNvSpPr>
            <a:spLocks/>
          </p:cNvSpPr>
          <p:nvPr/>
        </p:nvSpPr>
        <p:spPr bwMode="auto">
          <a:xfrm>
            <a:off x="116506" y="188913"/>
            <a:ext cx="891954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ios"/>
                <a:cs typeface="Arial" pitchFamily="34" charset="0"/>
              </a:rPr>
              <a:t>Комиссия по специальной оценки условий труда</a:t>
            </a:r>
            <a:endParaRPr lang="ru-RU" sz="28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ios"/>
              <a:cs typeface="Arial" pitchFamily="34" charset="0"/>
            </a:endParaRPr>
          </a:p>
        </p:txBody>
      </p:sp>
      <p:sp>
        <p:nvSpPr>
          <p:cNvPr id="6148" name="Прямоугольник 7"/>
          <p:cNvSpPr>
            <a:spLocks noChangeArrowheads="1"/>
          </p:cNvSpPr>
          <p:nvPr/>
        </p:nvSpPr>
        <p:spPr bwMode="auto">
          <a:xfrm>
            <a:off x="2700337" y="6742114"/>
            <a:ext cx="3930651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6" y="6742114"/>
            <a:ext cx="71439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prstClr val="white"/>
              </a:solidFill>
            </a:endParaRPr>
          </a:p>
        </p:txBody>
      </p:sp>
      <p:pic>
        <p:nvPicPr>
          <p:cNvPr id="6151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6" y="0"/>
            <a:ext cx="1428751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529230992"/>
              </p:ext>
            </p:extLst>
          </p:nvPr>
        </p:nvGraphicFramePr>
        <p:xfrm>
          <a:off x="251520" y="908720"/>
          <a:ext cx="871296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6443664" y="3933825"/>
            <a:ext cx="2592387" cy="1944688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FF0000"/>
                </a:solidFill>
              </a:rPr>
              <a:t>НОВОЕ:</a:t>
            </a:r>
          </a:p>
          <a:p>
            <a:pPr algn="ctr">
              <a:defRPr/>
            </a:pPr>
            <a:r>
              <a:rPr lang="ru-RU" sz="1400" b="1" dirty="0">
                <a:solidFill>
                  <a:srgbClr val="FF0000"/>
                </a:solidFill>
              </a:rPr>
              <a:t>Представители (эксперты) организации, проводящей специальную оценку условий труда в комиссию по проведению специальной оценки условий труда НЕ ВХОДЯТ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875463" y="6381751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692A9F-D6E0-4E83-8A2F-BCE6861ECB77}" type="slidenum">
              <a:rPr lang="ru-RU" sz="1800" smtClean="0">
                <a:solidFill>
                  <a:srgbClr val="626262"/>
                </a:solidFill>
                <a:latin typeface="Arial Black" pitchFamily="34" charset="0"/>
              </a:rPr>
              <a:pPr/>
              <a:t>25</a:t>
            </a:fld>
            <a:endParaRPr lang="ru-RU" sz="1800" dirty="0" smtClean="0">
              <a:solidFill>
                <a:srgbClr val="626262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0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6633"/>
            <a:ext cx="7772400" cy="1008111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effectLst/>
                <a:latin typeface="Times New Roman"/>
                <a:ea typeface="Times New Roman"/>
              </a:rPr>
              <a:t>Приказ о создании комиссии по специальной оценки условий труда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412776"/>
            <a:ext cx="892899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/>
              <a:t>На бланке организации</a:t>
            </a:r>
            <a:endParaRPr lang="ru-RU" sz="1600" dirty="0"/>
          </a:p>
          <a:p>
            <a:pPr algn="ctr"/>
            <a:r>
              <a:rPr lang="ru-RU" b="1" dirty="0"/>
              <a:t>ПРИКАЗ №__</a:t>
            </a:r>
            <a:endParaRPr lang="ru-RU" dirty="0"/>
          </a:p>
          <a:p>
            <a:pPr algn="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«__» __________20__г.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состава комиссии по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проведению специальной оценки условий труда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графика проведения специальной оценки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труда</a:t>
            </a: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целях реализации положений Трудового Кодекса РФ, а также в соответствии с Федеральным законом от 28.12.2013 г. № 426-ФЗ «О специальной оценке условий труда»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ПРИКАЗЫВАЮ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 Для организации и проведения специальной оценки условий труда создать постоянно действующую комиссию по проведению специальной оценки условий труда (далее – Комиссия) в составе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*: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– ФИО должность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Члены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комиссии:   </a:t>
            </a:r>
            <a:r>
              <a:rPr lang="ru-RU" sz="1600" dirty="0" smtClean="0"/>
              <a:t>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ФИО должность</a:t>
            </a:r>
            <a:endParaRPr lang="ru-RU" sz="1600" dirty="0" smtClean="0"/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-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ФИО должность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должность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- ФИО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должность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172400" y="6356351"/>
            <a:ext cx="5144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48997731-FCDA-4372-9EE2-495529E44F34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26</a:t>
            </a:fld>
            <a:endParaRPr lang="ru-RU" sz="1800" dirty="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58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6633"/>
            <a:ext cx="7772400" cy="1008111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effectLst/>
                <a:latin typeface="Times New Roman"/>
                <a:ea typeface="Times New Roman"/>
              </a:rPr>
              <a:t>Приказ о создании комиссии по специальной оценки условий труда </a:t>
            </a:r>
            <a:r>
              <a:rPr lang="ru-RU" sz="2000" b="1" dirty="0" smtClean="0">
                <a:effectLst/>
                <a:latin typeface="Times New Roman"/>
                <a:ea typeface="Times New Roman"/>
              </a:rPr>
              <a:t>(продолжение)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412777"/>
            <a:ext cx="8928992" cy="5396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Утвердить график проведения специальной оценки условий труда согласно приложению № 1 к настоящему приказу.</a:t>
            </a:r>
          </a:p>
          <a:p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3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Комиссии организовать работу по проведению специальной оценке условий труда в соответствии с требованиями Федерального закона № 426-ФЗ от 28.13.2013 г. и иных нормативных правовых документов, регламентирующих процедуру проведения специальной оценки условий труда.</a:t>
            </a:r>
          </a:p>
          <a:p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4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Утвердить Перечень рабочих мест, на которых будет проводиться специальная оценка условий труда, с указанием их номеров и аналогичности в соответствии с разделом 6 ст. 9 Федерального закона от 28.12.2013 г. № 426-ФЗ «О специальной оценке условий труда» до хх.хх.хххх.</a:t>
            </a:r>
          </a:p>
          <a:p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5.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Довести информацию о проведении специальной оценки условий труда в организации до руководителей структурных подразделений и иных заинтересованных сторон.</a:t>
            </a:r>
          </a:p>
          <a:p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6.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доступ экспертов организации, оказывающей услуги по проведению специальной оценки условий труда к рабочим местам, а также обеспечить им предоставление необходимой информации, материалов и документации относящейся к целям специальной оценки условий труда.</a:t>
            </a:r>
          </a:p>
          <a:p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7.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Завершить работы по проведению специальной оценки условий труда и утвердить отчет о ее проведении не позднее «___» __________ 20__г.</a:t>
            </a:r>
          </a:p>
          <a:p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8. Контроль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выполнения приказа оставляю за собой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172400" y="6356351"/>
            <a:ext cx="5144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48997731-FCDA-4372-9EE2-495529E44F34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27</a:t>
            </a:fld>
            <a:endParaRPr lang="ru-RU" sz="1800" dirty="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25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6633"/>
            <a:ext cx="7772400" cy="1008111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effectLst/>
                <a:latin typeface="Times New Roman"/>
                <a:ea typeface="Times New Roman"/>
              </a:rPr>
              <a:t>Приказ о создании комиссии по специальной оценки условий труда </a:t>
            </a:r>
            <a:r>
              <a:rPr lang="ru-RU" sz="2000" b="1" dirty="0" smtClean="0">
                <a:effectLst/>
                <a:latin typeface="Times New Roman"/>
                <a:ea typeface="Times New Roman"/>
              </a:rPr>
              <a:t>(продолжение)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196753"/>
            <a:ext cx="8928992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Нужно помнить: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и проведения специальной оценки условий труда работодателем образуется комиссия по проведению специальной оценки условий </a:t>
            </a: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труда, </a:t>
            </a:r>
            <a:r>
              <a:rPr lang="ru-RU" sz="17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число </a:t>
            </a:r>
            <a:r>
              <a:rPr lang="ru-RU" sz="17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ее членов, включая председателя,</a:t>
            </a: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быть нечетным</a:t>
            </a:r>
            <a:r>
              <a:rPr lang="ru-RU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утверждается график проведения специальной оценки условий труда.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В </a:t>
            </a:r>
            <a:r>
              <a:rPr lang="ru-RU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комиссии включаются представители работодателя, в том числе специалист по охране труда, представители выборного органа первичной профсоюзной организации или иного представительного органа работников (при наличии). Состав и порядок деятельности комиссии утверждаются приказом (распоряжением) работодателя в соответствии с требованиями настоящего Федерального закона.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При </a:t>
            </a:r>
            <a:r>
              <a:rPr lang="ru-RU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проведении у работодателя, отнесенного в соответствии с законодательством Российской Федерации к субъектам малого предпринимательства, специальной оценки условий труда в состав комиссии включаются работодатель - индивидуальный предприниматель (лично), руководитель организации, другие полномочные представители работодателя, в том числе специалист по охране труда либо представитель организации или специалист, привлекаемые работодателем по гражданско-правовому договору для осуществления функций службы охраны труда (специалиста по охране труда), представители выборного органа первичной профсоюзной организации или иного представительного органа работников (при наличии).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Комиссию </a:t>
            </a:r>
            <a:r>
              <a:rPr lang="ru-RU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возглавляет работодатель или его представитель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172400" y="6356351"/>
            <a:ext cx="5144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48997731-FCDA-4372-9EE2-495529E44F34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28</a:t>
            </a:fld>
            <a:endParaRPr lang="ru-RU" sz="1800" dirty="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3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6633"/>
            <a:ext cx="7772400" cy="792087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effectLst/>
                <a:latin typeface="Times New Roman"/>
                <a:ea typeface="Times New Roman"/>
              </a:rPr>
              <a:t>Приказ о создании комиссии по специальной оценки условий труда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(продолжение)</a:t>
            </a:r>
            <a:endParaRPr lang="ru-RU" sz="2400" dirty="0"/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172400" y="6356351"/>
            <a:ext cx="5144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48997731-FCDA-4372-9EE2-495529E44F34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29</a:t>
            </a:fld>
            <a:endParaRPr lang="ru-RU" sz="1800" dirty="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333159"/>
              </p:ext>
            </p:extLst>
          </p:nvPr>
        </p:nvGraphicFramePr>
        <p:xfrm>
          <a:off x="285720" y="928670"/>
          <a:ext cx="8568954" cy="56757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032"/>
                <a:gridCol w="4905351"/>
                <a:gridCol w="3375571"/>
              </a:tblGrid>
              <a:tr h="327467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69" marR="4069" marT="4069" marB="4069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69" marR="4069" marT="4069" marB="4069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(даты, периоды)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69" marR="4069" marT="4069" marB="4069" anchor="ctr"/>
                </a:tc>
              </a:tr>
              <a:tr h="389801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69" marR="4069" marT="4069" marB="4069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комиссии  </a:t>
                      </a:r>
                      <a:r>
                        <a:rPr lang="ru-RU" sz="1400" b="0" dirty="0" smtClean="0">
                          <a:effectLst/>
                          <a:latin typeface="Times New Roman"/>
                          <a:ea typeface="Times New Roman"/>
                        </a:rPr>
                        <a:t>по специальной оценки условий труда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69" marR="4069" marT="4069" marB="4069" anchor="ctr"/>
                </a:tc>
                <a:tc>
                  <a:txBody>
                    <a:bodyPr/>
                    <a:lstStyle/>
                    <a:p>
                      <a:pPr marR="10033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(Укажите дата издания приказа работодателя об утверждении состава комиссии и графика)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69" marR="4069" marT="4069" marB="4069" anchor="ctr"/>
                </a:tc>
              </a:tr>
              <a:tr h="576533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69" marR="4069" marT="4069" marB="4069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и утверждение перечня рабочих мест на которых будет проводиться специальная оценка условий труда, с указанием аналогичных рабочих мест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69" marR="4069" marT="4069" marB="4069" anchor="ctr"/>
                </a:tc>
                <a:tc>
                  <a:txBody>
                    <a:bodyPr/>
                    <a:lstStyle/>
                    <a:p>
                      <a:pPr marR="10033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30 рабочих дней с даты издания приказа о проведении специальной оценки условий труда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69" marR="4069" marT="4069" marB="4069" anchor="ctr"/>
                </a:tc>
              </a:tr>
              <a:tr h="389801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69" marR="4069" marT="4069" marB="4069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Выбор организации-исполнителя для проведения специальной оценки условий труда.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69" marR="4069" marT="4069" marB="4069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20 дней с даты издания приказа о проведении специальной оценки условий труда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69" marR="4069" marT="4069" marB="4069" anchor="ctr"/>
                </a:tc>
              </a:tr>
              <a:tr h="582556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69" marR="4069" marT="4069" marB="4069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материалов, справок и иной документации для организации – исполнителя по каждому рабочему месту и организации в целом.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69" marR="4069" marT="4069" marB="4069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соответствии со сроками, предусмотренными в договоре с организацией оказывающей услуги по проведению специальной оценке условий труда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69" marR="4069" marT="4069" marB="4069" anchor="ctr"/>
                </a:tc>
              </a:tr>
              <a:tr h="1606572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69" marR="4069" marT="4069" marB="4069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экспертами выбранной организации-исполнителем идентификации потенциально вредных и (или) опасных производственных факторов, проведение исследований (измерений) идентифицированных вредных и (или) опасных производственных факторов, проведение оценки условий труда, проведение оценки эффективности применения средств индивидуальной защиты (при необходимости).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69" marR="4069" marT="4069" marB="4069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соответствии со сроками, предусмотренными в договоре с организацией оказывающей услуги по проведению специальной оценке условий труда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69" marR="4069" marT="4069" marB="4069" anchor="ctr"/>
                </a:tc>
              </a:tr>
              <a:tr h="582556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69" marR="4069" marT="4069" marB="4069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организацией-исполнителем отчета о проведенной специальной оценке условий труда.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69" marR="4069" marT="4069" marB="4069" anchor="ctr"/>
                </a:tc>
                <a:tc>
                  <a:txBody>
                    <a:bodyPr/>
                    <a:lstStyle/>
                    <a:p>
                      <a:pPr marR="10033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соответствии со сроками, предусмотренными в договоре с организацией оказывающей услуги по проведению специальной оценке условий труда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69" marR="4069" marT="4069" marB="4069" anchor="ctr"/>
                </a:tc>
              </a:tr>
              <a:tr h="389801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69" marR="4069" marT="4069" marB="4069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Рассмотрение и утверждении отчета о проведении специальной оценки условий труда.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69" marR="4069" marT="4069" marB="4069" anchor="ctr"/>
                </a:tc>
                <a:tc>
                  <a:txBody>
                    <a:bodyPr/>
                    <a:lstStyle/>
                    <a:p>
                      <a:pPr marR="10033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15 рабочих дней с момента приема материалов отчета от организации –исполнителя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69" marR="4069" marT="4069" marB="4069" anchor="ctr"/>
                </a:tc>
              </a:tr>
              <a:tr h="487636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69" marR="4069" marT="4069" marB="4069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Ознакомление работников с результатами проведения специальной оценки условий труда под роспись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69" marR="4069" marT="4069" marB="4069" anchor="ctr"/>
                </a:tc>
                <a:tc>
                  <a:txBody>
                    <a:bodyPr/>
                    <a:lstStyle/>
                    <a:p>
                      <a:pPr marR="10033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позднее чем тридцать календарных дней со дня утверждения отчета о проведении специальной оценки условий труда.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69" marR="4069" marT="4069" marB="4069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062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72450" y="6356351"/>
            <a:ext cx="514351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fld id="{9D94E43F-33FD-48CA-B3C6-09B22A23E3D3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None/>
              </a:pPr>
              <a:t>3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0483" name="Заголовок 1"/>
          <p:cNvSpPr>
            <a:spLocks/>
          </p:cNvSpPr>
          <p:nvPr/>
        </p:nvSpPr>
        <p:spPr bwMode="auto">
          <a:xfrm>
            <a:off x="287338" y="331789"/>
            <a:ext cx="88566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2"/>
                </a:solidFill>
                <a:latin typeface="Helios"/>
                <a:ea typeface="+mj-ea"/>
                <a:cs typeface="+mj-cs"/>
              </a:rPr>
              <a:t>ПОСТАНОВЛЕНИЯ ПРАВИТЕЛЬСТВА, </a:t>
            </a:r>
            <a:r>
              <a:rPr lang="ru-RU" sz="1600" b="1" dirty="0">
                <a:solidFill>
                  <a:schemeClr val="tx2"/>
                </a:solidFill>
                <a:latin typeface="Helios"/>
                <a:ea typeface="+mj-ea"/>
                <a:cs typeface="+mj-cs"/>
              </a:rPr>
              <a:t>РАЗРАБОТАННЫЕ В РАЗВИТИЕ ФЕДЕРАЛЬНОГО ЗАКОНА «О СПЕЦИАЛЬНОЙ ОЦЕНКЕ УСЛОВИЙ ТРУДА</a:t>
            </a:r>
            <a:endParaRPr lang="ru-RU" sz="1600" b="1" dirty="0">
              <a:solidFill>
                <a:schemeClr val="tx2"/>
              </a:solidFill>
              <a:latin typeface="Helios"/>
            </a:endParaRPr>
          </a:p>
        </p:txBody>
      </p:sp>
      <p:sp>
        <p:nvSpPr>
          <p:cNvPr id="3076" name="Прямоугольник 7"/>
          <p:cNvSpPr>
            <a:spLocks noChangeArrowheads="1"/>
          </p:cNvSpPr>
          <p:nvPr/>
        </p:nvSpPr>
        <p:spPr bwMode="auto">
          <a:xfrm>
            <a:off x="2700337" y="6742114"/>
            <a:ext cx="3930651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6" y="6742114"/>
            <a:ext cx="71439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3079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6" y="0"/>
            <a:ext cx="1428751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" name="Схема 15"/>
          <p:cNvGraphicFramePr/>
          <p:nvPr/>
        </p:nvGraphicFramePr>
        <p:xfrm>
          <a:off x="323528" y="836713"/>
          <a:ext cx="864096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6633"/>
            <a:ext cx="7772400" cy="108012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effectLst/>
                <a:latin typeface="Times New Roman"/>
                <a:ea typeface="Times New Roman"/>
              </a:rPr>
              <a:t>Протокол комиссии 1 (утверждение перечня рабочих мест)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17159" y="1340769"/>
            <a:ext cx="8672144" cy="515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№  1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заседания комиссии по специальной оценке условий труда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ООО "СММ"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"17" ноября 2014 г.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приказом директора № 27 от «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11» ноября 2014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г., а также в соответствии с Федеральным законом от 28.12.2013 г. №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426-ФЗ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специальной оценке условий труда» и приказом Минтруда РФ от 24.01.2014 № 33н, комиссия рассмотрела составленный Перечень рабочих местах организации и постановляет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Утвердить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рабочих местах организации, подлежащих специальной оценки условий труда (прилагается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ru-RU" sz="2000" dirty="0"/>
              <a:t> 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комиссии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Члены комиссии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172400" y="6356351"/>
            <a:ext cx="5144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48997731-FCDA-4372-9EE2-495529E44F34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30</a:t>
            </a:fld>
            <a:endParaRPr lang="ru-RU" sz="1800" dirty="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07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9"/>
            <a:ext cx="7772400" cy="72008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effectLst/>
                <a:latin typeface="Times New Roman"/>
                <a:ea typeface="Times New Roman"/>
              </a:rPr>
              <a:t>Протокол комиссии (перечень рабочих мест)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172400" y="6356351"/>
            <a:ext cx="5144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48997731-FCDA-4372-9EE2-495529E44F34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31</a:t>
            </a:fld>
            <a:endParaRPr lang="ru-RU" sz="1800" dirty="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821008"/>
              </p:ext>
            </p:extLst>
          </p:nvPr>
        </p:nvGraphicFramePr>
        <p:xfrm>
          <a:off x="1500166" y="2714620"/>
          <a:ext cx="5938478" cy="296378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19255"/>
                <a:gridCol w="3229217"/>
                <a:gridCol w="757483"/>
                <a:gridCol w="932523"/>
              </a:tblGrid>
              <a:tr h="351481">
                <a:tc rowSpan="2">
                  <a:txBody>
                    <a:bodyPr/>
                    <a:lstStyle/>
                    <a:p>
                      <a:pPr marL="0" marR="2159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рабочего места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1111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рабочего места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2159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работников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6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 них женщин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5833">
                <a:tc>
                  <a:txBody>
                    <a:bodyPr/>
                    <a:lstStyle/>
                    <a:p>
                      <a:pPr marL="0" marR="1111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71945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41">
                <a:tc>
                  <a:txBody>
                    <a:bodyPr/>
                    <a:lstStyle/>
                    <a:p>
                      <a:pPr marL="0" marR="1111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71945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Главный инженер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41">
                <a:tc>
                  <a:txBody>
                    <a:bodyPr/>
                    <a:lstStyle/>
                    <a:p>
                      <a:pPr marL="0" marR="1111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71945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Главный бухгалтер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41">
                <a:tc>
                  <a:txBody>
                    <a:bodyPr/>
                    <a:lstStyle/>
                    <a:p>
                      <a:pPr marL="0" marR="1111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8.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71945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Слесарь-монтажник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41">
                <a:tc>
                  <a:txBody>
                    <a:bodyPr/>
                    <a:lstStyle/>
                    <a:p>
                      <a:pPr marL="0" marR="1111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71945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Слесарь-монтажник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41">
                <a:tc>
                  <a:txBody>
                    <a:bodyPr/>
                    <a:lstStyle/>
                    <a:p>
                      <a:pPr marL="0" marR="1111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71945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Слесарь-монтажник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5833">
                <a:tc>
                  <a:txBody>
                    <a:bodyPr/>
                    <a:lstStyle/>
                    <a:p>
                      <a:pPr marL="0" marR="1111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11.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71945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Уборщик помещений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559" marR="66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35696" y="2088843"/>
            <a:ext cx="59766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Перечень рабочих мест ООО "ОРГАНИЗАЦИЯ", подлежащих специальной оценки условий труда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292080" y="1204010"/>
            <a:ext cx="365307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Утверждено на заседании Комиссии по специальной оценке условий труда (протокол № 1 от 17.11.2014)</a:t>
            </a:r>
            <a:endParaRPr kumimoji="0" lang="ru-RU" alt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83568" y="5854867"/>
            <a:ext cx="33123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1590">
              <a:spcAft>
                <a:spcPts val="0"/>
              </a:spcAft>
            </a:pPr>
            <a:r>
              <a:rPr lang="ru-RU" sz="1400" dirty="0"/>
              <a:t>Председатель Комиссии по специальной оценке условий труда</a:t>
            </a:r>
            <a:endParaRPr lang="ru-RU" sz="1400" dirty="0"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1940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Сведения по рабочим местам, необходимые для  специальной оценке условий труда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5472608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ru-RU" sz="18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По </a:t>
            </a:r>
            <a:r>
              <a:rPr lang="ru-RU" sz="18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каждому рабочему месту необходимо подготовить следующую информацию:</a:t>
            </a:r>
          </a:p>
          <a:p>
            <a:pPr lvl="0">
              <a:spcAft>
                <a:spcPts val="600"/>
              </a:spcAft>
            </a:pPr>
            <a:r>
              <a:rPr lang="ru-RU" sz="18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индивидуальный номер рабочего </a:t>
            </a:r>
            <a:r>
              <a:rPr lang="ru-RU" sz="18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места (не боле восьми цифр);</a:t>
            </a:r>
            <a:endParaRPr lang="ru-RU" sz="1800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>
              <a:spcAft>
                <a:spcPts val="600"/>
              </a:spcAft>
            </a:pPr>
            <a:r>
              <a:rPr lang="ru-RU" sz="18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наименование рабочего места;</a:t>
            </a:r>
          </a:p>
          <a:p>
            <a:pPr lvl="0">
              <a:spcAft>
                <a:spcPts val="600"/>
              </a:spcAft>
            </a:pPr>
            <a:r>
              <a:rPr lang="ru-RU" sz="18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пол </a:t>
            </a:r>
            <a:r>
              <a:rPr lang="ru-RU" sz="18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работника и его СНИЛС;</a:t>
            </a:r>
          </a:p>
          <a:p>
            <a:pPr lvl="0">
              <a:spcAft>
                <a:spcPts val="600"/>
              </a:spcAft>
            </a:pPr>
            <a:r>
              <a:rPr lang="ru-RU" sz="18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рабочие зоны, в которых работник выполняет свои функции и время занятости в них;</a:t>
            </a:r>
          </a:p>
          <a:p>
            <a:pPr lvl="0">
              <a:spcAft>
                <a:spcPts val="600"/>
              </a:spcAft>
            </a:pPr>
            <a:r>
              <a:rPr lang="ru-RU" sz="18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оборудование, инструменты и химические вещества, которые используются работником;</a:t>
            </a:r>
          </a:p>
          <a:p>
            <a:pPr lvl="0">
              <a:spcAft>
                <a:spcPts val="600"/>
              </a:spcAft>
            </a:pPr>
            <a:r>
              <a:rPr lang="ru-RU" sz="18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класс </a:t>
            </a:r>
            <a:r>
              <a:rPr lang="ru-RU" sz="18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условий труда по результатам ранее проводимой аттестации рабочих мест по условиям труда;</a:t>
            </a:r>
          </a:p>
          <a:p>
            <a:pPr lvl="0">
              <a:spcAft>
                <a:spcPts val="600"/>
              </a:spcAft>
            </a:pPr>
            <a:r>
              <a:rPr lang="ru-RU" sz="18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проводимые предварительные и периодические медицинские осмотры с указанием основания;</a:t>
            </a:r>
          </a:p>
          <a:p>
            <a:pPr lvl="0">
              <a:spcAft>
                <a:spcPts val="600"/>
              </a:spcAft>
            </a:pPr>
            <a:r>
              <a:rPr lang="ru-RU" sz="18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предоставляемые работнику </a:t>
            </a:r>
            <a:r>
              <a:rPr lang="ru-RU" sz="18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гарантии и </a:t>
            </a:r>
            <a:r>
              <a:rPr lang="ru-RU" sz="18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компенсации, молоко или спецпитание с указанием основания; </a:t>
            </a:r>
          </a:p>
          <a:p>
            <a:pPr>
              <a:spcAft>
                <a:spcPts val="600"/>
              </a:spcAft>
            </a:pPr>
            <a:r>
              <a:rPr lang="ru-RU" sz="18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наличие права на пенсию по старости на льготных условиях с указанием основания и накопленного стажа работы с вредными условиями труда.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875463" y="6381751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692A9F-D6E0-4E83-8A2F-BCE6861ECB77}" type="slidenum">
              <a:rPr lang="ru-RU" sz="1800" smtClean="0">
                <a:solidFill>
                  <a:srgbClr val="626262"/>
                </a:solidFill>
                <a:latin typeface="Arial Black" pitchFamily="34" charset="0"/>
              </a:rPr>
              <a:pPr/>
              <a:t>32</a:t>
            </a:fld>
            <a:endParaRPr lang="ru-RU" sz="1800" dirty="0" smtClean="0">
              <a:solidFill>
                <a:srgbClr val="626262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14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Аналогичные рабочие места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34" y="785795"/>
            <a:ext cx="8358247" cy="571504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2500" dirty="0" smtClean="0"/>
              <a:t>     Аналогичными рабочими местами признаются рабочие места, которые расположены в одном или нескольких </a:t>
            </a:r>
            <a:r>
              <a:rPr lang="ru-RU" sz="2500" b="1" i="1" dirty="0" smtClean="0"/>
              <a:t>однотипных</a:t>
            </a:r>
            <a:r>
              <a:rPr lang="ru-RU" sz="2500" dirty="0" smtClean="0"/>
              <a:t> производственных помещениях (производственных зонах), оборудованных </a:t>
            </a:r>
            <a:r>
              <a:rPr lang="ru-RU" sz="2500" b="1" i="1" dirty="0" smtClean="0">
                <a:solidFill>
                  <a:schemeClr val="accent6">
                    <a:lumMod val="50000"/>
                  </a:schemeClr>
                </a:solidFill>
              </a:rPr>
              <a:t>одинаковыми</a:t>
            </a:r>
            <a:r>
              <a:rPr lang="ru-RU" sz="2500" dirty="0" smtClean="0"/>
              <a:t> (однотипными) системами вентиляции, кондиционирования воздуха, отопления и освещения, на которых работники работают </a:t>
            </a:r>
            <a:r>
              <a:rPr lang="ru-RU" sz="2500" b="1" i="1" dirty="0" smtClean="0"/>
              <a:t>по </a:t>
            </a:r>
            <a:r>
              <a:rPr lang="ru-RU" sz="2500" b="1" i="1" dirty="0" smtClean="0">
                <a:solidFill>
                  <a:schemeClr val="accent6">
                    <a:lumMod val="50000"/>
                  </a:schemeClr>
                </a:solidFill>
              </a:rPr>
              <a:t>одной и той же </a:t>
            </a:r>
            <a:r>
              <a:rPr lang="ru-RU" sz="2500" b="1" i="1" dirty="0" smtClean="0"/>
              <a:t>профессии, должности, специальности</a:t>
            </a:r>
            <a:r>
              <a:rPr lang="ru-RU" sz="2500" dirty="0" smtClean="0"/>
              <a:t>, </a:t>
            </a:r>
            <a:r>
              <a:rPr lang="ru-RU" sz="2500" b="1" i="1" dirty="0" smtClean="0"/>
              <a:t>осуществляют </a:t>
            </a:r>
            <a:r>
              <a:rPr lang="ru-RU" sz="2500" b="1" i="1" dirty="0" smtClean="0">
                <a:solidFill>
                  <a:schemeClr val="accent6">
                    <a:lumMod val="50000"/>
                  </a:schemeClr>
                </a:solidFill>
              </a:rPr>
              <a:t>одинаковые</a:t>
            </a:r>
            <a:r>
              <a:rPr lang="ru-RU" sz="2500" b="1" i="1" dirty="0" smtClean="0"/>
              <a:t> трудовые функции в </a:t>
            </a:r>
            <a:r>
              <a:rPr lang="ru-RU" sz="2500" b="1" i="1" dirty="0" smtClean="0">
                <a:solidFill>
                  <a:schemeClr val="accent6">
                    <a:lumMod val="50000"/>
                  </a:schemeClr>
                </a:solidFill>
              </a:rPr>
              <a:t>одинаковом</a:t>
            </a:r>
            <a:r>
              <a:rPr lang="ru-RU" sz="2500" b="1" i="1" dirty="0" smtClean="0"/>
              <a:t> режиме рабочего времени при ведении однотипного технологического процесса с использованием </a:t>
            </a:r>
            <a:r>
              <a:rPr lang="ru-RU" sz="2500" b="1" i="1" dirty="0" smtClean="0">
                <a:solidFill>
                  <a:schemeClr val="accent6">
                    <a:lumMod val="50000"/>
                  </a:schemeClr>
                </a:solidFill>
              </a:rPr>
              <a:t>одинаковых</a:t>
            </a:r>
            <a:r>
              <a:rPr lang="ru-RU" sz="2500" b="1" i="1" dirty="0" smtClean="0"/>
              <a:t> производственного оборудования, инструментов, приспособлений, материалов и сырья и обеспечены </a:t>
            </a:r>
            <a:r>
              <a:rPr lang="ru-RU" sz="2500" b="1" i="1" dirty="0" smtClean="0">
                <a:solidFill>
                  <a:schemeClr val="accent6">
                    <a:lumMod val="50000"/>
                  </a:schemeClr>
                </a:solidFill>
              </a:rPr>
              <a:t>одинаковыми</a:t>
            </a:r>
            <a:r>
              <a:rPr lang="ru-RU" sz="2500" b="1" i="1" dirty="0" smtClean="0"/>
              <a:t> средствами индивидуальной защиты</a:t>
            </a:r>
            <a:r>
              <a:rPr lang="ru-RU" sz="2500" dirty="0" smtClean="0"/>
              <a:t>.</a:t>
            </a:r>
            <a:endParaRPr lang="ru-RU" sz="2500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875463" y="6381751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692A9F-D6E0-4E83-8A2F-BCE6861ECB77}" type="slidenum">
              <a:rPr lang="ru-RU" sz="1800" smtClean="0">
                <a:solidFill>
                  <a:srgbClr val="626262"/>
                </a:solidFill>
                <a:latin typeface="Arial Black" pitchFamily="34" charset="0"/>
              </a:rPr>
              <a:pPr/>
              <a:t>33</a:t>
            </a:fld>
            <a:endParaRPr lang="ru-RU" sz="1800" dirty="0" smtClean="0">
              <a:solidFill>
                <a:srgbClr val="626262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14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643999" cy="90872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b="1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Подготовка к специальной </a:t>
            </a:r>
            <a:r>
              <a:rPr lang="ru-RU" sz="2400" b="1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оценке </a:t>
            </a:r>
            <a:r>
              <a:rPr lang="ru-RU" sz="2400" b="1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условий </a:t>
            </a:r>
            <a:r>
              <a:rPr lang="ru-RU" sz="2400" b="1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труда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857232"/>
            <a:ext cx="8685967" cy="6233916"/>
          </a:xfrm>
        </p:spPr>
        <p:txBody>
          <a:bodyPr>
            <a:normAutofit fontScale="325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ru-RU" sz="4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Как </a:t>
            </a:r>
            <a:r>
              <a:rPr lang="ru-RU" sz="46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и при аттестации рабочих мест по условиям труда проводятся </a:t>
            </a:r>
            <a:r>
              <a:rPr lang="ru-RU" sz="4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профилактические </a:t>
            </a:r>
            <a:r>
              <a:rPr lang="ru-RU" sz="46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ремонты и обслуживание системы освещения, вентиляции, станков.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ru-RU" sz="4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Подготавливается</a:t>
            </a:r>
            <a:r>
              <a:rPr lang="ru-RU" sz="43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</a:p>
          <a:p>
            <a:pPr lvl="0">
              <a:spcAft>
                <a:spcPts val="600"/>
              </a:spcAft>
            </a:pPr>
            <a:r>
              <a:rPr lang="ru-RU" sz="46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техническая и эксплуатационная документация на оборудование (станки, приборы, экспериментальные установки, инструменты и приспособления, которые используются работниками подразделения);</a:t>
            </a:r>
          </a:p>
          <a:p>
            <a:pPr lvl="0">
              <a:spcAft>
                <a:spcPts val="600"/>
              </a:spcAft>
            </a:pPr>
            <a:r>
              <a:rPr lang="ru-RU" sz="46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перечень используемых на рабочем месте химических веществ, материалов, сырья и реактивов, их характеристики и расход за год, сертификаты на применяемые вещества, сырье и материалы;</a:t>
            </a:r>
          </a:p>
          <a:p>
            <a:pPr lvl="0">
              <a:spcAft>
                <a:spcPts val="600"/>
              </a:spcAft>
            </a:pPr>
            <a:r>
              <a:rPr lang="ru-RU" sz="4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сертификаты соответствия и декларации о соответствии оборудования, машин, механизмов, инструментов и приспособлений, веществ, сырья и материалов установленным требованиям;</a:t>
            </a:r>
          </a:p>
          <a:p>
            <a:pPr lvl="0">
              <a:spcAft>
                <a:spcPts val="600"/>
              </a:spcAft>
            </a:pPr>
            <a:r>
              <a:rPr lang="ru-RU" sz="4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технологическую </a:t>
            </a:r>
            <a:r>
              <a:rPr lang="ru-RU" sz="46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документацию, методики работ и иные документы и описания, определяющие характеристику выполняемых работниками операций;</a:t>
            </a:r>
          </a:p>
          <a:p>
            <a:pPr lvl="0">
              <a:spcAft>
                <a:spcPts val="600"/>
              </a:spcAft>
            </a:pPr>
            <a:r>
              <a:rPr lang="ru-RU" sz="4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должностные </a:t>
            </a:r>
            <a:r>
              <a:rPr lang="ru-RU" sz="46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инструкции и иные документы, регламентирующие обязанности работников, а также перечень нормативных правовых актов, на основании которых они разрабатывались (ЕТКС, КС);</a:t>
            </a:r>
          </a:p>
          <a:p>
            <a:pPr lvl="0">
              <a:spcAft>
                <a:spcPts val="600"/>
              </a:spcAft>
            </a:pPr>
            <a:r>
              <a:rPr lang="ru-RU" sz="4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перечень выдаваемых работникам средств индивидуальной защиты, смывающих и (или) обезвреживающих средств, а также сертификаты соответствия и декларации о соответствии на них;</a:t>
            </a:r>
          </a:p>
          <a:p>
            <a:pPr lvl="0">
              <a:spcAft>
                <a:spcPts val="600"/>
              </a:spcAft>
            </a:pPr>
            <a:r>
              <a:rPr lang="ru-RU" sz="4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результаты </a:t>
            </a:r>
            <a:r>
              <a:rPr lang="ru-RU" sz="46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производственного контроля и ранее проведенной аттестации рабочих мест по условиям труда, других измерений уровней вредных производственных факторов;</a:t>
            </a:r>
          </a:p>
          <a:p>
            <a:pPr lvl="0">
              <a:spcAft>
                <a:spcPts val="600"/>
              </a:spcAft>
            </a:pPr>
            <a:r>
              <a:rPr lang="ru-RU" sz="46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акты приемки в эксплуатацию оборудования, установок, помещений;</a:t>
            </a:r>
          </a:p>
          <a:p>
            <a:pPr>
              <a:spcAft>
                <a:spcPts val="600"/>
              </a:spcAft>
            </a:pPr>
            <a:r>
              <a:rPr lang="ru-RU" sz="46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проекты на экспериментальные установки, реконструкцию помещений, зданий и сооружений</a:t>
            </a:r>
            <a:r>
              <a:rPr lang="ru-RU" sz="4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ru-RU" sz="4600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875463" y="6381751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692A9F-D6E0-4E83-8A2F-BCE6861ECB77}" type="slidenum">
              <a:rPr lang="ru-RU" sz="1800" smtClean="0">
                <a:solidFill>
                  <a:srgbClr val="626262"/>
                </a:solidFill>
                <a:latin typeface="Arial Black" pitchFamily="34" charset="0"/>
              </a:rPr>
              <a:pPr/>
              <a:t>34</a:t>
            </a:fld>
            <a:endParaRPr lang="ru-RU" sz="1800" dirty="0" smtClean="0">
              <a:solidFill>
                <a:srgbClr val="626262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93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6633"/>
            <a:ext cx="7772400" cy="108012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effectLst/>
                <a:latin typeface="Times New Roman"/>
                <a:ea typeface="Times New Roman"/>
              </a:rPr>
              <a:t>Последовательность проведения специальной оценки условий труда </a:t>
            </a:r>
            <a:r>
              <a:rPr lang="en-US" sz="2800" b="1" dirty="0" smtClean="0">
                <a:effectLst/>
                <a:latin typeface="Times New Roman"/>
                <a:ea typeface="Times New Roman"/>
              </a:rPr>
              <a:t>2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96596" y="2924944"/>
            <a:ext cx="8672144" cy="3550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4. КОМИССИЯ: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 marL="180000" lvl="0" indent="-2880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>Утверждает </a:t>
            </a:r>
            <a:r>
              <a:rPr lang="ru-RU" dirty="0">
                <a:latin typeface="Times New Roman"/>
                <a:ea typeface="Times New Roman"/>
              </a:rPr>
              <a:t>результаты идентификации вредных и опасных факторов;</a:t>
            </a:r>
          </a:p>
          <a:p>
            <a:pPr marL="288000" lvl="0" indent="-2880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>Признаёт </a:t>
            </a:r>
            <a:r>
              <a:rPr lang="ru-RU" dirty="0">
                <a:latin typeface="Times New Roman"/>
                <a:ea typeface="Times New Roman"/>
              </a:rPr>
              <a:t>условия труда допустимыми на рабочих местах при отсутствии идентифицированных вредных и опасных  факторов</a:t>
            </a:r>
          </a:p>
          <a:p>
            <a:pPr marL="288000" lvl="0" indent="-288000" algn="just">
              <a:spcAft>
                <a:spcPts val="0"/>
              </a:spcAft>
              <a:buSzPts val="1000"/>
              <a:buFont typeface="Arial" pitchFamily="34" charset="0"/>
              <a:buChar char="•"/>
              <a:tabLst>
                <a:tab pos="457200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>Принимает </a:t>
            </a:r>
            <a:r>
              <a:rPr lang="ru-RU" dirty="0">
                <a:latin typeface="Times New Roman"/>
                <a:ea typeface="Times New Roman"/>
              </a:rPr>
              <a:t>решение о проведении замеров  вредных и опасных факторов,  идентифицированных на рабочих местах, а также на рабочих местах, где идентификация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не проводится; </a:t>
            </a:r>
          </a:p>
          <a:p>
            <a:pPr marL="288000" indent="-288000">
              <a:buFont typeface="Arial" panose="020B0604020202020204" pitchFamily="34" charset="0"/>
              <a:buChar char="•"/>
            </a:pPr>
            <a:r>
              <a:rPr lang="ru-RU" dirty="0" smtClean="0">
                <a:effectLst/>
                <a:latin typeface="Times New Roman"/>
                <a:ea typeface="Times New Roman"/>
              </a:rPr>
              <a:t>Принимает решение о невозможности проведения  исследований и замеров на рабочих местах, где может возникнуть угроза для жизни эксперта, работников лаборатории. </a:t>
            </a:r>
            <a:r>
              <a:rPr lang="ru-RU" dirty="0">
                <a:latin typeface="Times New Roman"/>
                <a:ea typeface="Times New Roman"/>
              </a:rPr>
              <a:t>Относит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условия труда к опасному классу без проведения замеров в соответствии со ст.12-9 ФЗ.</a:t>
            </a:r>
          </a:p>
          <a:p>
            <a:pPr marL="288000" indent="-288000"/>
            <a:r>
              <a:rPr lang="ru-RU" sz="2400" b="1" i="1" dirty="0" smtClean="0">
                <a:latin typeface="Times New Roman"/>
              </a:rPr>
              <a:t>Все свои решения комиссия оформляет протоколами.</a:t>
            </a:r>
            <a:endParaRPr lang="ru-RU" sz="2400" b="1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172400" y="6356351"/>
            <a:ext cx="5144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48997731-FCDA-4372-9EE2-495529E44F34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35</a:t>
            </a:fld>
            <a:endParaRPr lang="ru-RU" sz="1800" dirty="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3276" y="1268761"/>
            <a:ext cx="8496944" cy="1518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3. ЭКСПЕРТ: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/>
                <a:ea typeface="Times New Roman"/>
              </a:rPr>
              <a:t>Идентифицирует потенциально вредные и опасные факторы в соответствии со ст.10-3, 10-6 ФЗ (заключение эксперта об идентификации рабочих мест и о факторах, подлежащих измерениям на рабочих местах, где идентификация не проводится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331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6634"/>
            <a:ext cx="7772400" cy="864095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effectLst/>
                <a:latin typeface="Times New Roman"/>
                <a:ea typeface="Times New Roman"/>
              </a:rPr>
              <a:t>Протокол комиссии 2 (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утверждение перечня вредных факторов, подлежащих измерениям</a:t>
            </a:r>
            <a:r>
              <a:rPr lang="ru-RU" sz="2800" b="1" dirty="0" smtClean="0">
                <a:effectLst/>
                <a:latin typeface="Times New Roman"/>
                <a:ea typeface="Times New Roman"/>
              </a:rPr>
              <a:t>)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1124744"/>
            <a:ext cx="8672144" cy="5576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№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заседания комиссии по специальной оценке условий труда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"19" декабря 2014 г.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приказом директора от «11» ноября 2014 года 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ххх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в соответствии с Федеральным законом от 28.12.2013 г. № 426-ФЗ «О специальной оценке условий труда» и приказом Минтруда РФ от 24.01.2014 № 33н, комиссия рассмотрела представленное экспертом организации, проводящей специальную оценку условий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труда.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по результатам идентификации потенциально вредных и (или) опасных производственных факторов от хх.хх.201х №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постановляет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1. Утвердить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идентификации и перечень вредных и (или) опасных производственных факторов, подлежащих исследованиям (испытаниям) и измерениям на рабочих местах организации, предоставленный экспертом в Заключении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spcBef>
                <a:spcPts val="60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2. Признать условия труда на рабочих места, на которых вредных и (или) опасных производственных факторов не идентифицированы, допустимыми.</a:t>
            </a:r>
          </a:p>
          <a:p>
            <a:pPr lvl="0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комиссии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Члены комиссии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172400" y="6356351"/>
            <a:ext cx="5144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48997731-FCDA-4372-9EE2-495529E44F34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36</a:t>
            </a:fld>
            <a:endParaRPr lang="ru-RU" sz="1800" dirty="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74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6633"/>
            <a:ext cx="7772400" cy="108012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effectLst/>
                <a:latin typeface="Times New Roman"/>
                <a:ea typeface="Times New Roman"/>
              </a:rPr>
              <a:t>Последовательность проведения специальной оценки условий труда </a:t>
            </a:r>
            <a:r>
              <a:rPr lang="en-US" sz="2800" b="1" dirty="0">
                <a:latin typeface="Times New Roman"/>
                <a:ea typeface="Times New Roman"/>
              </a:rPr>
              <a:t>3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412777"/>
            <a:ext cx="8424936" cy="50475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effectLst/>
                <a:latin typeface="Times New Roman"/>
                <a:ea typeface="Times New Roman"/>
              </a:rPr>
              <a:t>5. РАБОТОДАТЕЛЬ:</a:t>
            </a:r>
            <a:endParaRPr lang="ru-RU" sz="2000" dirty="0" smtClean="0">
              <a:effectLst/>
              <a:latin typeface="Times New Roman"/>
              <a:ea typeface="Times New 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В течение 10 рабочих дней, в соответствии со ст. 12-11 ФЗ, направляет копию протокола комиссии, содержащего решение о невозможности проведения  исследований и замеров на рабочих местах, и отнесения их к опасному классу.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effectLst/>
                <a:latin typeface="Times New Roman"/>
                <a:ea typeface="Times New Roman"/>
              </a:rPr>
              <a:t>6. ЛАБОРАТОРИЯ:</a:t>
            </a:r>
            <a:endParaRPr lang="ru-RU" sz="2000" dirty="0" smtClean="0">
              <a:effectLst/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Проводит замеры всех вредных и опасных производственных факторов, подлежащих измерениям и исследованиям, утвержденных комиссией организации;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Оформляет протоколы  по каждому вредному или опасному фактору по результатам замеров.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effectLst/>
                <a:latin typeface="Times New Roman"/>
                <a:ea typeface="Times New Roman"/>
              </a:rPr>
              <a:t>7. ЭКСПЕРТ:</a:t>
            </a:r>
            <a:endParaRPr lang="ru-RU" sz="2000" dirty="0" smtClean="0">
              <a:effectLst/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Вносит предложение об использовании в качестве результатов замеры, проведенные при производственном контроле за условиями труда.</a:t>
            </a:r>
            <a:endParaRPr lang="ru-RU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172400" y="6356351"/>
            <a:ext cx="5144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48997731-FCDA-4372-9EE2-495529E44F34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37</a:t>
            </a:fld>
            <a:endParaRPr lang="ru-RU" sz="1800" dirty="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03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6633"/>
            <a:ext cx="7772400" cy="108012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effectLst/>
                <a:latin typeface="Times New Roman"/>
                <a:ea typeface="Times New Roman"/>
              </a:rPr>
              <a:t>Последовательность проведения специальной оценки условий труда </a:t>
            </a:r>
            <a:r>
              <a:rPr lang="en-US" sz="2800" b="1" dirty="0">
                <a:latin typeface="Times New Roman"/>
                <a:ea typeface="Times New Roman"/>
              </a:rPr>
              <a:t>3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571938"/>
            <a:ext cx="8280920" cy="44550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b="1" dirty="0">
                <a:latin typeface="Times New Roman"/>
                <a:ea typeface="Times New Roman"/>
              </a:rPr>
              <a:t>КОМИССИЯ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/>
                <a:ea typeface="Times New Roman"/>
              </a:rPr>
              <a:t>Принимает</a:t>
            </a:r>
            <a:r>
              <a:rPr lang="ru-RU" dirty="0"/>
              <a:t> решение об использовании результатов производственного контроля (если таковой проводился на рабочих местах</a:t>
            </a:r>
            <a:r>
              <a:rPr lang="ru-RU" dirty="0" smtClean="0"/>
              <a:t>);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9. ЭКСПЕРТ: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/>
                <a:ea typeface="Times New Roman"/>
              </a:rPr>
              <a:t>Относит условия труда на рабочих местах по степени вредности к классам или подклассам по результатам проведенных замеров;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effectLst/>
                <a:latin typeface="Times New Roman"/>
                <a:ea typeface="Times New Roman"/>
              </a:rPr>
              <a:t>Делает заключение о возможности снижения класса (подкласса) условий труда в случаях применения на вредных и (ил) опасных участках работы эффективных СИЗ в соответствии со ст.14-6 ФЗ;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10. КОМИССИЯ: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effectLst/>
                <a:latin typeface="Times New Roman"/>
                <a:ea typeface="Times New Roman"/>
              </a:rPr>
              <a:t>Принимает решение о возможности снижения класса (подкласса) на основании заключения эксперта;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11. ЭКСПЕРТ: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effectLst/>
                <a:latin typeface="Times New Roman"/>
                <a:ea typeface="Times New Roman"/>
              </a:rPr>
              <a:t>Составляет отчет о проведении специальной оценки условий труда в соответствии со ст.15 ФЗ;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172400" y="6356351"/>
            <a:ext cx="5144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48997731-FCDA-4372-9EE2-495529E44F34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38</a:t>
            </a:fld>
            <a:endParaRPr lang="ru-RU" sz="1800" dirty="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29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6633"/>
            <a:ext cx="7772400" cy="108012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effectLst/>
                <a:latin typeface="Times New Roman"/>
                <a:ea typeface="Times New Roman"/>
              </a:rPr>
              <a:t>Последовательность проведения специальной оценки условий труда </a:t>
            </a:r>
            <a:r>
              <a:rPr lang="en-US" sz="2800" b="1" dirty="0">
                <a:latin typeface="Times New Roman"/>
                <a:ea typeface="Times New Roman"/>
              </a:rPr>
              <a:t>3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124744"/>
            <a:ext cx="8568952" cy="4755148"/>
          </a:xfrm>
          <a:prstGeom prst="rect">
            <a:avLst/>
          </a:prstGeom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</a:pPr>
            <a:r>
              <a:rPr lang="ru-RU" sz="2000" b="1" dirty="0" smtClean="0">
                <a:effectLst/>
                <a:latin typeface="Times New Roman"/>
                <a:ea typeface="Times New Roman"/>
              </a:rPr>
              <a:t>12. КОМИССИЯ:</a:t>
            </a:r>
            <a:endParaRPr lang="ru-RU" sz="2000" dirty="0" smtClean="0">
              <a:effectLst/>
              <a:latin typeface="Times New Roman"/>
              <a:ea typeface="Times New Roman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Утверждает и подписывает отчет.  (При несогласии отдельных членов комиссии, прилагаются к нему их мотивированное особое мнение, изложенное в письменной форме);</a:t>
            </a:r>
          </a:p>
          <a:p>
            <a:pPr lvl="1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РАБОТОДАТЕЛЬ: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трех рабочих дней со дня утверждения отчета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 уведомить об этом организацию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проводившую специальную оценку условий труда, любым доступным способом, обеспечивающим возможность подтверждения факта такого уведомления, а также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направить в ее адрес копию утвержденного отчета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заказным почтовым отправлением с уведомлением о вручении либо в форме электронного документа, подписанного квалифицированной электронной подписью.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организует ознакомление работников с результатами проведения СОУТ на их рабочих местах в срок не позднее 30 календарных дней со дня утверждения отчета о проведении специальной  оценки условий труда</a:t>
            </a:r>
            <a:r>
              <a:rPr lang="ru-RU" sz="2000" dirty="0" smtClean="0">
                <a:latin typeface="Times New Roman"/>
                <a:ea typeface="Times New Roman"/>
              </a:rPr>
              <a:t>;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172400" y="6356351"/>
            <a:ext cx="5144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48997731-FCDA-4372-9EE2-495529E44F34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39</a:t>
            </a:fld>
            <a:endParaRPr lang="ru-RU" sz="1800" dirty="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49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72450" y="6356351"/>
            <a:ext cx="514351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fld id="{5A00D68A-8797-4F43-848F-2E43B6017E47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None/>
              </a:pPr>
              <a:t>4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0483" name="Заголовок 1"/>
          <p:cNvSpPr>
            <a:spLocks/>
          </p:cNvSpPr>
          <p:nvPr/>
        </p:nvSpPr>
        <p:spPr bwMode="auto">
          <a:xfrm>
            <a:off x="179389" y="188914"/>
            <a:ext cx="88566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2"/>
                </a:solidFill>
                <a:latin typeface="Helios"/>
                <a:ea typeface="+mj-ea"/>
                <a:cs typeface="+mj-cs"/>
              </a:rPr>
              <a:t>УТВЕРЖДЕННЫЕ ПРИКАЗЫ МИНТРУДА РОССИИ, РАЗРАБОТАННЫЕ В РАЗВИТИЕ ФЕДЕРАЛЬНОГО ЗАКОНА «О СПЕЦИАЛЬНОЙ ОЦЕНКЕ УСЛОВИЙ ТРУДА»</a:t>
            </a:r>
            <a:endParaRPr lang="ru-RU" sz="1600" b="1" dirty="0">
              <a:solidFill>
                <a:schemeClr val="tx2"/>
              </a:solidFill>
              <a:latin typeface="Helios"/>
            </a:endParaRPr>
          </a:p>
        </p:txBody>
      </p:sp>
      <p:sp>
        <p:nvSpPr>
          <p:cNvPr id="4100" name="Прямоугольник 7"/>
          <p:cNvSpPr>
            <a:spLocks noChangeArrowheads="1"/>
          </p:cNvSpPr>
          <p:nvPr/>
        </p:nvSpPr>
        <p:spPr bwMode="auto">
          <a:xfrm>
            <a:off x="2700337" y="6742114"/>
            <a:ext cx="3930651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6" y="6742114"/>
            <a:ext cx="71439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4103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6" y="0"/>
            <a:ext cx="1428751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4288829280"/>
              </p:ext>
            </p:extLst>
          </p:nvPr>
        </p:nvGraphicFramePr>
        <p:xfrm>
          <a:off x="107504" y="764704"/>
          <a:ext cx="8856984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6633"/>
            <a:ext cx="7772400" cy="108012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effectLst/>
                <a:latin typeface="Times New Roman"/>
                <a:ea typeface="Times New Roman"/>
              </a:rPr>
              <a:t>Последовательность проведения специальной оценки условий труда </a:t>
            </a:r>
            <a:r>
              <a:rPr lang="en-US" sz="2800" b="1" dirty="0">
                <a:latin typeface="Times New Roman"/>
                <a:ea typeface="Times New Roman"/>
              </a:rPr>
              <a:t>3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124744"/>
            <a:ext cx="8424936" cy="5539978"/>
          </a:xfrm>
          <a:prstGeom prst="rect">
            <a:avLst/>
          </a:prstGeom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РАБОТОДАТЕЛЬ: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/>
                <a:ea typeface="Times New Roman"/>
              </a:rPr>
              <a:t>подает в </a:t>
            </a:r>
            <a:r>
              <a:rPr lang="ru-RU" sz="2000" dirty="0">
                <a:latin typeface="Times New Roman"/>
                <a:ea typeface="Times New Roman"/>
              </a:rPr>
              <a:t>течении 30 рабочих дней декларацию о соответствии условий труда государственным нормативным требованиям охраны труда на рабочие места на которых вредные и (или) опасные производственные факторы не идентифицированы и (или) условия труда на </a:t>
            </a:r>
            <a:r>
              <a:rPr lang="ru-RU" sz="2000" dirty="0" smtClean="0">
                <a:latin typeface="Times New Roman"/>
                <a:ea typeface="Times New Roman"/>
              </a:rPr>
              <a:t>которых </a:t>
            </a:r>
            <a:r>
              <a:rPr lang="ru-RU" sz="2000" dirty="0">
                <a:latin typeface="Times New Roman"/>
                <a:ea typeface="Times New Roman"/>
              </a:rPr>
              <a:t>по результатам исследований (испытаний) и измерений вредных и (или) опасных производственных факторов признаны оптимальными или допустимыми, за исключением рабочих мест, указанных в части 6 </a:t>
            </a: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статьи </a:t>
            </a:r>
            <a:r>
              <a:rPr lang="ru-RU" sz="2000" dirty="0">
                <a:latin typeface="Times New Roman"/>
                <a:ea typeface="Times New Roman"/>
              </a:rPr>
              <a:t>10 </a:t>
            </a:r>
            <a:r>
              <a:rPr lang="ru-RU" sz="2000" dirty="0" smtClean="0">
                <a:latin typeface="Times New Roman"/>
                <a:ea typeface="Times New Roman"/>
              </a:rPr>
              <a:t>ФЗ от 28 декабря 2013 г. № </a:t>
            </a:r>
            <a:r>
              <a:rPr lang="ru-RU" sz="2000" dirty="0">
                <a:latin typeface="Times New Roman"/>
                <a:ea typeface="Times New Roman"/>
              </a:rPr>
              <a:t>426-ФЗ "О специальной оценке условий </a:t>
            </a:r>
            <a:r>
              <a:rPr lang="ru-RU" sz="2000" dirty="0" smtClean="0">
                <a:latin typeface="Times New Roman"/>
                <a:ea typeface="Times New Roman"/>
              </a:rPr>
              <a:t>труда« (рабочие места, на которых идентификация вредных </a:t>
            </a:r>
            <a:r>
              <a:rPr lang="ru-RU" sz="2000" dirty="0">
                <a:latin typeface="Times New Roman"/>
                <a:ea typeface="Times New Roman"/>
              </a:rPr>
              <a:t>и (или) </a:t>
            </a:r>
            <a:r>
              <a:rPr lang="ru-RU" sz="2000" dirty="0" smtClean="0">
                <a:latin typeface="Times New Roman"/>
                <a:ea typeface="Times New Roman"/>
              </a:rPr>
              <a:t>опасных производственных факторов не проводится).</a:t>
            </a:r>
          </a:p>
          <a:p>
            <a:pPr marL="266700" lvl="0" indent="276225"/>
            <a:r>
              <a:rPr lang="ru-RU" sz="2000" dirty="0" smtClean="0">
                <a:latin typeface="Times New Roman"/>
                <a:ea typeface="Times New Roman"/>
              </a:rPr>
              <a:t>В соответствии с внесенными в данный закон в </a:t>
            </a:r>
            <a:r>
              <a:rPr lang="ru-RU" sz="2000" dirty="0">
                <a:latin typeface="Times New Roman"/>
                <a:ea typeface="Times New Roman"/>
              </a:rPr>
              <a:t>мае 2016 года</a:t>
            </a:r>
            <a:r>
              <a:rPr lang="ru-RU" sz="2000" dirty="0" smtClean="0">
                <a:latin typeface="Times New Roman"/>
                <a:ea typeface="Times New Roman"/>
              </a:rPr>
              <a:t> изменениям работодатель подает уточненную декларацию на рабочие места на которых </a:t>
            </a:r>
            <a:r>
              <a:rPr lang="ru-RU" sz="2000" b="1" dirty="0" smtClean="0">
                <a:latin typeface="Times New Roman"/>
                <a:ea typeface="Times New Roman"/>
              </a:rPr>
              <a:t>в результате ранее проведенной </a:t>
            </a:r>
            <a:r>
              <a:rPr lang="ru-RU" sz="2000" b="1" dirty="0" err="1" smtClean="0">
                <a:latin typeface="Times New Roman"/>
                <a:ea typeface="Times New Roman"/>
              </a:rPr>
              <a:t>спецоценки</a:t>
            </a:r>
            <a:r>
              <a:rPr lang="ru-RU" sz="2000" b="1" dirty="0" smtClean="0">
                <a:latin typeface="Times New Roman"/>
                <a:ea typeface="Times New Roman"/>
              </a:rPr>
              <a:t> был установлен допустимый или оптимальный класс условий труда</a:t>
            </a:r>
            <a:r>
              <a:rPr lang="ru-RU" sz="2000" dirty="0" smtClean="0">
                <a:latin typeface="Times New Roman"/>
                <a:ea typeface="Times New Roman"/>
              </a:rPr>
              <a:t>, </a:t>
            </a:r>
            <a:r>
              <a:rPr lang="ru-RU" sz="2000" dirty="0">
                <a:latin typeface="Times New Roman"/>
                <a:ea typeface="Times New Roman"/>
              </a:rPr>
              <a:t>за исключением рабочих мест, указанных в </a:t>
            </a:r>
            <a:r>
              <a:rPr lang="ru-RU" sz="2000" dirty="0" smtClean="0">
                <a:latin typeface="Times New Roman"/>
                <a:ea typeface="Times New Roman"/>
              </a:rPr>
              <a:t>ч. </a:t>
            </a:r>
            <a:r>
              <a:rPr lang="ru-RU" sz="2000" dirty="0">
                <a:latin typeface="Times New Roman"/>
                <a:ea typeface="Times New Roman"/>
              </a:rPr>
              <a:t>6 </a:t>
            </a:r>
            <a:r>
              <a:rPr lang="ru-RU" sz="2000" dirty="0" smtClean="0">
                <a:latin typeface="Times New Roman"/>
                <a:ea typeface="Times New Roman"/>
              </a:rPr>
              <a:t>ст. </a:t>
            </a:r>
            <a:r>
              <a:rPr lang="ru-RU" sz="2000" dirty="0">
                <a:latin typeface="Times New Roman"/>
                <a:ea typeface="Times New Roman"/>
              </a:rPr>
              <a:t>10 </a:t>
            </a:r>
            <a:r>
              <a:rPr lang="ru-RU" sz="2000" dirty="0" smtClean="0">
                <a:latin typeface="Times New Roman"/>
                <a:ea typeface="Times New Roman"/>
              </a:rPr>
              <a:t>ФЗ </a:t>
            </a:r>
            <a:r>
              <a:rPr lang="ru-RU" sz="2000" dirty="0">
                <a:latin typeface="Times New Roman"/>
                <a:ea typeface="Times New Roman"/>
              </a:rPr>
              <a:t>№ </a:t>
            </a:r>
            <a:r>
              <a:rPr lang="ru-RU" sz="2000" dirty="0" smtClean="0">
                <a:latin typeface="Times New Roman"/>
                <a:ea typeface="Times New Roman"/>
              </a:rPr>
              <a:t>426-ФЗ;</a:t>
            </a:r>
            <a:endParaRPr lang="ru-RU" sz="2000" dirty="0">
              <a:latin typeface="Times New Roman"/>
              <a:ea typeface="Times New Roman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Размещает итоги специальной оценки условий труда на своем официальном сайте.</a:t>
            </a:r>
            <a:endParaRPr lang="ru-RU" sz="2000" dirty="0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172400" y="6356351"/>
            <a:ext cx="5144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48997731-FCDA-4372-9EE2-495529E44F34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40</a:t>
            </a:fld>
            <a:endParaRPr lang="ru-RU" sz="1800" dirty="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97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333" y="116633"/>
            <a:ext cx="8712968" cy="1080119"/>
          </a:xfrm>
        </p:spPr>
        <p:txBody>
          <a:bodyPr>
            <a:noAutofit/>
          </a:bodyPr>
          <a:lstStyle/>
          <a:p>
            <a:pPr marL="0" lvl="1" indent="361950" algn="l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подачи декларации и ее форма утверждены приказом Минтруда РФ от 7 февраля 2014 г. № 80н (с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изменениями от февраля 2017 г.)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7333" y="1196752"/>
            <a:ext cx="8712968" cy="5170646"/>
          </a:xfrm>
          <a:prstGeom prst="rect">
            <a:avLst/>
          </a:prstGeom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Декларация </a:t>
            </a:r>
            <a:r>
              <a:rPr lang="ru-RU" sz="2000" dirty="0"/>
              <a:t>соответствия … (форма)</a:t>
            </a:r>
          </a:p>
          <a:p>
            <a:pPr algn="ctr"/>
            <a:r>
              <a:rPr lang="ru-RU" sz="1600" dirty="0" smtClean="0"/>
              <a:t>___________________________________________________________________________________</a:t>
            </a:r>
            <a:endParaRPr lang="ru-RU" sz="1600" dirty="0"/>
          </a:p>
          <a:p>
            <a:pPr algn="ctr">
              <a:lnSpc>
                <a:spcPct val="80000"/>
              </a:lnSpc>
            </a:pPr>
            <a:r>
              <a:rPr lang="ru-RU" sz="2000" baseline="30000" dirty="0"/>
              <a:t>(наименование юридического лица, фамилия, имя, отчество (при наличии) индивидуального предпринимателя, подавшего декларацию, место нахождения и место осуществления деятельности, идентификационный номер налогоплательщика, основной государственный регистрационный номер)</a:t>
            </a:r>
            <a:endParaRPr lang="ru-RU" sz="2000" dirty="0"/>
          </a:p>
          <a:p>
            <a:r>
              <a:rPr lang="ru-RU" sz="2000" dirty="0"/>
              <a:t>заявляет, что на рабочем месте (рабочих местах</a:t>
            </a:r>
            <a:r>
              <a:rPr lang="ru-RU" sz="2000" dirty="0" smtClean="0"/>
              <a:t>) ________________________</a:t>
            </a:r>
            <a:endParaRPr lang="ru-RU" sz="2000" dirty="0"/>
          </a:p>
          <a:p>
            <a:r>
              <a:rPr lang="ru-RU" sz="1200" dirty="0" smtClean="0"/>
              <a:t>_______________________________________________________________________________________________________________</a:t>
            </a:r>
            <a:endParaRPr lang="ru-RU" sz="1200" dirty="0"/>
          </a:p>
          <a:p>
            <a:pPr algn="ctr">
              <a:lnSpc>
                <a:spcPct val="80000"/>
              </a:lnSpc>
            </a:pPr>
            <a:r>
              <a:rPr lang="ru-RU" sz="2000" baseline="30000" dirty="0"/>
              <a:t>(наименование должности, профессии или специальности работника (работников), занятого (занятых) на рабочем месте (рабочих местах), индивидуальный номер (номера) рабочего места (рабочих мест), </a:t>
            </a:r>
            <a:br>
              <a:rPr lang="ru-RU" sz="2000" baseline="30000" dirty="0"/>
            </a:br>
            <a:r>
              <a:rPr lang="ru-RU" sz="2000" baseline="30000" dirty="0"/>
              <a:t>численность занятых работников в отношении каждого рабочего места)</a:t>
            </a:r>
            <a:endParaRPr lang="ru-RU" sz="2000" dirty="0"/>
          </a:p>
          <a:p>
            <a:r>
              <a:rPr lang="ru-RU" sz="2000" baseline="30000" dirty="0"/>
              <a:t> </a:t>
            </a:r>
            <a:r>
              <a:rPr lang="ru-RU" dirty="0"/>
              <a:t>по  результатам идентификации не выявлены вредные и (или) опасные производственные факторы </a:t>
            </a:r>
            <a:r>
              <a:rPr lang="ru-RU" dirty="0">
                <a:solidFill>
                  <a:srgbClr val="C00000"/>
                </a:solidFill>
              </a:rPr>
              <a:t>или условия труда по результатам исследований (испытаний) и измерений вредных и (или) опасных производственных факторов признаны оптимальными или допустимыми, условия труда соответствуют государственным нормативным требованиям охраны труда.</a:t>
            </a:r>
          </a:p>
          <a:p>
            <a:r>
              <a:rPr lang="ru-RU" sz="2000" dirty="0"/>
              <a:t>Декларация подана на основании ________________________________</a:t>
            </a:r>
          </a:p>
          <a:p>
            <a:r>
              <a:rPr lang="ru-RU" sz="2000" dirty="0"/>
              <a:t>_________________________________________________________________</a:t>
            </a:r>
          </a:p>
          <a:p>
            <a:pPr algn="ctr">
              <a:lnSpc>
                <a:spcPct val="80000"/>
              </a:lnSpc>
            </a:pPr>
            <a:r>
              <a:rPr lang="ru-RU" sz="2000" baseline="30000" dirty="0"/>
              <a:t>(реквизиты заключения эксперта организации, проводившей специальную оценку условий труда, </a:t>
            </a:r>
            <a:r>
              <a:rPr lang="ru-RU" sz="2000" baseline="30000" dirty="0">
                <a:solidFill>
                  <a:srgbClr val="C00000"/>
                </a:solidFill>
              </a:rPr>
              <a:t>и (или) протокола (протоколов) проведения исследований (испытаний) или измерений вредных и (или) опасных производственных факторов)</a:t>
            </a:r>
            <a:endParaRPr lang="ru-RU" sz="2000" dirty="0">
              <a:solidFill>
                <a:srgbClr val="C00000"/>
              </a:solidFill>
            </a:endParaRPr>
          </a:p>
          <a:p>
            <a:r>
              <a:rPr lang="ru-RU" sz="2000" dirty="0"/>
              <a:t>Специальная оценка условий труда проведена </a:t>
            </a:r>
            <a:r>
              <a:rPr lang="ru-RU" sz="2000" dirty="0" smtClean="0"/>
              <a:t>_____________________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172400" y="6356351"/>
            <a:ext cx="5144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48997731-FCDA-4372-9EE2-495529E44F34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41</a:t>
            </a:fld>
            <a:endParaRPr lang="ru-RU" sz="1800" dirty="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94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Номер слайда 1"/>
          <p:cNvSpPr txBox="1">
            <a:spLocks/>
          </p:cNvSpPr>
          <p:nvPr/>
        </p:nvSpPr>
        <p:spPr bwMode="auto">
          <a:xfrm>
            <a:off x="6768244" y="226787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r"/>
            <a:fld id="{5C365D71-A692-4B4F-98BE-C18E79093CF0}" type="slidenum">
              <a:rPr lang="en-US">
                <a:solidFill>
                  <a:srgbClr val="6F91C2"/>
                </a:solidFill>
                <a:latin typeface="Arial" charset="0"/>
                <a:cs typeface="Arial" charset="0"/>
              </a:rPr>
              <a:pPr algn="r"/>
              <a:t>42</a:t>
            </a:fld>
            <a:endParaRPr lang="en-US" dirty="0">
              <a:solidFill>
                <a:srgbClr val="6F91C2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46348" y="5049180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40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Спасибо за внимание</a:t>
            </a:r>
            <a:r>
              <a:rPr lang="ru-RU" sz="4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!</a:t>
            </a:r>
            <a:endParaRPr lang="ru-RU" sz="4800" b="1" dirty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820" y="1772816"/>
            <a:ext cx="3165921" cy="2364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52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72450" y="6356351"/>
            <a:ext cx="514351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fld id="{E33844EA-6FE9-4BDB-B89E-7F1FB8E7FA99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None/>
              </a:pPr>
              <a:t>5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0483" name="Заголовок 1"/>
          <p:cNvSpPr>
            <a:spLocks/>
          </p:cNvSpPr>
          <p:nvPr/>
        </p:nvSpPr>
        <p:spPr bwMode="auto">
          <a:xfrm>
            <a:off x="179389" y="188914"/>
            <a:ext cx="88566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2"/>
                </a:solidFill>
                <a:latin typeface="Helios"/>
              </a:rPr>
              <a:t>УТВЕРЖДЕННЫЕ ПРИКАЗЫ МИНТРУДА РОССИИ, РАЗРАБОТАННЫЕ В РАЗВИТИЕ ФЕДЕРАЛЬНОГО ЗАКОНА «О СПЕЦИАЛЬНОЙ ОЦЕНКЕ УСЛОВИЙ ТРУДА»</a:t>
            </a:r>
            <a:endParaRPr lang="ru-RU" sz="1600" b="1" dirty="0">
              <a:solidFill>
                <a:schemeClr val="tx2"/>
              </a:solidFill>
              <a:latin typeface="Helios"/>
            </a:endParaRPr>
          </a:p>
        </p:txBody>
      </p:sp>
      <p:sp>
        <p:nvSpPr>
          <p:cNvPr id="5124" name="Прямоугольник 7"/>
          <p:cNvSpPr>
            <a:spLocks noChangeArrowheads="1"/>
          </p:cNvSpPr>
          <p:nvPr/>
        </p:nvSpPr>
        <p:spPr bwMode="auto">
          <a:xfrm>
            <a:off x="2700337" y="6742114"/>
            <a:ext cx="3930651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6" y="6742114"/>
            <a:ext cx="71439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5127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6" y="0"/>
            <a:ext cx="1428751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2505728464"/>
              </p:ext>
            </p:extLst>
          </p:nvPr>
        </p:nvGraphicFramePr>
        <p:xfrm>
          <a:off x="323528" y="764704"/>
          <a:ext cx="864096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72450" y="6356351"/>
            <a:ext cx="514351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fld id="{E33844EA-6FE9-4BDB-B89E-7F1FB8E7FA99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None/>
              </a:pPr>
              <a:t>6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0483" name="Заголовок 1"/>
          <p:cNvSpPr>
            <a:spLocks/>
          </p:cNvSpPr>
          <p:nvPr/>
        </p:nvSpPr>
        <p:spPr bwMode="auto">
          <a:xfrm>
            <a:off x="179389" y="188914"/>
            <a:ext cx="88566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2"/>
                </a:solidFill>
                <a:latin typeface="Helios"/>
              </a:rPr>
              <a:t>УТВЕРЖДЕННЫЕ ПРИКАЗЫ МИНТРУДА РОССИИ, РАЗРАБОТАННЫЕ В РАЗВИТИЕ ФЕДЕРАЛЬНОГО ЗАКОНА «О СПЕЦИАЛЬНОЙ ОЦЕНКЕ УСЛОВИЙ ТРУДА»</a:t>
            </a:r>
            <a:endParaRPr lang="ru-RU" sz="1600" b="1" dirty="0">
              <a:solidFill>
                <a:schemeClr val="tx2"/>
              </a:solidFill>
              <a:latin typeface="Helios"/>
            </a:endParaRPr>
          </a:p>
        </p:txBody>
      </p:sp>
      <p:sp>
        <p:nvSpPr>
          <p:cNvPr id="5124" name="Прямоугольник 7"/>
          <p:cNvSpPr>
            <a:spLocks noChangeArrowheads="1"/>
          </p:cNvSpPr>
          <p:nvPr/>
        </p:nvSpPr>
        <p:spPr bwMode="auto">
          <a:xfrm>
            <a:off x="2700337" y="6742114"/>
            <a:ext cx="3930651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6" y="6742114"/>
            <a:ext cx="71439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5127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6" y="0"/>
            <a:ext cx="1428751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2112890953"/>
              </p:ext>
            </p:extLst>
          </p:nvPr>
        </p:nvGraphicFramePr>
        <p:xfrm>
          <a:off x="323528" y="764704"/>
          <a:ext cx="864096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Заголовок 1"/>
          <p:cNvSpPr>
            <a:spLocks noGrp="1"/>
          </p:cNvSpPr>
          <p:nvPr>
            <p:ph type="title"/>
          </p:nvPr>
        </p:nvSpPr>
        <p:spPr>
          <a:xfrm>
            <a:off x="395288" y="115889"/>
            <a:ext cx="8280400" cy="433387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ios"/>
              </a:rPr>
              <a:t>КЛАССЫ УСЛОВИЙ ТРУДА </a:t>
            </a:r>
            <a:r>
              <a:rPr lang="ru-RU" sz="1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ios"/>
              </a:rPr>
              <a:t>(ст. 14 ФЗ 426)</a:t>
            </a:r>
          </a:p>
        </p:txBody>
      </p:sp>
      <p:sp>
        <p:nvSpPr>
          <p:cNvPr id="2969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BCA2002-9DE2-4A8A-B8A7-C51351B444BB}" type="slidenum">
              <a:rPr lang="ru-RU" sz="1800" smtClean="0">
                <a:solidFill>
                  <a:srgbClr val="626262"/>
                </a:solidFill>
                <a:latin typeface="Arial Black" pitchFamily="34" charset="0"/>
              </a:rPr>
              <a:pPr/>
              <a:t>7</a:t>
            </a:fld>
            <a:endParaRPr lang="ru-RU" sz="1800" smtClean="0">
              <a:solidFill>
                <a:srgbClr val="626262"/>
              </a:solidFill>
              <a:latin typeface="Arial Black" pitchFamily="34" charset="0"/>
            </a:endParaRPr>
          </a:p>
        </p:txBody>
      </p:sp>
      <p:sp>
        <p:nvSpPr>
          <p:cNvPr id="29701" name="Прямоугольник 7"/>
          <p:cNvSpPr>
            <a:spLocks noChangeArrowheads="1"/>
          </p:cNvSpPr>
          <p:nvPr/>
        </p:nvSpPr>
        <p:spPr bwMode="auto">
          <a:xfrm>
            <a:off x="2700337" y="6742114"/>
            <a:ext cx="3930651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>
              <a:solidFill>
                <a:srgbClr val="FFFFFF"/>
              </a:solidFill>
              <a:cs typeface="Arial" pitchFamily="34" charset="0"/>
            </a:endParaRPr>
          </a:p>
        </p:txBody>
      </p:sp>
      <p:pic>
        <p:nvPicPr>
          <p:cNvPr id="29702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6" y="0"/>
            <a:ext cx="1428751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Скругленный прямоугольник 11"/>
          <p:cNvSpPr/>
          <p:nvPr/>
        </p:nvSpPr>
        <p:spPr>
          <a:xfrm>
            <a:off x="250826" y="549276"/>
            <a:ext cx="8713788" cy="1439863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500" b="1" dirty="0">
                <a:solidFill>
                  <a:srgbClr val="1F497D"/>
                </a:solidFill>
              </a:rPr>
              <a:t>Оптимальные условия труда (1 класс)</a:t>
            </a:r>
            <a:endParaRPr lang="ru-RU" sz="1500" dirty="0">
              <a:solidFill>
                <a:srgbClr val="1F497D"/>
              </a:solidFill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srgbClr val="002060"/>
                </a:solidFill>
              </a:rPr>
              <a:t>условия труда, при которых воздействие на работника вредных и (или) опасных производственных факторов отсутствует или уровни воздействия которых не превышают уровни, установленные нормативами (гигиеническими нормативами) условий труда и принятые в качестве безопасных для человека, и создаются предпосылки для поддержания высокого уровня работоспособности работника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0826" y="2133601"/>
            <a:ext cx="8713788" cy="1439863"/>
          </a:xfrm>
          <a:prstGeom prst="roundRect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500" b="1" dirty="0">
              <a:solidFill>
                <a:srgbClr val="1F497D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500" b="1" dirty="0">
                <a:solidFill>
                  <a:srgbClr val="1F497D"/>
                </a:solidFill>
              </a:rPr>
              <a:t>Допустимые условия труда (2 класс)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srgbClr val="002060"/>
                </a:solidFill>
              </a:rPr>
              <a:t>условия труда, при которых на работника воздействуют вредные и (или) опасные производственные факторы, уровни воздействия которых не превышают уровни, установленные нормативами (гигиеническими нормативами) условий труда, а измененное функциональное состояние организма работника восстанавливается во время регламентированного отдыха или к началу следующего рабочего дня (смены)</a:t>
            </a:r>
          </a:p>
          <a:p>
            <a:pPr>
              <a:defRPr/>
            </a:pPr>
            <a:endParaRPr lang="ru-RU" sz="1500" b="1" dirty="0">
              <a:solidFill>
                <a:srgbClr val="1F497D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50826" y="3716338"/>
            <a:ext cx="8642351" cy="1008062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5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Вредные условия труда (3 класс)</a:t>
            </a:r>
          </a:p>
          <a:p>
            <a:pPr algn="just">
              <a:defRPr/>
            </a:pPr>
            <a:r>
              <a:rPr lang="ru-RU" sz="1600" dirty="0">
                <a:solidFill>
                  <a:srgbClr val="002060"/>
                </a:solidFill>
              </a:rPr>
              <a:t>условия труда, при которых уровни воздействия вредных и (или) опасных производственных факторов превышают уровни, установленные нормативами (гигиеническими нормативами) условий труда, </a:t>
            </a:r>
            <a:r>
              <a:rPr lang="ru-RU" sz="1500" dirty="0">
                <a:solidFill>
                  <a:srgbClr val="002060"/>
                </a:solidFill>
              </a:rPr>
              <a:t>включая подклассы 3.1, 3.2, 3.3, 3.4</a:t>
            </a:r>
            <a:endParaRPr lang="ru-RU" sz="1500" b="1" dirty="0">
              <a:solidFill>
                <a:srgbClr val="002060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50826" y="4868863"/>
            <a:ext cx="8642351" cy="1439862"/>
          </a:xfrm>
          <a:prstGeom prst="roundRect">
            <a:avLst/>
          </a:prstGeom>
          <a:noFill/>
          <a:ln w="28575">
            <a:solidFill>
              <a:schemeClr val="tx2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500" b="1" dirty="0">
                <a:solidFill>
                  <a:srgbClr val="1F497D"/>
                </a:solidFill>
              </a:rPr>
              <a:t>Опасные условия труда (4 класс)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srgbClr val="002060"/>
                </a:solidFill>
              </a:rPr>
              <a:t> условия труда, при которых на работника воздействуют вредные и (или) опасные производственные факторы, уровни воздействия которых в течение всего рабочего дня (смены) или его части способны создать угрозу жизни работника, а последствия воздействия данных факторов обусловливают высокий риск развития острого профессионального заболевания в период трудовой деятельности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588126" y="6742114"/>
            <a:ext cx="71439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65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179388" y="764705"/>
            <a:ext cx="8713787" cy="5850649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Подкласс 3.1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(вредные условия труда 1 степени) - условия труда, при которых на работника воздействуют вредные и (или) опасные производственные факторы, после воздействия которых измененное функциональное состояние организма работника восстанавливается, как правило, при более длительном, чем до начала следующего рабочего дня (смены), прекращении воздействия данных факторов, и увеличивается риск повреждения здоровья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Подкласс </a:t>
            </a:r>
            <a:r>
              <a:rPr lang="ru-RU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3.2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(вредные условия труда 2 степени) - условия труда, при которых на работника воздействуют вредные и (или) опасные производственные факторы, уровни воздействия которых способны вызвать стойкие функциональные изменения в организме работника, приводящие к появлению и развитию начальных форм профессиональных заболеваний или профессиональных заболеваний легкой степени тяжести (без потери профессиональной трудоспособности), возникающих после продолжительной экспозиции (пятнадцать и более лет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Подкласс </a:t>
            </a:r>
            <a:r>
              <a:rPr lang="ru-RU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3.3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вредные условия труда 3 степени) - условия труда, при которых на работника воздействуют вредные и (или) опасные производственные факторы, уровни воздействия которых способны вызвать стойкие функциональные изменения в организме работника, приводящие к появлению и развитию профессиональных заболеваний легкой и средней степени тяжести (с потерей профессиональной трудоспособности) в период трудовой деятельности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Подкласс </a:t>
            </a:r>
            <a:r>
              <a:rPr lang="ru-RU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3.4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(вредные условия труда 4 степени) - условия труда, при которых на работника воздействуют вредные и (или) опасные производственные факторы, уровни воздействия которых способны привести к появлению и развитию тяжелых форм профессиональных заболеваний (с потерей общей трудоспособности) в период трудовой деятельности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ru-RU" sz="1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24" name="Заголовок 1"/>
          <p:cNvSpPr>
            <a:spLocks noGrp="1"/>
          </p:cNvSpPr>
          <p:nvPr>
            <p:ph type="title"/>
          </p:nvPr>
        </p:nvSpPr>
        <p:spPr>
          <a:xfrm>
            <a:off x="468313" y="115889"/>
            <a:ext cx="8229600" cy="503237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ios"/>
              </a:rPr>
              <a:t>ПОДКЛАССЫ УСЛОВИЙ ТРУДА  </a:t>
            </a:r>
          </a:p>
        </p:txBody>
      </p:sp>
      <p:sp>
        <p:nvSpPr>
          <p:cNvPr id="3072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F361255-2119-48C8-B79E-7E1389AE7075}" type="slidenum">
              <a:rPr lang="ru-RU" sz="1800" smtClean="0">
                <a:solidFill>
                  <a:srgbClr val="626262"/>
                </a:solidFill>
                <a:latin typeface="Arial Black" pitchFamily="34" charset="0"/>
              </a:rPr>
              <a:pPr/>
              <a:t>8</a:t>
            </a:fld>
            <a:endParaRPr lang="ru-RU" sz="1800" smtClean="0">
              <a:solidFill>
                <a:srgbClr val="626262"/>
              </a:solidFill>
              <a:latin typeface="Arial Black" pitchFamily="34" charset="0"/>
            </a:endParaRPr>
          </a:p>
        </p:txBody>
      </p:sp>
      <p:sp>
        <p:nvSpPr>
          <p:cNvPr id="30726" name="Прямоугольник 7"/>
          <p:cNvSpPr>
            <a:spLocks noChangeArrowheads="1"/>
          </p:cNvSpPr>
          <p:nvPr/>
        </p:nvSpPr>
        <p:spPr bwMode="auto">
          <a:xfrm>
            <a:off x="2700337" y="6742114"/>
            <a:ext cx="3930651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>
              <a:solidFill>
                <a:srgbClr val="FFFFFF"/>
              </a:solidFill>
              <a:cs typeface="Arial" pitchFamily="34" charset="0"/>
            </a:endParaRPr>
          </a:p>
        </p:txBody>
      </p:sp>
      <p:pic>
        <p:nvPicPr>
          <p:cNvPr id="30727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6" y="0"/>
            <a:ext cx="1428751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6588126" y="6742114"/>
            <a:ext cx="71439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95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Рабочие места, где специальная оценка условий труда 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не проводится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44824"/>
            <a:ext cx="8496944" cy="4752528"/>
          </a:xfrm>
        </p:spPr>
        <p:txBody>
          <a:bodyPr>
            <a:normAutofit/>
          </a:bodyPr>
          <a:lstStyle/>
          <a:p>
            <a:pPr marL="457200" lvl="0" indent="-457200">
              <a:spcAft>
                <a:spcPts val="1200"/>
              </a:spcAft>
              <a:buFont typeface="+mj-lt"/>
              <a:buAutoNum type="arabicPeriod"/>
            </a:pPr>
            <a:r>
              <a:rPr lang="ru-RU" sz="3200" b="1" i="1" dirty="0" smtClean="0">
                <a:solidFill>
                  <a:schemeClr val="tx1"/>
                </a:solidFill>
              </a:rPr>
              <a:t>Надомники </a:t>
            </a:r>
            <a:endParaRPr lang="ru-RU" sz="3200" b="1" i="1" dirty="0">
              <a:solidFill>
                <a:schemeClr val="tx1"/>
              </a:solidFill>
            </a:endParaRPr>
          </a:p>
          <a:p>
            <a:pPr marL="457200" lvl="0" indent="-457200">
              <a:spcAft>
                <a:spcPts val="1200"/>
              </a:spcAft>
              <a:buFont typeface="+mj-lt"/>
              <a:buAutoNum type="arabicPeriod"/>
            </a:pPr>
            <a:r>
              <a:rPr lang="ru-RU" sz="3200" b="1" i="1" dirty="0" smtClean="0">
                <a:solidFill>
                  <a:schemeClr val="tx1"/>
                </a:solidFill>
              </a:rPr>
              <a:t>Дистанционные работники</a:t>
            </a:r>
            <a:endParaRPr lang="ru-RU" sz="3200" b="1" i="1" dirty="0">
              <a:solidFill>
                <a:schemeClr val="tx1"/>
              </a:solidFill>
            </a:endParaRP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ru-RU" sz="3200" b="1" i="1" dirty="0" smtClean="0">
                <a:solidFill>
                  <a:schemeClr val="tx1"/>
                </a:solidFill>
              </a:rPr>
              <a:t>Работники, </a:t>
            </a:r>
            <a:r>
              <a:rPr lang="ru-RU" sz="3200" b="1" i="1" dirty="0">
                <a:solidFill>
                  <a:schemeClr val="tx1"/>
                </a:solidFill>
              </a:rPr>
              <a:t>вступивших в трудовые отношения с работодателями - физическими лицами, </a:t>
            </a:r>
            <a:r>
              <a:rPr lang="ru-RU" sz="3200" b="1" i="1" dirty="0">
                <a:solidFill>
                  <a:srgbClr val="C00000"/>
                </a:solidFill>
              </a:rPr>
              <a:t>не являющимися индивидуальными предпринимателями</a:t>
            </a:r>
            <a:r>
              <a:rPr lang="ru-RU" sz="3200" b="1" i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875465" y="6381751"/>
            <a:ext cx="192700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692A9F-D6E0-4E83-8A2F-BCE6861ECB77}" type="slidenum">
              <a:rPr lang="ru-RU" sz="1800" smtClean="0">
                <a:solidFill>
                  <a:srgbClr val="626262"/>
                </a:solidFill>
                <a:latin typeface="Arial Black" pitchFamily="34" charset="0"/>
              </a:rPr>
              <a:pPr/>
              <a:t>9</a:t>
            </a:fld>
            <a:endParaRPr lang="ru-RU" sz="1800" dirty="0" smtClean="0">
              <a:solidFill>
                <a:srgbClr val="626262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4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 fontAlgn="auto">
          <a:spcBef>
            <a:spcPts val="0"/>
          </a:spcBef>
          <a:spcAft>
            <a:spcPts val="0"/>
          </a:spcAft>
          <a:defRPr sz="1400" b="1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КИОУТ горы син">
  <a:themeElements>
    <a:clrScheme name="Другое 4">
      <a:dk1>
        <a:srgbClr val="666666"/>
      </a:dk1>
      <a:lt1>
        <a:sysClr val="window" lastClr="FFFFFF"/>
      </a:lt1>
      <a:dk2>
        <a:srgbClr val="336699"/>
      </a:dk2>
      <a:lt2>
        <a:srgbClr val="FFFFFF"/>
      </a:lt2>
      <a:accent1>
        <a:srgbClr val="476394"/>
      </a:accent1>
      <a:accent2>
        <a:srgbClr val="6688B6"/>
      </a:accent2>
      <a:accent3>
        <a:srgbClr val="1F9997"/>
      </a:accent3>
      <a:accent4>
        <a:srgbClr val="6B9BC7"/>
      </a:accent4>
      <a:accent5>
        <a:srgbClr val="4E66B2"/>
      </a:accent5>
      <a:accent6>
        <a:srgbClr val="8976AC"/>
      </a:accent6>
      <a:hlink>
        <a:srgbClr val="336699"/>
      </a:hlink>
      <a:folHlink>
        <a:srgbClr val="B34F17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14738</TotalTime>
  <Words>4282</Words>
  <Application>Microsoft Office PowerPoint</Application>
  <PresentationFormat>Экран (4:3)</PresentationFormat>
  <Paragraphs>423</Paragraphs>
  <Slides>42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42</vt:i4>
      </vt:variant>
    </vt:vector>
  </HeadingPairs>
  <TitlesOfParts>
    <vt:vector size="44" baseType="lpstr">
      <vt:lpstr>Тема Office</vt:lpstr>
      <vt:lpstr>Тема КИОУТ горы син</vt:lpstr>
      <vt:lpstr>Специальная оценка условий труда – порядок проведения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КЛАССЫ УСЛОВИЙ ТРУДА (ст. 14 ФЗ 426)</vt:lpstr>
      <vt:lpstr>ПОДКЛАССЫ УСЛОВИЙ ТРУДА  </vt:lpstr>
      <vt:lpstr>Рабочие места, где специальная оценка условий труда не проводится</vt:lpstr>
      <vt:lpstr>Особенности специальной оценки условий труда госслужащих</vt:lpstr>
      <vt:lpstr>Участники специальной оценки условий труда</vt:lpstr>
      <vt:lpstr>НЕЗАВИСИМОСТЬ ОРГАНИЗАЦИЙ И ЭКСПЕРТОВ</vt:lpstr>
      <vt:lpstr>ДОПУСК НА РЫНОК В ОБЛАСТИ СПЕЦИАЛЬНОЙ ОЦЕНКИ УСЛОВИЙ ТРУДА, Статья 19 426-ФЗ</vt:lpstr>
      <vt:lpstr>Презентация PowerPoint</vt:lpstr>
      <vt:lpstr>Презентация PowerPoint</vt:lpstr>
      <vt:lpstr>Презентация PowerPoint</vt:lpstr>
      <vt:lpstr>Презентация PowerPoint</vt:lpstr>
      <vt:lpstr>ОТВЕТСТВЕННОСТЬ ОРГАНИЗАЦИЙ И ЭКСПЕРТОВ</vt:lpstr>
      <vt:lpstr>СТАТУС ЭКСПЕРТА,  ПРОВОДЯЩЕГО СПЕЦИАЛЬНУЮ ОЦЕНКУ УСЛОВИЙ ТРУДА</vt:lpstr>
      <vt:lpstr>МЕТОДИКА ПРОВЕДЕНИЯ СПЕЦИАЛЬНОЙ ОЦЕНКИ УСЛОВИЙ ТРУДА</vt:lpstr>
      <vt:lpstr>Особенность проведения спецоценки  в организациях, осуществляющих отдельные виды деятельности (постановление Правительства от 14.04.2014 № 290)</vt:lpstr>
      <vt:lpstr>Презентация PowerPoint</vt:lpstr>
      <vt:lpstr>Презентация PowerPoint</vt:lpstr>
      <vt:lpstr>Последовательность проведения специальной оценки условий труда 1</vt:lpstr>
      <vt:lpstr>Презентация PowerPoint</vt:lpstr>
      <vt:lpstr>Приказ о создании комиссии по специальной оценки условий труда</vt:lpstr>
      <vt:lpstr>Приказ о создании комиссии по специальной оценки условий труда (продолжение)</vt:lpstr>
      <vt:lpstr>Приказ о создании комиссии по специальной оценки условий труда (продолжение)</vt:lpstr>
      <vt:lpstr>Приказ о создании комиссии по специальной оценки условий труда (продолжение)</vt:lpstr>
      <vt:lpstr>Протокол комиссии 1 (утверждение перечня рабочих мест)</vt:lpstr>
      <vt:lpstr>Протокол комиссии (перечень рабочих мест)</vt:lpstr>
      <vt:lpstr>Сведения по рабочим местам, необходимые для  специальной оценке условий труда</vt:lpstr>
      <vt:lpstr>Аналогичные рабочие места</vt:lpstr>
      <vt:lpstr>Подготовка к специальной оценке условий труда</vt:lpstr>
      <vt:lpstr>Последовательность проведения специальной оценки условий труда 2</vt:lpstr>
      <vt:lpstr>Протокол комиссии 2 (утверждение перечня вредных факторов, подлежащих измерениям)</vt:lpstr>
      <vt:lpstr>Последовательность проведения специальной оценки условий труда 3</vt:lpstr>
      <vt:lpstr>Последовательность проведения специальной оценки условий труда 3</vt:lpstr>
      <vt:lpstr>Последовательность проведения специальной оценки условий труда 3</vt:lpstr>
      <vt:lpstr>Последовательность проведения специальной оценки условий труда 3</vt:lpstr>
      <vt:lpstr>Порядок подачи декларации и ее форма утверждены приказом Минтруда РФ от 7 февраля 2014 г. № 80н (с изменениями от февраля 2017 г.)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RahmatulinVD</dc:creator>
  <cp:lastModifiedBy>Fomin</cp:lastModifiedBy>
  <cp:revision>1580</cp:revision>
  <dcterms:created xsi:type="dcterms:W3CDTF">2012-09-14T15:26:24Z</dcterms:created>
  <dcterms:modified xsi:type="dcterms:W3CDTF">2017-03-14T14:57:10Z</dcterms:modified>
</cp:coreProperties>
</file>