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82" r:id="rId2"/>
    <p:sldId id="258" r:id="rId3"/>
    <p:sldId id="259" r:id="rId4"/>
    <p:sldId id="293" r:id="rId5"/>
    <p:sldId id="260" r:id="rId6"/>
    <p:sldId id="294" r:id="rId7"/>
    <p:sldId id="280" r:id="rId8"/>
    <p:sldId id="262" r:id="rId9"/>
    <p:sldId id="263" r:id="rId10"/>
    <p:sldId id="265" r:id="rId11"/>
    <p:sldId id="266" r:id="rId12"/>
    <p:sldId id="276" r:id="rId13"/>
    <p:sldId id="291" r:id="rId14"/>
    <p:sldId id="279" r:id="rId15"/>
    <p:sldId id="268" r:id="rId16"/>
    <p:sldId id="275" r:id="rId17"/>
    <p:sldId id="285" r:id="rId18"/>
    <p:sldId id="286" r:id="rId19"/>
    <p:sldId id="284" r:id="rId20"/>
    <p:sldId id="269" r:id="rId21"/>
    <p:sldId id="270" r:id="rId22"/>
    <p:sldId id="271" r:id="rId23"/>
    <p:sldId id="272" r:id="rId24"/>
    <p:sldId id="273" r:id="rId25"/>
    <p:sldId id="274" r:id="rId26"/>
    <p:sldId id="290" r:id="rId27"/>
    <p:sldId id="292" r:id="rId28"/>
    <p:sldId id="287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71" autoAdjust="0"/>
    <p:restoredTop sz="9931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67A7F-4EE3-41A3-A6A8-9934662DE0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E4FEE2-BA8A-4B26-AC4D-953A8833F15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Трудовой кодекс РФ.</a:t>
          </a:r>
          <a:endParaRPr lang="ru-RU" dirty="0" smtClean="0">
            <a:solidFill>
              <a:schemeClr val="accent2">
                <a:lumMod val="50000"/>
              </a:schemeClr>
            </a:solidFill>
          </a:endParaRPr>
        </a:p>
        <a:p>
          <a:pPr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C9CC87E4-900F-4D08-B0E5-3F6F6F7B15E3}" type="parTrans" cxnId="{189DF3F5-3B72-403C-AC21-4DBC4534075C}">
      <dgm:prSet/>
      <dgm:spPr/>
      <dgm:t>
        <a:bodyPr/>
        <a:lstStyle/>
        <a:p>
          <a:endParaRPr lang="ru-RU"/>
        </a:p>
      </dgm:t>
    </dgm:pt>
    <dgm:pt modelId="{A637F253-B5EC-4C26-AB9E-E014D68C51CB}" type="sibTrans" cxnId="{189DF3F5-3B72-403C-AC21-4DBC4534075C}">
      <dgm:prSet/>
      <dgm:spPr/>
      <dgm:t>
        <a:bodyPr/>
        <a:lstStyle/>
        <a:p>
          <a:endParaRPr lang="ru-RU"/>
        </a:p>
      </dgm:t>
    </dgm:pt>
    <dgm:pt modelId="{C8B6FC3F-20FA-492A-A551-4A3F20F2151D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Федеральный закон от 27 декабря 2002 г. № 184-ФЗ «О техническом регулировании».</a:t>
          </a:r>
          <a:endParaRPr lang="ru-RU" dirty="0" smtClean="0">
            <a:solidFill>
              <a:schemeClr val="accent2">
                <a:lumMod val="50000"/>
              </a:schemeClr>
            </a:solidFill>
          </a:endParaRP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15656533-51C4-4E21-936E-72975982FEEC}" type="parTrans" cxnId="{B75BD383-4E4A-4BC7-BC5E-98AC05CAD62F}">
      <dgm:prSet/>
      <dgm:spPr/>
      <dgm:t>
        <a:bodyPr/>
        <a:lstStyle/>
        <a:p>
          <a:endParaRPr lang="ru-RU"/>
        </a:p>
      </dgm:t>
    </dgm:pt>
    <dgm:pt modelId="{12BA6C9F-23C9-4FED-876E-7CD5AA0EFCBA}" type="sibTrans" cxnId="{B75BD383-4E4A-4BC7-BC5E-98AC05CAD62F}">
      <dgm:prSet/>
      <dgm:spPr/>
      <dgm:t>
        <a:bodyPr/>
        <a:lstStyle/>
        <a:p>
          <a:endParaRPr lang="ru-RU"/>
        </a:p>
      </dgm:t>
    </dgm:pt>
    <dgm:pt modelId="{5EB4D87B-E139-47EF-974F-EEBFD85A0603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Технический регламент Таможенного союза ТР ТС 019/2011 "О безопасности средств индивидуальной защиты« (утв. Решением Комиссии Таможенного союза от 9 декабря 2011 г. N 878).</a:t>
          </a:r>
          <a:endParaRPr lang="ru-RU" dirty="0" smtClean="0">
            <a:solidFill>
              <a:schemeClr val="accent2">
                <a:lumMod val="50000"/>
              </a:schemeClr>
            </a:solidFill>
          </a:endParaRP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3B6C5ABE-82DE-49A8-94BE-BD6C5557FBD6}" type="parTrans" cxnId="{ECDFC400-CBA7-4B0F-948E-F02B369D2531}">
      <dgm:prSet/>
      <dgm:spPr/>
      <dgm:t>
        <a:bodyPr/>
        <a:lstStyle/>
        <a:p>
          <a:endParaRPr lang="ru-RU"/>
        </a:p>
      </dgm:t>
    </dgm:pt>
    <dgm:pt modelId="{A372E4D8-F570-4F17-8DCD-6CCCD3B6A4D7}" type="sibTrans" cxnId="{ECDFC400-CBA7-4B0F-948E-F02B369D2531}">
      <dgm:prSet/>
      <dgm:spPr/>
      <dgm:t>
        <a:bodyPr/>
        <a:lstStyle/>
        <a:p>
          <a:endParaRPr lang="ru-RU"/>
        </a:p>
      </dgm:t>
    </dgm:pt>
    <dgm:pt modelId="{17ADA67B-9F4E-40A1-B7AD-745F2CA96122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Приказ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Минздравсоцразвития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России от 01.06.2009 N 290н "Об утверждении Межотраслевых правил обеспечения работников специальной одеждой, специальной обувью и другими средствами индивидуальной защиты» ( с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изм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. от 12 января 2015 г. внесенные приказом N 2н).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F1F0580-7586-4F1E-AD00-618E3F2479A6}" type="parTrans" cxnId="{DED0324E-D961-4C8E-B323-63C92332FB03}">
      <dgm:prSet/>
      <dgm:spPr/>
      <dgm:t>
        <a:bodyPr/>
        <a:lstStyle/>
        <a:p>
          <a:endParaRPr lang="ru-RU"/>
        </a:p>
      </dgm:t>
    </dgm:pt>
    <dgm:pt modelId="{C68DE375-A7D1-4C71-9326-67E59E9E2FE0}" type="sibTrans" cxnId="{DED0324E-D961-4C8E-B323-63C92332FB03}">
      <dgm:prSet/>
      <dgm:spPr/>
      <dgm:t>
        <a:bodyPr/>
        <a:lstStyle/>
        <a:p>
          <a:endParaRPr lang="ru-RU"/>
        </a:p>
      </dgm:t>
    </dgm:pt>
    <dgm:pt modelId="{72794E74-37DD-4E43-83F8-4CE42370E77C}">
      <dgm:prSet/>
      <dgm:spPr/>
      <dgm:t>
        <a:bodyPr/>
        <a:lstStyle/>
        <a:p>
          <a:pPr rtl="0"/>
          <a:endParaRPr lang="ru-RU" dirty="0"/>
        </a:p>
      </dgm:t>
    </dgm:pt>
    <dgm:pt modelId="{8BAC1F6E-B25A-4E92-A9F0-6EAC789317D9}" type="sibTrans" cxnId="{95F76F8F-23F9-4C4F-8369-757B11787F40}">
      <dgm:prSet/>
      <dgm:spPr/>
      <dgm:t>
        <a:bodyPr/>
        <a:lstStyle/>
        <a:p>
          <a:endParaRPr lang="ru-RU"/>
        </a:p>
      </dgm:t>
    </dgm:pt>
    <dgm:pt modelId="{0DAE1D66-11A8-4C96-854D-7984477D8AFC}" type="parTrans" cxnId="{95F76F8F-23F9-4C4F-8369-757B11787F40}">
      <dgm:prSet/>
      <dgm:spPr/>
      <dgm:t>
        <a:bodyPr/>
        <a:lstStyle/>
        <a:p>
          <a:endParaRPr lang="ru-RU"/>
        </a:p>
      </dgm:t>
    </dgm:pt>
    <dgm:pt modelId="{3F25A65E-D4F4-4C0E-8C76-81B216491CCA}" type="pres">
      <dgm:prSet presAssocID="{B2667A7F-4EE3-41A3-A6A8-9934662DE0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7EF8A-5DE4-4FD1-883E-E1AE40B15DD1}" type="pres">
      <dgm:prSet presAssocID="{72794E74-37DD-4E43-83F8-4CE42370E7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0359A-61F2-4919-8A5A-A846AEE13263}" type="pres">
      <dgm:prSet presAssocID="{8BAC1F6E-B25A-4E92-A9F0-6EAC789317D9}" presName="spacer" presStyleCnt="0"/>
      <dgm:spPr/>
    </dgm:pt>
    <dgm:pt modelId="{E637F628-1202-4D1D-9233-F5CF8CAF520B}" type="pres">
      <dgm:prSet presAssocID="{40E4FEE2-BA8A-4B26-AC4D-953A8833F15A}" presName="parentText" presStyleLbl="node1" presStyleIdx="1" presStyleCnt="5" custScaleY="73116" custLinFactY="798" custLinFactNeighborX="-4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2A506-BDD5-4F08-AB3E-5F7ABB94FEB9}" type="pres">
      <dgm:prSet presAssocID="{A637F253-B5EC-4C26-AB9E-E014D68C51CB}" presName="spacer" presStyleCnt="0"/>
      <dgm:spPr/>
    </dgm:pt>
    <dgm:pt modelId="{34C13C78-F6E3-407F-B39E-457AA0A932C8}" type="pres">
      <dgm:prSet presAssocID="{C8B6FC3F-20FA-492A-A551-4A3F20F2151D}" presName="parentText" presStyleLbl="node1" presStyleIdx="2" presStyleCnt="5" custScaleY="74752" custLinFactNeighborX="382" custLinFactNeighborY="39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30B67-0058-4CFE-845F-FBDD96989AFE}" type="pres">
      <dgm:prSet presAssocID="{12BA6C9F-23C9-4FED-876E-7CD5AA0EFCBA}" presName="spacer" presStyleCnt="0"/>
      <dgm:spPr/>
    </dgm:pt>
    <dgm:pt modelId="{EC496425-FFF8-49DE-A58B-88C1F673E930}" type="pres">
      <dgm:prSet presAssocID="{5EB4D87B-E139-47EF-974F-EEBFD85A0603}" presName="parentText" presStyleLbl="node1" presStyleIdx="3" presStyleCnt="5" custLinFactNeighborX="382" custLinFactNeighborY="-80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4B82B-E3D5-45D3-A954-B7487C64A88F}" type="pres">
      <dgm:prSet presAssocID="{A372E4D8-F570-4F17-8DCD-6CCCD3B6A4D7}" presName="spacer" presStyleCnt="0"/>
      <dgm:spPr/>
    </dgm:pt>
    <dgm:pt modelId="{371CDA49-4580-4260-BD49-4D3A319EFEF2}" type="pres">
      <dgm:prSet presAssocID="{17ADA67B-9F4E-40A1-B7AD-745F2CA96122}" presName="parentText" presStyleLbl="node1" presStyleIdx="4" presStyleCnt="5" custLinFactY="-2449" custLinFactNeighborX="3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281A5-7114-4D59-8DC0-925FDBE31BDD}" type="presOf" srcId="{C8B6FC3F-20FA-492A-A551-4A3F20F2151D}" destId="{34C13C78-F6E3-407F-B39E-457AA0A932C8}" srcOrd="0" destOrd="0" presId="urn:microsoft.com/office/officeart/2005/8/layout/vList2"/>
    <dgm:cxn modelId="{95F76F8F-23F9-4C4F-8369-757B11787F40}" srcId="{B2667A7F-4EE3-41A3-A6A8-9934662DE0CC}" destId="{72794E74-37DD-4E43-83F8-4CE42370E77C}" srcOrd="0" destOrd="0" parTransId="{0DAE1D66-11A8-4C96-854D-7984477D8AFC}" sibTransId="{8BAC1F6E-B25A-4E92-A9F0-6EAC789317D9}"/>
    <dgm:cxn modelId="{9F411DDB-C6D7-4EFF-9594-F4B49399D592}" type="presOf" srcId="{40E4FEE2-BA8A-4B26-AC4D-953A8833F15A}" destId="{E637F628-1202-4D1D-9233-F5CF8CAF520B}" srcOrd="0" destOrd="0" presId="urn:microsoft.com/office/officeart/2005/8/layout/vList2"/>
    <dgm:cxn modelId="{0CD63485-FAA5-440B-AEBB-6D34E9DF66DF}" type="presOf" srcId="{17ADA67B-9F4E-40A1-B7AD-745F2CA96122}" destId="{371CDA49-4580-4260-BD49-4D3A319EFEF2}" srcOrd="0" destOrd="0" presId="urn:microsoft.com/office/officeart/2005/8/layout/vList2"/>
    <dgm:cxn modelId="{FFCDA748-8E2C-47E4-BDA7-975F04430DA3}" type="presOf" srcId="{72794E74-37DD-4E43-83F8-4CE42370E77C}" destId="{7C77EF8A-5DE4-4FD1-883E-E1AE40B15DD1}" srcOrd="0" destOrd="0" presId="urn:microsoft.com/office/officeart/2005/8/layout/vList2"/>
    <dgm:cxn modelId="{0FF4BE82-BC6F-4D30-AC2C-B9491B5FA2BE}" type="presOf" srcId="{B2667A7F-4EE3-41A3-A6A8-9934662DE0CC}" destId="{3F25A65E-D4F4-4C0E-8C76-81B216491CCA}" srcOrd="0" destOrd="0" presId="urn:microsoft.com/office/officeart/2005/8/layout/vList2"/>
    <dgm:cxn modelId="{B75BD383-4E4A-4BC7-BC5E-98AC05CAD62F}" srcId="{B2667A7F-4EE3-41A3-A6A8-9934662DE0CC}" destId="{C8B6FC3F-20FA-492A-A551-4A3F20F2151D}" srcOrd="2" destOrd="0" parTransId="{15656533-51C4-4E21-936E-72975982FEEC}" sibTransId="{12BA6C9F-23C9-4FED-876E-7CD5AA0EFCBA}"/>
    <dgm:cxn modelId="{726175E0-4819-45F2-AA50-F03B4EE70420}" type="presOf" srcId="{5EB4D87B-E139-47EF-974F-EEBFD85A0603}" destId="{EC496425-FFF8-49DE-A58B-88C1F673E930}" srcOrd="0" destOrd="0" presId="urn:microsoft.com/office/officeart/2005/8/layout/vList2"/>
    <dgm:cxn modelId="{ECDFC400-CBA7-4B0F-948E-F02B369D2531}" srcId="{B2667A7F-4EE3-41A3-A6A8-9934662DE0CC}" destId="{5EB4D87B-E139-47EF-974F-EEBFD85A0603}" srcOrd="3" destOrd="0" parTransId="{3B6C5ABE-82DE-49A8-94BE-BD6C5557FBD6}" sibTransId="{A372E4D8-F570-4F17-8DCD-6CCCD3B6A4D7}"/>
    <dgm:cxn modelId="{DED0324E-D961-4C8E-B323-63C92332FB03}" srcId="{B2667A7F-4EE3-41A3-A6A8-9934662DE0CC}" destId="{17ADA67B-9F4E-40A1-B7AD-745F2CA96122}" srcOrd="4" destOrd="0" parTransId="{CF1F0580-7586-4F1E-AD00-618E3F2479A6}" sibTransId="{C68DE375-A7D1-4C71-9326-67E59E9E2FE0}"/>
    <dgm:cxn modelId="{189DF3F5-3B72-403C-AC21-4DBC4534075C}" srcId="{B2667A7F-4EE3-41A3-A6A8-9934662DE0CC}" destId="{40E4FEE2-BA8A-4B26-AC4D-953A8833F15A}" srcOrd="1" destOrd="0" parTransId="{C9CC87E4-900F-4D08-B0E5-3F6F6F7B15E3}" sibTransId="{A637F253-B5EC-4C26-AB9E-E014D68C51CB}"/>
    <dgm:cxn modelId="{E3706911-AFE5-4195-B4E6-AE8170500355}" type="presParOf" srcId="{3F25A65E-D4F4-4C0E-8C76-81B216491CCA}" destId="{7C77EF8A-5DE4-4FD1-883E-E1AE40B15DD1}" srcOrd="0" destOrd="0" presId="urn:microsoft.com/office/officeart/2005/8/layout/vList2"/>
    <dgm:cxn modelId="{FAF4ED38-201B-43FC-BBD3-76138847A2C1}" type="presParOf" srcId="{3F25A65E-D4F4-4C0E-8C76-81B216491CCA}" destId="{8320359A-61F2-4919-8A5A-A846AEE13263}" srcOrd="1" destOrd="0" presId="urn:microsoft.com/office/officeart/2005/8/layout/vList2"/>
    <dgm:cxn modelId="{E910F575-AA09-46A1-B54B-42A58D054351}" type="presParOf" srcId="{3F25A65E-D4F4-4C0E-8C76-81B216491CCA}" destId="{E637F628-1202-4D1D-9233-F5CF8CAF520B}" srcOrd="2" destOrd="0" presId="urn:microsoft.com/office/officeart/2005/8/layout/vList2"/>
    <dgm:cxn modelId="{0FE44790-EE3A-47CB-8B31-A7A008A10082}" type="presParOf" srcId="{3F25A65E-D4F4-4C0E-8C76-81B216491CCA}" destId="{41F2A506-BDD5-4F08-AB3E-5F7ABB94FEB9}" srcOrd="3" destOrd="0" presId="urn:microsoft.com/office/officeart/2005/8/layout/vList2"/>
    <dgm:cxn modelId="{25096F3E-BDD0-4CDE-9005-74722F82377E}" type="presParOf" srcId="{3F25A65E-D4F4-4C0E-8C76-81B216491CCA}" destId="{34C13C78-F6E3-407F-B39E-457AA0A932C8}" srcOrd="4" destOrd="0" presId="urn:microsoft.com/office/officeart/2005/8/layout/vList2"/>
    <dgm:cxn modelId="{21A14A9E-CF30-43A5-8557-8A3D6CD9D905}" type="presParOf" srcId="{3F25A65E-D4F4-4C0E-8C76-81B216491CCA}" destId="{D6B30B67-0058-4CFE-845F-FBDD96989AFE}" srcOrd="5" destOrd="0" presId="urn:microsoft.com/office/officeart/2005/8/layout/vList2"/>
    <dgm:cxn modelId="{4C66DADB-5E0F-45FD-9173-0258547D9C2C}" type="presParOf" srcId="{3F25A65E-D4F4-4C0E-8C76-81B216491CCA}" destId="{EC496425-FFF8-49DE-A58B-88C1F673E930}" srcOrd="6" destOrd="0" presId="urn:microsoft.com/office/officeart/2005/8/layout/vList2"/>
    <dgm:cxn modelId="{700647FA-BA37-433D-9C8F-97CB2FDEC099}" type="presParOf" srcId="{3F25A65E-D4F4-4C0E-8C76-81B216491CCA}" destId="{E774B82B-E3D5-45D3-A954-B7487C64A88F}" srcOrd="7" destOrd="0" presId="urn:microsoft.com/office/officeart/2005/8/layout/vList2"/>
    <dgm:cxn modelId="{61C2AD03-65B2-45DB-8B56-43A9CC374DDD}" type="presParOf" srcId="{3F25A65E-D4F4-4C0E-8C76-81B216491CCA}" destId="{371CDA49-4580-4260-BD49-4D3A319EFEF2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E914F-B09E-4597-9FC0-E10C8E4B4F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DB756-3068-405E-86B5-B5942C416B17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В целях настоящих Правил под СИЗ понимаются средства индивидуального пользования, используемые для </a:t>
          </a:r>
          <a:r>
            <a:rPr lang="ru-RU" sz="1400" b="0" u="sng" dirty="0" smtClean="0">
              <a:solidFill>
                <a:schemeClr val="accent2">
                  <a:lumMod val="50000"/>
                </a:schemeClr>
              </a:solidFill>
            </a:rPr>
            <a:t>предотвращения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 или </a:t>
          </a:r>
          <a:r>
            <a:rPr lang="ru-RU" sz="1400" b="0" u="sng" dirty="0" smtClean="0">
              <a:solidFill>
                <a:schemeClr val="accent2">
                  <a:lumMod val="50000"/>
                </a:schemeClr>
              </a:solidFill>
            </a:rPr>
            <a:t>уменьшения 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воздействия на работников вредных и (или) опасных производственных факторов, а также для защиты </a:t>
          </a:r>
          <a:r>
            <a:rPr lang="ru-RU" sz="1400" b="0" u="sng" dirty="0" smtClean="0">
              <a:solidFill>
                <a:schemeClr val="accent2">
                  <a:lumMod val="50000"/>
                </a:schemeClr>
              </a:solidFill>
            </a:rPr>
            <a:t>от загрязнения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94D54332-CEFE-4F3A-8647-1FB4F867E402}" type="parTrans" cxnId="{4A0E6242-AB5D-4F27-B2B0-351A219AAE78}">
      <dgm:prSet/>
      <dgm:spPr/>
      <dgm:t>
        <a:bodyPr/>
        <a:lstStyle/>
        <a:p>
          <a:endParaRPr lang="ru-RU"/>
        </a:p>
      </dgm:t>
    </dgm:pt>
    <dgm:pt modelId="{0A4B5B0C-A0AC-409D-A9C2-4C54550DAA41}" type="sibTrans" cxnId="{4A0E6242-AB5D-4F27-B2B0-351A219AAE78}">
      <dgm:prSet/>
      <dgm:spPr/>
      <dgm:t>
        <a:bodyPr/>
        <a:lstStyle/>
        <a:p>
          <a:endParaRPr lang="ru-RU"/>
        </a:p>
      </dgm:t>
    </dgm:pt>
    <dgm:pt modelId="{17CDF53A-E43C-4776-AC3D-A86060FEA31B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400" b="0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Работодатель обязан 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обеспечить приобретение и выдачу прошедших в установленном порядке </a:t>
          </a:r>
          <a:r>
            <a:rPr lang="ru-RU" sz="1400" b="0" u="sng" dirty="0" smtClean="0">
              <a:solidFill>
                <a:schemeClr val="accent2">
                  <a:lumMod val="50000"/>
                </a:schemeClr>
              </a:solidFill>
            </a:rPr>
            <a:t>сертификацию или декларирование соответствия 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СИЗ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загрязнением.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79F10DEA-F914-486B-8D4A-92B45B3282C7}" type="parTrans" cxnId="{E89ACAA5-3632-400D-9092-D9932329F987}">
      <dgm:prSet/>
      <dgm:spPr/>
      <dgm:t>
        <a:bodyPr/>
        <a:lstStyle/>
        <a:p>
          <a:endParaRPr lang="ru-RU"/>
        </a:p>
      </dgm:t>
    </dgm:pt>
    <dgm:pt modelId="{5FC5C764-3E6C-49F4-8312-7EB417D0DE44}" type="sibTrans" cxnId="{E89ACAA5-3632-400D-9092-D9932329F987}">
      <dgm:prSet/>
      <dgm:spPr/>
      <dgm:t>
        <a:bodyPr/>
        <a:lstStyle/>
        <a:p>
          <a:endParaRPr lang="ru-RU"/>
        </a:p>
      </dgm:t>
    </dgm:pt>
    <dgm:pt modelId="{1FF5FB8C-AF5F-4EEF-95A9-9E2C25C25859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 Приобретение СИЗ осуществляется за счет средств работодателя.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1E8345CA-0DF0-4EC2-B456-D5D578F7A195}" type="parTrans" cxnId="{7C133DB9-1975-4519-8039-3AC78AFF5A98}">
      <dgm:prSet/>
      <dgm:spPr/>
      <dgm:t>
        <a:bodyPr/>
        <a:lstStyle/>
        <a:p>
          <a:endParaRPr lang="ru-RU"/>
        </a:p>
      </dgm:t>
    </dgm:pt>
    <dgm:pt modelId="{5B8BA653-B85F-4B26-88E8-5076FEE0ADC6}" type="sibTrans" cxnId="{7C133DB9-1975-4519-8039-3AC78AFF5A98}">
      <dgm:prSet/>
      <dgm:spPr/>
      <dgm:t>
        <a:bodyPr/>
        <a:lstStyle/>
        <a:p>
          <a:endParaRPr lang="ru-RU"/>
        </a:p>
      </dgm:t>
    </dgm:pt>
    <dgm:pt modelId="{2C9E1FE7-9A85-4FF4-ABD4-123687A6E5B3}">
      <dgm:prSet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600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Работник обязан </a:t>
          </a:r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правильно применять СИЗ, выданные ему в установленном порядке.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ECC502AD-1CE4-4345-97DD-7609706537A0}" type="parTrans" cxnId="{EF41302F-AD81-475E-8C61-B08773D62BAC}">
      <dgm:prSet/>
      <dgm:spPr/>
      <dgm:t>
        <a:bodyPr/>
        <a:lstStyle/>
        <a:p>
          <a:endParaRPr lang="ru-RU"/>
        </a:p>
      </dgm:t>
    </dgm:pt>
    <dgm:pt modelId="{9CBDA04C-657F-422D-8A48-DE2B55FA92FD}" type="sibTrans" cxnId="{EF41302F-AD81-475E-8C61-B08773D62BAC}">
      <dgm:prSet/>
      <dgm:spPr/>
      <dgm:t>
        <a:bodyPr/>
        <a:lstStyle/>
        <a:p>
          <a:endParaRPr lang="ru-RU"/>
        </a:p>
      </dgm:t>
    </dgm:pt>
    <dgm:pt modelId="{2919BC77-A753-48BF-A727-3807C0361F29}" type="pres">
      <dgm:prSet presAssocID="{9BAE914F-B09E-4597-9FC0-E10C8E4B4F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6F65A-F512-461F-816E-0C3E26FA3D3F}" type="pres">
      <dgm:prSet presAssocID="{3AFDB756-3068-405E-86B5-B5942C416B17}" presName="parentText" presStyleLbl="node1" presStyleIdx="0" presStyleCnt="4" custScaleY="100001" custLinFactY="-19727" custLinFactNeighborX="8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5D4D0-4C39-44E2-8C3E-9EA9425AC110}" type="pres">
      <dgm:prSet presAssocID="{0A4B5B0C-A0AC-409D-A9C2-4C54550DAA41}" presName="spacer" presStyleCnt="0"/>
      <dgm:spPr/>
    </dgm:pt>
    <dgm:pt modelId="{96C1FFEB-B596-4B9A-A8B7-BA14F6674195}" type="pres">
      <dgm:prSet presAssocID="{17CDF53A-E43C-4776-AC3D-A86060FEA31B}" presName="parentText" presStyleLbl="node1" presStyleIdx="1" presStyleCnt="4" custScaleY="71608" custLinFactY="-70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56890-B93F-4153-9200-A2677FE41A5E}" type="pres">
      <dgm:prSet presAssocID="{5FC5C764-3E6C-49F4-8312-7EB417D0DE44}" presName="spacer" presStyleCnt="0"/>
      <dgm:spPr/>
    </dgm:pt>
    <dgm:pt modelId="{4E072ED6-D37D-4E81-AA09-449B243F389F}" type="pres">
      <dgm:prSet presAssocID="{1FF5FB8C-AF5F-4EEF-95A9-9E2C25C25859}" presName="parentText" presStyleLbl="node1" presStyleIdx="2" presStyleCnt="4" custScaleY="93433" custLinFactY="441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C8FA7-B3AD-4C87-AF1A-A9A9B97C2B0D}" type="pres">
      <dgm:prSet presAssocID="{5B8BA653-B85F-4B26-88E8-5076FEE0ADC6}" presName="spacer" presStyleCnt="0"/>
      <dgm:spPr/>
    </dgm:pt>
    <dgm:pt modelId="{628E1FA2-F51D-488C-8A71-61ADC5FA930A}" type="pres">
      <dgm:prSet presAssocID="{2C9E1FE7-9A85-4FF4-ABD4-123687A6E5B3}" presName="parentText" presStyleLbl="node1" presStyleIdx="3" presStyleCnt="4" custLinFactY="-11861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E6242-AB5D-4F27-B2B0-351A219AAE78}" srcId="{9BAE914F-B09E-4597-9FC0-E10C8E4B4FE2}" destId="{3AFDB756-3068-405E-86B5-B5942C416B17}" srcOrd="0" destOrd="0" parTransId="{94D54332-CEFE-4F3A-8647-1FB4F867E402}" sibTransId="{0A4B5B0C-A0AC-409D-A9C2-4C54550DAA41}"/>
    <dgm:cxn modelId="{7C133DB9-1975-4519-8039-3AC78AFF5A98}" srcId="{9BAE914F-B09E-4597-9FC0-E10C8E4B4FE2}" destId="{1FF5FB8C-AF5F-4EEF-95A9-9E2C25C25859}" srcOrd="2" destOrd="0" parTransId="{1E8345CA-0DF0-4EC2-B456-D5D578F7A195}" sibTransId="{5B8BA653-B85F-4B26-88E8-5076FEE0ADC6}"/>
    <dgm:cxn modelId="{E89ACAA5-3632-400D-9092-D9932329F987}" srcId="{9BAE914F-B09E-4597-9FC0-E10C8E4B4FE2}" destId="{17CDF53A-E43C-4776-AC3D-A86060FEA31B}" srcOrd="1" destOrd="0" parTransId="{79F10DEA-F914-486B-8D4A-92B45B3282C7}" sibTransId="{5FC5C764-3E6C-49F4-8312-7EB417D0DE44}"/>
    <dgm:cxn modelId="{83D68CAA-5B89-482D-8F9F-109B4812F9FD}" type="presOf" srcId="{1FF5FB8C-AF5F-4EEF-95A9-9E2C25C25859}" destId="{4E072ED6-D37D-4E81-AA09-449B243F389F}" srcOrd="0" destOrd="0" presId="urn:microsoft.com/office/officeart/2005/8/layout/vList2"/>
    <dgm:cxn modelId="{CB7415B5-5F0F-4126-A2CA-699EF2F66E40}" type="presOf" srcId="{2C9E1FE7-9A85-4FF4-ABD4-123687A6E5B3}" destId="{628E1FA2-F51D-488C-8A71-61ADC5FA930A}" srcOrd="0" destOrd="0" presId="urn:microsoft.com/office/officeart/2005/8/layout/vList2"/>
    <dgm:cxn modelId="{EF41302F-AD81-475E-8C61-B08773D62BAC}" srcId="{9BAE914F-B09E-4597-9FC0-E10C8E4B4FE2}" destId="{2C9E1FE7-9A85-4FF4-ABD4-123687A6E5B3}" srcOrd="3" destOrd="0" parTransId="{ECC502AD-1CE4-4345-97DD-7609706537A0}" sibTransId="{9CBDA04C-657F-422D-8A48-DE2B55FA92FD}"/>
    <dgm:cxn modelId="{2B643501-11CF-4D71-B9C8-F272E2EEB193}" type="presOf" srcId="{9BAE914F-B09E-4597-9FC0-E10C8E4B4FE2}" destId="{2919BC77-A753-48BF-A727-3807C0361F29}" srcOrd="0" destOrd="0" presId="urn:microsoft.com/office/officeart/2005/8/layout/vList2"/>
    <dgm:cxn modelId="{3903FB12-C2B3-47C0-9D55-58FA9E917096}" type="presOf" srcId="{3AFDB756-3068-405E-86B5-B5942C416B17}" destId="{9626F65A-F512-461F-816E-0C3E26FA3D3F}" srcOrd="0" destOrd="0" presId="urn:microsoft.com/office/officeart/2005/8/layout/vList2"/>
    <dgm:cxn modelId="{A4ED30A3-B663-4DF5-B0CC-1FE3615A0932}" type="presOf" srcId="{17CDF53A-E43C-4776-AC3D-A86060FEA31B}" destId="{96C1FFEB-B596-4B9A-A8B7-BA14F6674195}" srcOrd="0" destOrd="0" presId="urn:microsoft.com/office/officeart/2005/8/layout/vList2"/>
    <dgm:cxn modelId="{888E159B-DDE3-4C92-ACAA-A68CF16B70ED}" type="presParOf" srcId="{2919BC77-A753-48BF-A727-3807C0361F29}" destId="{9626F65A-F512-461F-816E-0C3E26FA3D3F}" srcOrd="0" destOrd="0" presId="urn:microsoft.com/office/officeart/2005/8/layout/vList2"/>
    <dgm:cxn modelId="{8CDBE516-99D5-4D83-81B8-8E8541B0732C}" type="presParOf" srcId="{2919BC77-A753-48BF-A727-3807C0361F29}" destId="{FD65D4D0-4C39-44E2-8C3E-9EA9425AC110}" srcOrd="1" destOrd="0" presId="urn:microsoft.com/office/officeart/2005/8/layout/vList2"/>
    <dgm:cxn modelId="{92226E1E-2DA9-44CA-9A62-D85E58688004}" type="presParOf" srcId="{2919BC77-A753-48BF-A727-3807C0361F29}" destId="{96C1FFEB-B596-4B9A-A8B7-BA14F6674195}" srcOrd="2" destOrd="0" presId="urn:microsoft.com/office/officeart/2005/8/layout/vList2"/>
    <dgm:cxn modelId="{4E36C1C2-B518-4C8A-B65B-635F7F24D238}" type="presParOf" srcId="{2919BC77-A753-48BF-A727-3807C0361F29}" destId="{E8E56890-B93F-4153-9200-A2677FE41A5E}" srcOrd="3" destOrd="0" presId="urn:microsoft.com/office/officeart/2005/8/layout/vList2"/>
    <dgm:cxn modelId="{F7F9411C-1CCF-4B8D-98C4-1EB55DA09EAA}" type="presParOf" srcId="{2919BC77-A753-48BF-A727-3807C0361F29}" destId="{4E072ED6-D37D-4E81-AA09-449B243F389F}" srcOrd="4" destOrd="0" presId="urn:microsoft.com/office/officeart/2005/8/layout/vList2"/>
    <dgm:cxn modelId="{1CCE3945-E89A-457A-B150-0DFAF841EF89}" type="presParOf" srcId="{2919BC77-A753-48BF-A727-3807C0361F29}" destId="{5BDC8FA7-B3AD-4C87-AF1A-A9A9B97C2B0D}" srcOrd="5" destOrd="0" presId="urn:microsoft.com/office/officeart/2005/8/layout/vList2"/>
    <dgm:cxn modelId="{9875E918-516D-4F6E-B253-98D3C119B178}" type="presParOf" srcId="{2919BC77-A753-48BF-A727-3807C0361F29}" destId="{628E1FA2-F51D-488C-8A71-61ADC5FA930A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3C6D2-9D87-4E25-8D1C-35848F6492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85A18-1A0F-41E5-B8C2-9E92E5AFACB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4800" b="1" dirty="0" smtClean="0">
              <a:solidFill>
                <a:srgbClr val="FF0000"/>
              </a:solidFill>
            </a:rPr>
            <a:t>!</a:t>
          </a:r>
          <a:endParaRPr lang="ru-RU" sz="4800" b="1" dirty="0">
            <a:solidFill>
              <a:srgbClr val="FF0000"/>
            </a:solidFill>
          </a:endParaRPr>
        </a:p>
      </dgm:t>
    </dgm:pt>
    <dgm:pt modelId="{8019D077-DAC8-402A-9959-F43AE127A64F}" type="parTrans" cxnId="{9286E78F-E51B-40ED-9B19-6EC74E572118}">
      <dgm:prSet/>
      <dgm:spPr/>
      <dgm:t>
        <a:bodyPr/>
        <a:lstStyle/>
        <a:p>
          <a:endParaRPr lang="ru-RU"/>
        </a:p>
      </dgm:t>
    </dgm:pt>
    <dgm:pt modelId="{15B22D7A-A2E5-4310-970C-42A0798B5D7E}" type="sibTrans" cxnId="{9286E78F-E51B-40ED-9B19-6EC74E572118}">
      <dgm:prSet/>
      <dgm:spPr/>
      <dgm:t>
        <a:bodyPr/>
        <a:lstStyle/>
        <a:p>
          <a:endParaRPr lang="ru-RU"/>
        </a:p>
      </dgm:t>
    </dgm:pt>
    <dgm:pt modelId="{731BC1C3-F4E0-44D6-8A33-6A21A58B9745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endParaRPr lang="ru-RU" b="1" dirty="0"/>
        </a:p>
      </dgm:t>
    </dgm:pt>
    <dgm:pt modelId="{02A56D14-86BB-4F1F-A420-6D129EE74678}" type="parTrans" cxnId="{499EE849-241A-4292-951F-762A626D86B3}">
      <dgm:prSet/>
      <dgm:spPr/>
      <dgm:t>
        <a:bodyPr/>
        <a:lstStyle/>
        <a:p>
          <a:endParaRPr lang="ru-RU"/>
        </a:p>
      </dgm:t>
    </dgm:pt>
    <dgm:pt modelId="{E90E01E7-DDDD-442E-8065-4441DFA127DE}" type="sibTrans" cxnId="{499EE849-241A-4292-951F-762A626D86B3}">
      <dgm:prSet/>
      <dgm:spPr/>
      <dgm:t>
        <a:bodyPr/>
        <a:lstStyle/>
        <a:p>
          <a:endParaRPr lang="ru-RU"/>
        </a:p>
      </dgm:t>
    </dgm:pt>
    <dgm:pt modelId="{6ACB7518-2DCB-440C-9154-A891E3C67723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Работодатель имеет право с учетом мнения выборного органа первичной профсоюзной организации или иного уполномоченного работниками представительного органа заменять один вид средств индивидуальной защиты, предусмотренных типовыми нормами, аналогичным, </a:t>
          </a:r>
          <a:r>
            <a:rPr lang="ru-RU" sz="1400" b="0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обеспечивающим равноценную защиту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 от опасных и вредных производственных факторов.</a:t>
          </a:r>
          <a:endParaRPr lang="ru-RU" sz="1200" b="0" dirty="0"/>
        </a:p>
      </dgm:t>
    </dgm:pt>
    <dgm:pt modelId="{72151E18-51B9-46B7-9E15-668BB925C375}" type="parTrans" cxnId="{6177763F-E244-4613-B65C-AAC0207EA3A8}">
      <dgm:prSet/>
      <dgm:spPr/>
      <dgm:t>
        <a:bodyPr/>
        <a:lstStyle/>
        <a:p>
          <a:endParaRPr lang="ru-RU"/>
        </a:p>
      </dgm:t>
    </dgm:pt>
    <dgm:pt modelId="{EE06B714-1A1C-4A2F-A85A-27EC30BEC2EE}" type="sibTrans" cxnId="{6177763F-E244-4613-B65C-AAC0207EA3A8}">
      <dgm:prSet/>
      <dgm:spPr/>
      <dgm:t>
        <a:bodyPr/>
        <a:lstStyle/>
        <a:p>
          <a:endParaRPr lang="ru-RU"/>
        </a:p>
      </dgm:t>
    </dgm:pt>
    <dgm:pt modelId="{1618C278-AA04-4244-A81E-946235BB492E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rtl="0"/>
          <a:endParaRPr lang="ru-RU" sz="1200" b="0" dirty="0"/>
        </a:p>
      </dgm:t>
    </dgm:pt>
    <dgm:pt modelId="{8943302F-AF8C-4C26-B694-525DA6E7ED9C}" type="parTrans" cxnId="{7E9036B4-D99E-41A4-A999-6EC9994C7EA9}">
      <dgm:prSet/>
      <dgm:spPr/>
      <dgm:t>
        <a:bodyPr/>
        <a:lstStyle/>
        <a:p>
          <a:endParaRPr lang="ru-RU"/>
        </a:p>
      </dgm:t>
    </dgm:pt>
    <dgm:pt modelId="{5CFBEAF8-A172-4082-A9DC-4C03293F53AD}" type="sibTrans" cxnId="{7E9036B4-D99E-41A4-A999-6EC9994C7EA9}">
      <dgm:prSet/>
      <dgm:spPr/>
      <dgm:t>
        <a:bodyPr/>
        <a:lstStyle/>
        <a:p>
          <a:endParaRPr lang="ru-RU"/>
        </a:p>
      </dgm:t>
    </dgm:pt>
    <dgm:pt modelId="{0EDD3118-F443-40EF-8880-869BE3DF1D1C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Указанные нормы утверждаются локальными нормативными актами работодателя на основании результатов проведения специальной оценки условий труда и с учетом мнения соответствующего профсоюзного или иного уполномоченного работниками органа и могут быть включены в коллективный и (или) трудовой договор с указанием типовых норм, по сравнению с которыми улучшается обеспечение работников средствами индивидуальной защиты.</a:t>
          </a:r>
          <a:endParaRPr lang="ru-RU" sz="1400" dirty="0" smtClean="0">
            <a:solidFill>
              <a:schemeClr val="accent2">
                <a:lumMod val="50000"/>
              </a:schemeClr>
            </a:solidFill>
          </a:endParaRPr>
        </a:p>
        <a:p>
          <a:pPr marL="57150" indent="0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8B4B4952-F116-4070-B3B6-8C71BECA764F}" type="parTrans" cxnId="{3DA70E42-ECC2-4B20-BCD0-2C98EBDBE3FB}">
      <dgm:prSet/>
      <dgm:spPr/>
      <dgm:t>
        <a:bodyPr/>
        <a:lstStyle/>
        <a:p>
          <a:endParaRPr lang="ru-RU"/>
        </a:p>
      </dgm:t>
    </dgm:pt>
    <dgm:pt modelId="{F4DAB1C4-B98D-404A-969A-BD41BD376FFF}" type="sibTrans" cxnId="{3DA70E42-ECC2-4B20-BCD0-2C98EBDBE3FB}">
      <dgm:prSet/>
      <dgm:spPr/>
      <dgm:t>
        <a:bodyPr/>
        <a:lstStyle/>
        <a:p>
          <a:endParaRPr lang="ru-RU"/>
        </a:p>
      </dgm:t>
    </dgm:pt>
    <dgm:pt modelId="{45C482AE-042C-4228-BF72-1636D6316366}" type="pres">
      <dgm:prSet presAssocID="{94F3C6D2-9D87-4E25-8D1C-35848F6492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07933E-E2FA-43F3-A170-CAD02CE21CC9}" type="pres">
      <dgm:prSet presAssocID="{28A85A18-1A0F-41E5-B8C2-9E92E5AFACBD}" presName="composite" presStyleCnt="0"/>
      <dgm:spPr/>
    </dgm:pt>
    <dgm:pt modelId="{5072D15C-E0BE-45D7-995F-8EEA414022C9}" type="pres">
      <dgm:prSet presAssocID="{28A85A18-1A0F-41E5-B8C2-9E92E5AFACBD}" presName="parentText" presStyleLbl="alignNode1" presStyleIdx="0" presStyleCnt="2" custScaleY="116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0ED37-02FE-47D4-87DD-5DE4F8AF74F9}" type="pres">
      <dgm:prSet presAssocID="{28A85A18-1A0F-41E5-B8C2-9E92E5AFACBD}" presName="descendantText" presStyleLbl="alignAcc1" presStyleIdx="0" presStyleCnt="2" custScaleY="121595" custLinFactNeighborX="1547" custLinFactNeighborY="-2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99A3D-30EF-443B-A8EB-67DE4B7378DE}" type="pres">
      <dgm:prSet presAssocID="{15B22D7A-A2E5-4310-970C-42A0798B5D7E}" presName="sp" presStyleCnt="0"/>
      <dgm:spPr/>
    </dgm:pt>
    <dgm:pt modelId="{89BB6BEB-5FB5-4139-BF61-1E724E4DF141}" type="pres">
      <dgm:prSet presAssocID="{731BC1C3-F4E0-44D6-8A33-6A21A58B9745}" presName="composite" presStyleCnt="0"/>
      <dgm:spPr/>
    </dgm:pt>
    <dgm:pt modelId="{C5E1FC8A-13D4-42DB-883B-434EAE4570F7}" type="pres">
      <dgm:prSet presAssocID="{731BC1C3-F4E0-44D6-8A33-6A21A58B974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DB60B-5E52-41D3-8699-BA306542B28F}" type="pres">
      <dgm:prSet presAssocID="{731BC1C3-F4E0-44D6-8A33-6A21A58B974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E0CFE-BA38-4F9B-AC6A-CCB812C203A7}" type="presOf" srcId="{1618C278-AA04-4244-A81E-946235BB492E}" destId="{CEFDB60B-5E52-41D3-8699-BA306542B28F}" srcOrd="0" destOrd="1" presId="urn:microsoft.com/office/officeart/2005/8/layout/chevron2"/>
    <dgm:cxn modelId="{42985F56-D7C0-4C7A-8761-F19CE9C08B5D}" type="presOf" srcId="{6ACB7518-2DCB-440C-9154-A891E3C67723}" destId="{CEFDB60B-5E52-41D3-8699-BA306542B28F}" srcOrd="0" destOrd="0" presId="urn:microsoft.com/office/officeart/2005/8/layout/chevron2"/>
    <dgm:cxn modelId="{7E9036B4-D99E-41A4-A999-6EC9994C7EA9}" srcId="{731BC1C3-F4E0-44D6-8A33-6A21A58B9745}" destId="{1618C278-AA04-4244-A81E-946235BB492E}" srcOrd="1" destOrd="0" parTransId="{8943302F-AF8C-4C26-B694-525DA6E7ED9C}" sibTransId="{5CFBEAF8-A172-4082-A9DC-4C03293F53AD}"/>
    <dgm:cxn modelId="{9286E78F-E51B-40ED-9B19-6EC74E572118}" srcId="{94F3C6D2-9D87-4E25-8D1C-35848F64925D}" destId="{28A85A18-1A0F-41E5-B8C2-9E92E5AFACBD}" srcOrd="0" destOrd="0" parTransId="{8019D077-DAC8-402A-9959-F43AE127A64F}" sibTransId="{15B22D7A-A2E5-4310-970C-42A0798B5D7E}"/>
    <dgm:cxn modelId="{EEF24187-0587-40B6-9009-F8F38C9347B5}" type="presOf" srcId="{0EDD3118-F443-40EF-8880-869BE3DF1D1C}" destId="{A980ED37-02FE-47D4-87DD-5DE4F8AF74F9}" srcOrd="0" destOrd="0" presId="urn:microsoft.com/office/officeart/2005/8/layout/chevron2"/>
    <dgm:cxn modelId="{A1D2B654-D682-40D9-ACE8-69913B75FA9A}" type="presOf" srcId="{28A85A18-1A0F-41E5-B8C2-9E92E5AFACBD}" destId="{5072D15C-E0BE-45D7-995F-8EEA414022C9}" srcOrd="0" destOrd="0" presId="urn:microsoft.com/office/officeart/2005/8/layout/chevron2"/>
    <dgm:cxn modelId="{6177763F-E244-4613-B65C-AAC0207EA3A8}" srcId="{731BC1C3-F4E0-44D6-8A33-6A21A58B9745}" destId="{6ACB7518-2DCB-440C-9154-A891E3C67723}" srcOrd="0" destOrd="0" parTransId="{72151E18-51B9-46B7-9E15-668BB925C375}" sibTransId="{EE06B714-1A1C-4A2F-A85A-27EC30BEC2EE}"/>
    <dgm:cxn modelId="{8D2FEEF6-AD85-4C0B-BE59-5322EB50870C}" type="presOf" srcId="{731BC1C3-F4E0-44D6-8A33-6A21A58B9745}" destId="{C5E1FC8A-13D4-42DB-883B-434EAE4570F7}" srcOrd="0" destOrd="0" presId="urn:microsoft.com/office/officeart/2005/8/layout/chevron2"/>
    <dgm:cxn modelId="{3DA70E42-ECC2-4B20-BCD0-2C98EBDBE3FB}" srcId="{28A85A18-1A0F-41E5-B8C2-9E92E5AFACBD}" destId="{0EDD3118-F443-40EF-8880-869BE3DF1D1C}" srcOrd="0" destOrd="0" parTransId="{8B4B4952-F116-4070-B3B6-8C71BECA764F}" sibTransId="{F4DAB1C4-B98D-404A-969A-BD41BD376FFF}"/>
    <dgm:cxn modelId="{246E38D5-0BB4-481A-AEDC-8E5CAF5E1526}" type="presOf" srcId="{94F3C6D2-9D87-4E25-8D1C-35848F64925D}" destId="{45C482AE-042C-4228-BF72-1636D6316366}" srcOrd="0" destOrd="0" presId="urn:microsoft.com/office/officeart/2005/8/layout/chevron2"/>
    <dgm:cxn modelId="{499EE849-241A-4292-951F-762A626D86B3}" srcId="{94F3C6D2-9D87-4E25-8D1C-35848F64925D}" destId="{731BC1C3-F4E0-44D6-8A33-6A21A58B9745}" srcOrd="1" destOrd="0" parTransId="{02A56D14-86BB-4F1F-A420-6D129EE74678}" sibTransId="{E90E01E7-DDDD-442E-8065-4441DFA127DE}"/>
    <dgm:cxn modelId="{C3C5A099-A917-4C32-B54D-FA22FFF78F7B}" type="presParOf" srcId="{45C482AE-042C-4228-BF72-1636D6316366}" destId="{DB07933E-E2FA-43F3-A170-CAD02CE21CC9}" srcOrd="0" destOrd="0" presId="urn:microsoft.com/office/officeart/2005/8/layout/chevron2"/>
    <dgm:cxn modelId="{1E65A6CE-2C93-4703-BA33-CD667498B9B8}" type="presParOf" srcId="{DB07933E-E2FA-43F3-A170-CAD02CE21CC9}" destId="{5072D15C-E0BE-45D7-995F-8EEA414022C9}" srcOrd="0" destOrd="0" presId="urn:microsoft.com/office/officeart/2005/8/layout/chevron2"/>
    <dgm:cxn modelId="{A148D09B-CDB5-42A8-9E3B-7676C5551614}" type="presParOf" srcId="{DB07933E-E2FA-43F3-A170-CAD02CE21CC9}" destId="{A980ED37-02FE-47D4-87DD-5DE4F8AF74F9}" srcOrd="1" destOrd="0" presId="urn:microsoft.com/office/officeart/2005/8/layout/chevron2"/>
    <dgm:cxn modelId="{19CBD366-AF6F-4A7C-B11F-2363BAE06F0D}" type="presParOf" srcId="{45C482AE-042C-4228-BF72-1636D6316366}" destId="{D8A99A3D-30EF-443B-A8EB-67DE4B7378DE}" srcOrd="1" destOrd="0" presId="urn:microsoft.com/office/officeart/2005/8/layout/chevron2"/>
    <dgm:cxn modelId="{D5EED6BD-1435-4928-AE98-D98C3690A0CE}" type="presParOf" srcId="{45C482AE-042C-4228-BF72-1636D6316366}" destId="{89BB6BEB-5FB5-4139-BF61-1E724E4DF141}" srcOrd="2" destOrd="0" presId="urn:microsoft.com/office/officeart/2005/8/layout/chevron2"/>
    <dgm:cxn modelId="{D4FF9B4E-AF9F-42A5-8769-4FECD45002A0}" type="presParOf" srcId="{89BB6BEB-5FB5-4139-BF61-1E724E4DF141}" destId="{C5E1FC8A-13D4-42DB-883B-434EAE4570F7}" srcOrd="0" destOrd="0" presId="urn:microsoft.com/office/officeart/2005/8/layout/chevron2"/>
    <dgm:cxn modelId="{3862578A-55C0-4AC5-9D20-83E8158861DD}" type="presParOf" srcId="{89BB6BEB-5FB5-4139-BF61-1E724E4DF141}" destId="{CEFDB60B-5E52-41D3-8699-BA306542B28F}" srcOrd="1" destOrd="0" presId="urn:microsoft.com/office/officeart/2005/8/layout/chevron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204DF-9E56-4804-AC31-6C8E859AFB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2B206-F642-493A-BA5C-394A643D6D11}">
      <dgm:prSet custT="1"/>
      <dgm:spPr>
        <a:solidFill>
          <a:schemeClr val="bg1">
            <a:lumMod val="95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На работах, связанных </a:t>
          </a:r>
          <a:r>
            <a:rPr lang="ru-RU" sz="1400" b="1" u="sng" dirty="0" smtClean="0"/>
            <a:t>с легкосмываемыми загрязнениями</a:t>
          </a:r>
          <a:r>
            <a:rPr lang="ru-RU" sz="1400" dirty="0" smtClean="0"/>
            <a:t>, работодатель </a:t>
          </a:r>
          <a:r>
            <a:rPr lang="ru-RU" sz="1400" b="1" u="sng" dirty="0" smtClean="0">
              <a:effectLst/>
            </a:rPr>
            <a:t>имеет право </a:t>
          </a:r>
          <a:r>
            <a:rPr lang="ru-RU" sz="1400" dirty="0" smtClean="0"/>
            <a:t>не выдавать непосредственно работнику смывающие средства, а обеспечивает постоянное наличие в санитарно-бытовых помещениях мыла или дозаторов с жидким смывающим веществом.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B1BF1B7C-9781-4200-B783-FB99A2A1664E}" type="parTrans" cxnId="{AEF03E18-0808-426F-B80C-1837FD3FD7DE}">
      <dgm:prSet/>
      <dgm:spPr/>
      <dgm:t>
        <a:bodyPr/>
        <a:lstStyle/>
        <a:p>
          <a:endParaRPr lang="ru-RU"/>
        </a:p>
      </dgm:t>
    </dgm:pt>
    <dgm:pt modelId="{1562101D-51CA-47AC-B537-092F7E83AAC9}" type="sibTrans" cxnId="{AEF03E18-0808-426F-B80C-1837FD3FD7DE}">
      <dgm:prSet/>
      <dgm:spPr/>
      <dgm:t>
        <a:bodyPr/>
        <a:lstStyle/>
        <a:p>
          <a:endParaRPr lang="ru-RU"/>
        </a:p>
      </dgm:t>
    </dgm:pt>
    <dgm:pt modelId="{31932229-F2C1-443A-97E9-169446F0AC0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Не допускается замена мыла или жидких моющих средств агрессивными для кожи средствами (органическими растворителями, абразивными веществами (песок, чистящие порошки и т.п.), каустической содой и другими).</a:t>
          </a:r>
        </a:p>
      </dgm:t>
    </dgm:pt>
    <dgm:pt modelId="{D8A4B847-1DBB-41FD-B400-64F85E62BD6E}" type="parTrans" cxnId="{CB5D0261-2DDB-4BB0-A276-3E1CDAB47641}">
      <dgm:prSet/>
      <dgm:spPr/>
      <dgm:t>
        <a:bodyPr/>
        <a:lstStyle/>
        <a:p>
          <a:endParaRPr lang="ru-RU"/>
        </a:p>
      </dgm:t>
    </dgm:pt>
    <dgm:pt modelId="{6705E5E4-7685-4073-B6BB-96873173EE0E}" type="sibTrans" cxnId="{CB5D0261-2DDB-4BB0-A276-3E1CDAB47641}">
      <dgm:prSet/>
      <dgm:spPr/>
      <dgm:t>
        <a:bodyPr/>
        <a:lstStyle/>
        <a:p>
          <a:endParaRPr lang="ru-RU"/>
        </a:p>
      </dgm:t>
    </dgm:pt>
    <dgm:pt modelId="{13EECCAA-C7AF-40A8-9B57-75C770B94D50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Средства для защиты от биологических вредных факторов (насекомых, паукообразных) выдаются работникам при работе в районах, где сезонно наблюдается массовый лет кровососущих и жалящих насекомых (комары, мошка, слепни, оводы и другие), а также распространение и активность кровососущих паукообразных (иксодовые клещи и другие), с учетом сезонной специфики региона.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7BE2CE35-78C3-41CA-A8F6-DBA6D8A208E4}" type="parTrans" cxnId="{59CE712C-94AD-47C7-AB46-3818AE57276F}">
      <dgm:prSet/>
      <dgm:spPr/>
      <dgm:t>
        <a:bodyPr/>
        <a:lstStyle/>
        <a:p>
          <a:endParaRPr lang="ru-RU"/>
        </a:p>
      </dgm:t>
    </dgm:pt>
    <dgm:pt modelId="{77FD1EC3-2390-4544-86A0-925DC8DC4882}" type="sibTrans" cxnId="{59CE712C-94AD-47C7-AB46-3818AE57276F}">
      <dgm:prSet/>
      <dgm:spPr/>
      <dgm:t>
        <a:bodyPr/>
        <a:lstStyle/>
        <a:p>
          <a:endParaRPr lang="ru-RU"/>
        </a:p>
      </dgm:t>
    </dgm:pt>
    <dgm:pt modelId="{C82D349A-BBD9-42B7-B6E4-A13667B06F5C}">
      <dgm:prSet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400" dirty="0" smtClean="0"/>
            <a:t>Выдача работникам смывающих и (или) обезвреживающих средств </a:t>
          </a:r>
          <a:r>
            <a:rPr lang="ru-RU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должна фиксироваться под роспись </a:t>
          </a:r>
          <a:r>
            <a:rPr lang="ru-RU" sz="1400" b="1" dirty="0" smtClean="0">
              <a:solidFill>
                <a:srgbClr val="FF0000"/>
              </a:solidFill>
            </a:rPr>
            <a:t>в личной карточке</a:t>
          </a:r>
          <a:r>
            <a:rPr lang="ru-RU" sz="1400" dirty="0" smtClean="0"/>
            <a:t> учета выдачи смывающих и (или) обезвреживающих средств, образец которой предусмотрен </a:t>
          </a:r>
          <a:r>
            <a:rPr lang="ru-RU" sz="1400" u="none" dirty="0" smtClean="0"/>
            <a:t>приложением</a:t>
          </a:r>
          <a:r>
            <a:rPr lang="ru-RU" sz="1400" b="0" u="none" dirty="0" smtClean="0"/>
            <a:t> к Стандарту</a:t>
          </a:r>
          <a:r>
            <a:rPr lang="ru-RU" sz="1400" u="none" dirty="0" smtClean="0"/>
            <a:t>.</a:t>
          </a:r>
        </a:p>
        <a:p>
          <a:endParaRPr lang="ru-RU" sz="1200" dirty="0"/>
        </a:p>
      </dgm:t>
    </dgm:pt>
    <dgm:pt modelId="{B3FF2A3E-648A-4A69-8A30-17E0F3DA322E}" type="parTrans" cxnId="{BCA09F3B-2AF7-4E11-89A5-1BF14FC11A9F}">
      <dgm:prSet/>
      <dgm:spPr/>
      <dgm:t>
        <a:bodyPr/>
        <a:lstStyle/>
        <a:p>
          <a:endParaRPr lang="ru-RU"/>
        </a:p>
      </dgm:t>
    </dgm:pt>
    <dgm:pt modelId="{B49AA72A-E9AA-469D-8543-1691C1C2059F}" type="sibTrans" cxnId="{BCA09F3B-2AF7-4E11-89A5-1BF14FC11A9F}">
      <dgm:prSet/>
      <dgm:spPr/>
      <dgm:t>
        <a:bodyPr/>
        <a:lstStyle/>
        <a:p>
          <a:endParaRPr lang="ru-RU"/>
        </a:p>
      </dgm:t>
    </dgm:pt>
    <dgm:pt modelId="{EE96A93A-0BF7-4F73-B5CB-C7685295575B}" type="pres">
      <dgm:prSet presAssocID="{9AD204DF-9E56-4804-AC31-6C8E859AF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EF8FB9-B412-45D6-A0D3-F4D42185516F}" type="pres">
      <dgm:prSet presAssocID="{ADB2B206-F642-493A-BA5C-394A643D6D11}" presName="parentText" presStyleLbl="node1" presStyleIdx="0" presStyleCnt="4" custLinFactY="8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6A98A-1D84-4CAC-8A32-580B2AAE1B32}" type="pres">
      <dgm:prSet presAssocID="{1562101D-51CA-47AC-B537-092F7E83AAC9}" presName="spacer" presStyleCnt="0"/>
      <dgm:spPr/>
    </dgm:pt>
    <dgm:pt modelId="{8D7A6A62-CE3F-4C0E-9FE4-AD322F5BE8B4}" type="pres">
      <dgm:prSet presAssocID="{31932229-F2C1-443A-97E9-169446F0AC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73016-F2AE-4CCD-9752-A921BD07D41E}" type="pres">
      <dgm:prSet presAssocID="{6705E5E4-7685-4073-B6BB-96873173EE0E}" presName="spacer" presStyleCnt="0"/>
      <dgm:spPr/>
    </dgm:pt>
    <dgm:pt modelId="{0419828C-1CAA-43ED-84D9-2AFA3EDF0998}" type="pres">
      <dgm:prSet presAssocID="{13EECCAA-C7AF-40A8-9B57-75C770B94D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C559E-228B-420E-A19F-B9D445262EB9}" type="pres">
      <dgm:prSet presAssocID="{77FD1EC3-2390-4544-86A0-925DC8DC4882}" presName="spacer" presStyleCnt="0"/>
      <dgm:spPr/>
    </dgm:pt>
    <dgm:pt modelId="{9B871192-C704-45D0-858D-9EE1CDD2644D}" type="pres">
      <dgm:prSet presAssocID="{C82D349A-BBD9-42B7-B6E4-A13667B06F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086AC-4A1D-4E18-9015-BBFDBFEB9BAA}" type="presOf" srcId="{C82D349A-BBD9-42B7-B6E4-A13667B06F5C}" destId="{9B871192-C704-45D0-858D-9EE1CDD2644D}" srcOrd="0" destOrd="0" presId="urn:microsoft.com/office/officeart/2005/8/layout/vList2"/>
    <dgm:cxn modelId="{C83E6D5A-C306-4AE9-A2D0-41EE9F40E6AD}" type="presOf" srcId="{9AD204DF-9E56-4804-AC31-6C8E859AFBE3}" destId="{EE96A93A-0BF7-4F73-B5CB-C7685295575B}" srcOrd="0" destOrd="0" presId="urn:microsoft.com/office/officeart/2005/8/layout/vList2"/>
    <dgm:cxn modelId="{CB5D0261-2DDB-4BB0-A276-3E1CDAB47641}" srcId="{9AD204DF-9E56-4804-AC31-6C8E859AFBE3}" destId="{31932229-F2C1-443A-97E9-169446F0AC0A}" srcOrd="1" destOrd="0" parTransId="{D8A4B847-1DBB-41FD-B400-64F85E62BD6E}" sibTransId="{6705E5E4-7685-4073-B6BB-96873173EE0E}"/>
    <dgm:cxn modelId="{FBEF7A60-4AD1-4693-BB01-BA6831BE9844}" type="presOf" srcId="{13EECCAA-C7AF-40A8-9B57-75C770B94D50}" destId="{0419828C-1CAA-43ED-84D9-2AFA3EDF0998}" srcOrd="0" destOrd="0" presId="urn:microsoft.com/office/officeart/2005/8/layout/vList2"/>
    <dgm:cxn modelId="{AEF03E18-0808-426F-B80C-1837FD3FD7DE}" srcId="{9AD204DF-9E56-4804-AC31-6C8E859AFBE3}" destId="{ADB2B206-F642-493A-BA5C-394A643D6D11}" srcOrd="0" destOrd="0" parTransId="{B1BF1B7C-9781-4200-B783-FB99A2A1664E}" sibTransId="{1562101D-51CA-47AC-B537-092F7E83AAC9}"/>
    <dgm:cxn modelId="{C231F1D3-22C2-4E54-9986-914563B4DBE5}" type="presOf" srcId="{ADB2B206-F642-493A-BA5C-394A643D6D11}" destId="{43EF8FB9-B412-45D6-A0D3-F4D42185516F}" srcOrd="0" destOrd="0" presId="urn:microsoft.com/office/officeart/2005/8/layout/vList2"/>
    <dgm:cxn modelId="{8248AB51-27C9-40CE-8E89-D455C0875CD5}" type="presOf" srcId="{31932229-F2C1-443A-97E9-169446F0AC0A}" destId="{8D7A6A62-CE3F-4C0E-9FE4-AD322F5BE8B4}" srcOrd="0" destOrd="0" presId="urn:microsoft.com/office/officeart/2005/8/layout/vList2"/>
    <dgm:cxn modelId="{BCA09F3B-2AF7-4E11-89A5-1BF14FC11A9F}" srcId="{9AD204DF-9E56-4804-AC31-6C8E859AFBE3}" destId="{C82D349A-BBD9-42B7-B6E4-A13667B06F5C}" srcOrd="3" destOrd="0" parTransId="{B3FF2A3E-648A-4A69-8A30-17E0F3DA322E}" sibTransId="{B49AA72A-E9AA-469D-8543-1691C1C2059F}"/>
    <dgm:cxn modelId="{59CE712C-94AD-47C7-AB46-3818AE57276F}" srcId="{9AD204DF-9E56-4804-AC31-6C8E859AFBE3}" destId="{13EECCAA-C7AF-40A8-9B57-75C770B94D50}" srcOrd="2" destOrd="0" parTransId="{7BE2CE35-78C3-41CA-A8F6-DBA6D8A208E4}" sibTransId="{77FD1EC3-2390-4544-86A0-925DC8DC4882}"/>
    <dgm:cxn modelId="{112EB189-574A-403C-8C25-8EA8D757336D}" type="presParOf" srcId="{EE96A93A-0BF7-4F73-B5CB-C7685295575B}" destId="{43EF8FB9-B412-45D6-A0D3-F4D42185516F}" srcOrd="0" destOrd="0" presId="urn:microsoft.com/office/officeart/2005/8/layout/vList2"/>
    <dgm:cxn modelId="{496F33C8-D4CF-420C-8C84-8D79E2E87CDA}" type="presParOf" srcId="{EE96A93A-0BF7-4F73-B5CB-C7685295575B}" destId="{CFD6A98A-1D84-4CAC-8A32-580B2AAE1B32}" srcOrd="1" destOrd="0" presId="urn:microsoft.com/office/officeart/2005/8/layout/vList2"/>
    <dgm:cxn modelId="{BAD27D3B-2141-43EE-A501-1ECDC4C34D9A}" type="presParOf" srcId="{EE96A93A-0BF7-4F73-B5CB-C7685295575B}" destId="{8D7A6A62-CE3F-4C0E-9FE4-AD322F5BE8B4}" srcOrd="2" destOrd="0" presId="urn:microsoft.com/office/officeart/2005/8/layout/vList2"/>
    <dgm:cxn modelId="{549B05B8-BAA2-4865-9888-8108F27DE945}" type="presParOf" srcId="{EE96A93A-0BF7-4F73-B5CB-C7685295575B}" destId="{7F973016-F2AE-4CCD-9752-A921BD07D41E}" srcOrd="3" destOrd="0" presId="urn:microsoft.com/office/officeart/2005/8/layout/vList2"/>
    <dgm:cxn modelId="{A1148755-C858-47D5-B9CC-BB454686FC0E}" type="presParOf" srcId="{EE96A93A-0BF7-4F73-B5CB-C7685295575B}" destId="{0419828C-1CAA-43ED-84D9-2AFA3EDF0998}" srcOrd="4" destOrd="0" presId="urn:microsoft.com/office/officeart/2005/8/layout/vList2"/>
    <dgm:cxn modelId="{0F75823A-9F9F-42C4-B343-F87512840CFD}" type="presParOf" srcId="{EE96A93A-0BF7-4F73-B5CB-C7685295575B}" destId="{365C559E-228B-420E-A19F-B9D445262EB9}" srcOrd="5" destOrd="0" presId="urn:microsoft.com/office/officeart/2005/8/layout/vList2"/>
    <dgm:cxn modelId="{E3A9A141-40DA-4085-92E8-7FE3815B542E}" type="presParOf" srcId="{EE96A93A-0BF7-4F73-B5CB-C7685295575B}" destId="{9B871192-C704-45D0-858D-9EE1CDD2644D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D5101-AC14-4D67-A6E5-31CEF1976E41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B7AE8-049F-4BD0-B3C5-79323F5A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56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836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6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64B3-7705-44C5-B436-A586F2492388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28A2-9D96-4F96-82B5-466BB4DE6869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C843-B9DD-4ABE-850E-0A84B5E7323A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28F-0FDC-4E41-87D5-70C08CAF4241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4091-AA8F-4B0D-950F-3533AEFACDC2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56C8-9C74-4ABF-8B66-4E5D7EEFB8F5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6CA-25B5-49B1-A395-99A81BEA9B5E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C93-2528-4987-94CC-E77C9A6B6F4D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AD3-C452-49F3-BFCE-B7BD9354D437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D31C-E731-441F-AB9A-500867075AB7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AE4-9C6C-4AA1-B8BF-5D083491276D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BE36BA-6C0D-4003-A845-B02A3A343A16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0CC885-0303-4778-AA17-AAFB07F03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04414" cy="188018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71538" y="2214554"/>
            <a:ext cx="7488832" cy="3474720"/>
          </a:xfrm>
          <a:prstGeom prst="rect">
            <a:avLst/>
          </a:prstGeo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i="1" dirty="0" smtClean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Руководитель группы Центра охраны труда</a:t>
            </a:r>
            <a:r>
              <a:rPr lang="ru-RU" sz="1800" b="1" i="1" dirty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радиационной и экологической безопасности СО РАН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Ходырев Александр Борисович</a:t>
            </a:r>
            <a:endParaRPr lang="ru-RU" sz="2400" b="1" i="1" dirty="0">
              <a:solidFill>
                <a:srgbClr val="6076B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i="1" dirty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Тел./факс: </a:t>
            </a:r>
            <a:r>
              <a:rPr lang="ru-RU" sz="2400" b="1" i="1" dirty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330 07 45</a:t>
            </a:r>
            <a:r>
              <a:rPr lang="ru-RU" sz="1800" b="1" i="1" dirty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b="1" i="1" dirty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800" b="1" i="1" dirty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1" i="1" dirty="0" smtClean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a_hodirev@mail.ru</a:t>
            </a:r>
            <a:endParaRPr lang="ru-RU" sz="1800" b="1" i="1" dirty="0">
              <a:solidFill>
                <a:srgbClr val="6076B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i="1" dirty="0">
                <a:solidFill>
                  <a:srgbClr val="6076B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Сайт:</a:t>
            </a:r>
            <a:r>
              <a:rPr lang="ru-RU" sz="1800" b="1" i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http://www.sbras.nsc.ru/cotreb/</a:t>
            </a:r>
            <a:endParaRPr lang="ru-RU" sz="2400" b="1" i="1" dirty="0">
              <a:solidFill>
                <a:srgbClr val="6076B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00042"/>
            <a:ext cx="6500858" cy="95410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2000264" cy="2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905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5832648"/>
          </a:xfrm>
        </p:spPr>
        <p:txBody>
          <a:bodyPr>
            <a:normAutofit/>
          </a:bodyPr>
          <a:lstStyle/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800" dirty="0">
              <a:solidFill>
                <a:srgbClr val="002060"/>
              </a:solidFill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b="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b="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262800" indent="0">
              <a:spcAft>
                <a:spcPts val="1800"/>
              </a:spcAft>
            </a:pPr>
            <a:endParaRPr lang="ru-RU" sz="1800" dirty="0" smtClean="0"/>
          </a:p>
          <a:p>
            <a:pPr marL="262800" indent="0">
              <a:spcAft>
                <a:spcPts val="1800"/>
              </a:spcAft>
            </a:pP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12777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968" y="1269484"/>
            <a:ext cx="8242103" cy="44627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Порядок </a:t>
            </a:r>
            <a:r>
              <a:rPr lang="ru-RU" b="1" dirty="0">
                <a:solidFill>
                  <a:srgbClr val="002060"/>
                </a:solidFill>
              </a:rPr>
              <a:t>выдачи и применения СИЗ</a:t>
            </a:r>
          </a:p>
          <a:p>
            <a:pPr algn="ctr"/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714348" y="928670"/>
            <a:ext cx="8143932" cy="1143008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Межотраслевые правила обеспечения работников специальной одеждой, специальной обувью и другими средствами индивидуальной защиты.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2071678"/>
            <a:ext cx="821537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Сроки пользования СИЗ исчисляются со дня фактической выдачи их работникам.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2857496"/>
            <a:ext cx="821537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работникам и сдача ими СИЗ фиксируются записью в 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карточке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выдачи СИЗ.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3643314"/>
            <a:ext cx="8215370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пропажи или порчи СИЗ в установленных местах их хранения по независящим от работников причинам работодатель выдает им другие исправные СИЗ. Работодатель обеспечивает замену или ремонт СИЗ, пришедших в негодность до окончания срока носки по причинам, не зависящим от работника..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4786322"/>
            <a:ext cx="8215370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выдаче СИЗ, применение которых требует от работников практических навыков (респираторы, противогазы,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самоспасатели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предохранительные пояса, накомарники, каски и др.), работодатель обеспечивает проведение инструктажа работников о правилах применения указанных СИЗ, простейших способах проверки их работоспособности и исправности, а также организует тренировки по их применению.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8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1" y="1296807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Порядок выдачи и применения СИЗ</a:t>
            </a:r>
          </a:p>
          <a:p>
            <a:pPr algn="ctr"/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714348" y="928670"/>
            <a:ext cx="8143932" cy="1143008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Межотраслевые правила обеспечения работников специальной одеждой, специальной обувью и другими средствами индивидуальной защиты.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2071678"/>
            <a:ext cx="814393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профессий и должностей в соответствующих типовых нормах работодатель выдает работникам СИЗ, предусмотренные типовыми нормами для работников сквозных профессий и должностей всех отраслей экономики, а при отсутствии профессий и должностей в этих типовых нормах - типовыми нормами для работников, профессии (должности)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 для выполняемых работ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3286124"/>
            <a:ext cx="807249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допускаются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выполнению работ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выданных им в установленном порядке СИЗ, а также с неисправными, не отремонтированными и загрязненными СИЗ.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п. 11.8, ПОТ РМ-027-2003. «В общих случаях стирку специальной одежды следует производить при сильном загрязнении 1 раз в 6 дней, при умеренном - 1 раз в 10 дней».</a:t>
            </a: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224" y="4500570"/>
            <a:ext cx="8072494" cy="1500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сторонних организаций при выполнении работ в производственных цехах и участках, где имеются вредные и (или) опасные производственные факторы, которые могут воздействовать на работников, должны быть обеспечены своим работодателем СИЗ в соответствии с типовыми нормами, предусмотренными для работников соответствующих профессий и должностей организации, в которую их направляют.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0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85728"/>
            <a:ext cx="8280920" cy="5832648"/>
          </a:xfrm>
        </p:spPr>
        <p:txBody>
          <a:bodyPr>
            <a:normAutofit/>
          </a:bodyPr>
          <a:lstStyle/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800" dirty="0">
              <a:solidFill>
                <a:srgbClr val="002060"/>
              </a:solidFill>
            </a:endParaRPr>
          </a:p>
          <a:p>
            <a:pPr marL="262800" indent="0">
              <a:spcAft>
                <a:spcPts val="1800"/>
              </a:spcAft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262800" indent="0">
              <a:spcAft>
                <a:spcPts val="1800"/>
              </a:spcAft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262800" indent="0">
              <a:spcAft>
                <a:spcPts val="1800"/>
              </a:spcAft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262800" indent="0">
              <a:spcAft>
                <a:spcPts val="1800"/>
              </a:spcAft>
            </a:pPr>
            <a:endParaRPr lang="ru-RU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7356" y="142852"/>
            <a:ext cx="5616624" cy="10081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142976" y="1285860"/>
            <a:ext cx="7215238" cy="121444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Технический регламент Таможенного союза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 ТС 019/2011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"О безопасности средств индивидуальной защиты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40" y="2500306"/>
            <a:ext cx="8429716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"/>
              <a:ea typeface="Times New Roman"/>
            </a:endParaRPr>
          </a:p>
          <a:p>
            <a:pPr algn="just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Раздел 3.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Средства индивидуальной защиты выпускаются в обращение на рынке при их соответствии требованиям настоящего технического регламента Таможенного союза, а также других технических регламентов Таможенного союза, действие которых на них распространяется, при условии, что они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прошли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</a:rPr>
              <a:t>подтверждение соответствия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878" y="3857628"/>
            <a:ext cx="8358278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п.5.4. Подтверждение соответствия средств индивидуальной защиты требованиям настоящего технического регламента Таможенного союза осуществляется в следующих формах:</a:t>
            </a:r>
          </a:p>
          <a:p>
            <a:pPr indent="443230"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1) декларирование соответствия;</a:t>
            </a:r>
          </a:p>
          <a:p>
            <a:pPr indent="443230"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2) сертификация.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5000636"/>
            <a:ext cx="8429684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п. 5.13. Срок действия декларации о соответствии на выпускаемые серийно средства индивидуальной защиты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составляет 5 лет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15016"/>
            <a:ext cx="8358246" cy="1000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п. 5.19. Срок действия сертификата соответствия, выданного по схеме 3С и 4С, составляет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не более 1 года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; срок действия сертификата соответствия, выданного по схемам сертификации 5С и 6С,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составляет 3 года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; срок действия сертификата соответствия, выданного по схеме сертификации 1С,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составляет 5 лет.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892950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508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332656"/>
            <a:ext cx="561662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12776"/>
            <a:ext cx="73448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506E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Технический </a:t>
            </a:r>
            <a:r>
              <a:rPr lang="ru-RU" sz="1700" b="1" dirty="0">
                <a:solidFill>
                  <a:srgbClr val="506E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регламент Таможенного союза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 ТС 019/2011 </a:t>
            </a:r>
            <a:r>
              <a:rPr lang="ru-RU" sz="1700" b="1" dirty="0">
                <a:solidFill>
                  <a:srgbClr val="506E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"О безопасности средств индивидуальной защиты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892950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 bwMode="auto">
          <a:xfrm>
            <a:off x="571472" y="2143116"/>
            <a:ext cx="8572528" cy="928694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При выборе форм подтверждения соответствия средства индивидуальной защиты классифицируются по степени риска причинения вреда пользователю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(приложение N 4)</a:t>
            </a: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57224" y="2857496"/>
            <a:ext cx="307183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Первый класс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000628" y="2857496"/>
            <a:ext cx="307183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Второй класс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3786190"/>
            <a:ext cx="342902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Средства индивидуальной защиты простой конструкции, применяемые в условиях с минимальными рисками причинения вреда пользователю. (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Очки защитные, защита рук от механических воздействий…..)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3786190"/>
            <a:ext cx="428628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Средства индивидуальной защиты сложной конструкции,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 защищающие от гибели или от опасностей, которые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могут причинить необратимый вред здоровью пользователя. (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Одежда защитная от воздействия низких температур, каски защитные,……)</a:t>
            </a: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1714480" y="3214686"/>
            <a:ext cx="1127574" cy="500066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6000760" y="3214686"/>
            <a:ext cx="1127574" cy="500066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14348" y="5929330"/>
            <a:ext cx="3429024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подлежат декларированию соответствия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572000" y="5929330"/>
            <a:ext cx="4071966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подлежат обязательной сертификации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1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5832648"/>
          </a:xfrm>
        </p:spPr>
        <p:txBody>
          <a:bodyPr>
            <a:normAutofit/>
          </a:bodyPr>
          <a:lstStyle/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262800" indent="0">
              <a:spcAft>
                <a:spcPts val="1800"/>
              </a:spcAft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262800" indent="0">
              <a:spcAft>
                <a:spcPts val="1800"/>
              </a:spcAft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262800" indent="0">
              <a:spcAft>
                <a:spcPts val="1800"/>
              </a:spcAft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794" y="357166"/>
            <a:ext cx="5616624" cy="10081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12776"/>
            <a:ext cx="792088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Технический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регламент Таможенного союза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 ТС 019/2011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"О безопасности средств индивидуальной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защиты.</a:t>
            </a:r>
          </a:p>
          <a:p>
            <a:endParaRPr lang="ru-RU" sz="1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1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1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1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1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00100" y="2143116"/>
            <a:ext cx="7572428" cy="164307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26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П. 4.2. Средства индивидуальной защиты (кроме дерматологических) должны соответствовать следующим общим требованиям: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……………………………………………………………………………………………………….</a:t>
            </a: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/>
              <a:ea typeface="Times New Roman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786190"/>
            <a:ext cx="7715304" cy="2500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П. 12. в эксплуатационной документации к средствам индивидуальной защиты должны указываться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комплектность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срок хранения или годности, гарантийный срок (для средств индивидуальной защиты, теряющих защитные свойства в процессе хранения и (или) эксплуатации),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правила безопасного хранения, использования (эксплуатации и ухода), транспортировки и утилизации, а также при необходимости климатическое исполнение средств индивидуальной защиты и правила их дегазации, дезактивации, дезинфекции, а также способы подтверждения их защитных свойств.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1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928802"/>
            <a:ext cx="8280920" cy="2879596"/>
          </a:xfrm>
          <a:ln w="12700">
            <a:noFill/>
          </a:ln>
        </p:spPr>
        <p:txBody>
          <a:bodyPr>
            <a:normAutofit/>
          </a:bodyPr>
          <a:lstStyle/>
          <a:p>
            <a:pPr marL="324000" indent="-324000">
              <a:spcBef>
                <a:spcPts val="0"/>
              </a:spcBef>
            </a:pPr>
            <a:endPara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9424" y="1296807"/>
            <a:ext cx="7701008" cy="3918143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от 17.12. 2010 г. № 1122н «Об утверждении типовых норм бесплатной выдачи работникам смывающих и (или) обезвреживающих средств и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 безопасности труда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"обеспечение работников смывающими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обезвреживающими средствами"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8280920" cy="2879596"/>
          </a:xfrm>
          <a:ln w="12700">
            <a:noFill/>
          </a:ln>
        </p:spPr>
        <p:txBody>
          <a:bodyPr>
            <a:normAutofit/>
          </a:bodyPr>
          <a:lstStyle/>
          <a:p>
            <a:pPr marL="324000" indent="-324000">
              <a:spcBef>
                <a:spcPts val="0"/>
              </a:spcBef>
            </a:pPr>
            <a:endPara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892213" y="3821115"/>
            <a:ext cx="564360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57488" y="1428736"/>
            <a:ext cx="1928826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1142984"/>
            <a:ext cx="7000924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</a:rPr>
              <a:t>1.Приобретение смывающих и (или) обезвреживающих средств осуществляется за счет средств работодателя.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1857364"/>
            <a:ext cx="7000924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2. Смывающие и (или) обезвреживающие средства, оставшиеся неиспользованными по истечении отчетного периода (один месяц), могут быть использованы в следующем месяце при соблюдении их срока годности.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2643182"/>
            <a:ext cx="7000924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3. Перечень рабочих мест и список работников, для которых </a:t>
            </a:r>
            <a:r>
              <a:rPr lang="ru-RU" sz="1400" b="1" dirty="0" smtClean="0">
                <a:solidFill>
                  <a:srgbClr val="FF0000"/>
                </a:solidFill>
              </a:rPr>
              <a:t>НЕОБХОДИМА </a:t>
            </a:r>
            <a:r>
              <a:rPr lang="ru-RU" sz="1400" b="1" u="sng" dirty="0" smtClean="0">
                <a:solidFill>
                  <a:srgbClr val="FF0000"/>
                </a:solidFill>
              </a:rPr>
              <a:t>ВЫДАЧА </a:t>
            </a:r>
            <a:r>
              <a:rPr lang="ru-RU" sz="1400" dirty="0" smtClean="0">
                <a:solidFill>
                  <a:srgbClr val="002060"/>
                </a:solidFill>
              </a:rPr>
              <a:t>смывающих и (или) обезвреживающих средств, составляются специалистом по охране труда либо иным уполномоченным должностным лицом и утверждаются работодателем с учетом мнения выборного органа первичной профсоюзной организации или иного уполномоченного работниками представительного органа.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3857628"/>
            <a:ext cx="6858048" cy="428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4. Указанный перечень рабочих мест и список работников формируются на основании </a:t>
            </a:r>
            <a:r>
              <a:rPr lang="ru-RU" sz="1400" u="sng" dirty="0" smtClean="0">
                <a:solidFill>
                  <a:srgbClr val="002060"/>
                </a:solidFill>
              </a:rPr>
              <a:t>типовых норм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4286256"/>
            <a:ext cx="6929486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5. Приобретение смывающих и (или) обезвреживающих средств, не имеющих декларации о соответствии и (или) сертификата соответствия либо имеющих декларацию о соответствии и (или) сертификат соответствия, срок действия которых истек, не допускается.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1670" y="5357826"/>
            <a:ext cx="692948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6. Нормы выдачи смывающих и (или) обезвреживающих средств, соответствующие условиям труда на рабочем месте работника, </a:t>
            </a:r>
            <a:r>
              <a:rPr lang="ru-RU" sz="1400" b="1" u="sng" dirty="0" smtClean="0">
                <a:solidFill>
                  <a:srgbClr val="FF0000"/>
                </a:solidFill>
              </a:rPr>
              <a:t>указываются в трудовом договоре работника</a:t>
            </a:r>
            <a:r>
              <a:rPr lang="ru-RU" sz="1400" b="1" dirty="0" smtClean="0">
                <a:solidFill>
                  <a:srgbClr val="FF0000"/>
                </a:solidFill>
              </a:rPr>
              <a:t>. (п.9)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58" y="1857364"/>
            <a:ext cx="928694" cy="1500198"/>
          </a:xfrm>
          <a:prstGeom prst="ellipse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1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00166" y="197352"/>
            <a:ext cx="6643734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Технический регламент Таможенного союза ТР ТС 019/2011 "О безопасности средств индивидуальной защиты.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357298"/>
            <a:ext cx="8501122" cy="490014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ru-RU" sz="1700" u="sng" dirty="0" smtClean="0"/>
          </a:p>
          <a:p>
            <a:r>
              <a:rPr lang="ru-RU" sz="1700" u="sng" dirty="0" smtClean="0"/>
              <a:t>Приложение 1. </a:t>
            </a:r>
            <a:r>
              <a:rPr lang="ru-RU" sz="1700" b="0" dirty="0" smtClean="0"/>
              <a:t>Типы средств индивидуальной защиты, на которые распространяется действие настоящего технического регламента  ТС:</a:t>
            </a:r>
          </a:p>
          <a:p>
            <a:r>
              <a:rPr lang="ru-RU" sz="1700" b="0" dirty="0" smtClean="0"/>
              <a:t>П.8) средства индивидуальной защиты </a:t>
            </a:r>
            <a:r>
              <a:rPr lang="ru-RU" sz="1700" b="0" u="sng" dirty="0" smtClean="0">
                <a:solidFill>
                  <a:srgbClr val="FF0000"/>
                </a:solidFill>
              </a:rPr>
              <a:t>дерматологические.</a:t>
            </a:r>
          </a:p>
          <a:p>
            <a:r>
              <a:rPr lang="ru-RU" sz="1700" u="sng" dirty="0" smtClean="0"/>
              <a:t>Приложение 2. </a:t>
            </a:r>
            <a:r>
              <a:rPr lang="ru-RU" sz="1700" b="0" dirty="0" smtClean="0"/>
              <a:t>Классификация средств индивидуальной защиты (комплектующих изделий средств индивидуальной защиты) по назначению в зависимости от защитных свойств:</a:t>
            </a:r>
          </a:p>
          <a:p>
            <a:r>
              <a:rPr lang="ru-RU" sz="1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индивидуальной защиты дерматологические:</a:t>
            </a:r>
          </a:p>
          <a:p>
            <a:r>
              <a:rPr lang="ru-RU" sz="1700" b="0" dirty="0" smtClean="0"/>
              <a:t>1. Защитные средства гидрофильного, гидрофобного, комбинированного действия;</a:t>
            </a:r>
          </a:p>
          <a:p>
            <a:r>
              <a:rPr lang="ru-RU" sz="1700" b="0" dirty="0" smtClean="0"/>
              <a:t>2. Защитные средства от воздействия низких температур, высоких температур, ветра;</a:t>
            </a:r>
          </a:p>
          <a:p>
            <a:r>
              <a:rPr lang="ru-RU" sz="1700" b="0" dirty="0" smtClean="0"/>
              <a:t>3. Защитные средства от воздействия ультрафиолетового излучения диапазонов А, В, С;</a:t>
            </a:r>
          </a:p>
          <a:p>
            <a:r>
              <a:rPr lang="ru-RU" sz="1700" b="0" dirty="0" smtClean="0"/>
              <a:t>4. Защитные средства от воздействия биологических факторов: а)насекомых; б) микроорганизмов;</a:t>
            </a:r>
          </a:p>
          <a:p>
            <a:r>
              <a:rPr lang="ru-RU" sz="1700" b="0" dirty="0" smtClean="0"/>
              <a:t>5. Очищающие средства;</a:t>
            </a:r>
          </a:p>
          <a:p>
            <a:r>
              <a:rPr lang="ru-RU" sz="1700" b="0" dirty="0" smtClean="0"/>
              <a:t>6. Регенерирующие, восстанавливающие средства.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714488"/>
            <a:ext cx="7715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031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00166" y="197352"/>
            <a:ext cx="6643734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Технический регламент Таможенного союза ТР ТС 019/2011 "О безопасности средств индивидуальной защиты.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1100628"/>
            <a:ext cx="8572560" cy="4042884"/>
          </a:xfrm>
        </p:spPr>
        <p:txBody>
          <a:bodyPr>
            <a:normAutofit/>
          </a:bodyPr>
          <a:lstStyle/>
          <a:p>
            <a:endParaRPr lang="ru-RU" sz="1700" b="0" dirty="0" smtClean="0"/>
          </a:p>
          <a:p>
            <a:r>
              <a:rPr lang="ru-RU" sz="1700" u="sng" dirty="0" smtClean="0"/>
              <a:t>Приложение 5</a:t>
            </a:r>
            <a:r>
              <a:rPr lang="ru-RU" sz="1700" dirty="0" smtClean="0"/>
              <a:t>. </a:t>
            </a:r>
          </a:p>
          <a:p>
            <a:pPr marL="0" indent="0" algn="just"/>
            <a:r>
              <a:rPr lang="ru-RU" sz="1700" b="0" dirty="0" smtClean="0"/>
              <a:t>Список средств индивидуальной защиты, </a:t>
            </a:r>
            <a:r>
              <a:rPr lang="ru-RU" sz="1700" b="0" dirty="0" smtClean="0">
                <a:solidFill>
                  <a:srgbClr val="FF0000"/>
                </a:solidFill>
              </a:rPr>
              <a:t>подлежащих обязательному подтверждению соответствия</a:t>
            </a:r>
            <a:r>
              <a:rPr lang="ru-RU" sz="1700" b="0" dirty="0" smtClean="0"/>
              <a:t> при выпуске в обращение на территории государств - членов Таможенного союза.</a:t>
            </a:r>
          </a:p>
          <a:p>
            <a:r>
              <a:rPr lang="ru-RU" sz="1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П.8. Средства индивидуальной защиты дерматологические:</a:t>
            </a:r>
            <a:endParaRPr lang="ru-RU" sz="1700" b="0" dirty="0" smtClean="0"/>
          </a:p>
          <a:p>
            <a:pPr>
              <a:buFont typeface="Wingdings" pitchFamily="2" charset="2"/>
              <a:buChar char="q"/>
            </a:pPr>
            <a:r>
              <a:rPr lang="ru-RU" sz="1700" dirty="0" smtClean="0"/>
              <a:t>Защитные средства</a:t>
            </a:r>
            <a:r>
              <a:rPr lang="ru-RU" sz="1700" b="0" dirty="0" smtClean="0"/>
              <a:t>: гидрофильного, гидрофобного, комбинированного действия от воздействия низких температур, ветра;</a:t>
            </a:r>
          </a:p>
          <a:p>
            <a:r>
              <a:rPr lang="ru-RU" sz="1700" b="0" dirty="0" smtClean="0"/>
              <a:t>      от воздействия ультрафиолетового излучения диапазонов A, B, C и от воздействия биологических факторов: насекомых, микроорганизмов 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/>
              <a:t>Очищающие средства: </a:t>
            </a:r>
            <a:r>
              <a:rPr lang="ru-RU" sz="1700" b="0" dirty="0" smtClean="0"/>
              <a:t>кремы, пасты, гели. 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/>
              <a:t>Регенерирующие, восстанавливающие средства - </a:t>
            </a:r>
            <a:r>
              <a:rPr lang="ru-RU" sz="1700" b="0" dirty="0" smtClean="0"/>
              <a:t>кремы, эмульсии.</a:t>
            </a:r>
          </a:p>
          <a:p>
            <a:endParaRPr lang="ru-RU" sz="2200" b="0" dirty="0" smtClean="0"/>
          </a:p>
          <a:p>
            <a:endParaRPr lang="ru-RU" sz="1400" b="0" dirty="0" smtClean="0"/>
          </a:p>
          <a:p>
            <a:endParaRPr lang="ru-RU" sz="1400" b="0" dirty="0" smtClean="0"/>
          </a:p>
          <a:p>
            <a:endParaRPr lang="ru-RU" sz="1400" b="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714488"/>
            <a:ext cx="7715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031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9484"/>
            <a:ext cx="8280920" cy="2879596"/>
          </a:xfrm>
          <a:ln w="12700">
            <a:noFill/>
          </a:ln>
        </p:spPr>
        <p:txBody>
          <a:bodyPr>
            <a:normAutofit/>
          </a:bodyPr>
          <a:lstStyle/>
          <a:p>
            <a:pPr marL="324000" indent="-324000">
              <a:spcBef>
                <a:spcPts val="0"/>
              </a:spcBef>
            </a:pPr>
            <a:endPara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1142984"/>
          <a:ext cx="8242103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031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188640"/>
          <a:ext cx="8352928" cy="624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285728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290" y="142852"/>
            <a:ext cx="6786610" cy="85725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42910" y="1071546"/>
            <a:ext cx="8143932" cy="914400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НПА, регулирующие порядок обеспечение средствами индивидуальной защиты (СИЗ)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715016"/>
            <a:ext cx="8358246" cy="10715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от 17.12. 2010 г. № 1122н «Об утверждении типовых норм бесплатной выдачи работникам смывающих и (или) обезвреживающих средств и стандарта безопасности труда "обеспечение работников смывающими и (или) обезвреживающими средствами"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2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49" y="980728"/>
            <a:ext cx="8280920" cy="2879596"/>
          </a:xfrm>
          <a:ln w="12700">
            <a:noFill/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иповые нормы</a:t>
            </a:r>
          </a:p>
          <a:p>
            <a:pPr marL="0" indent="0" algn="ctr"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бесплатной выдачи работникам смывающих</a:t>
            </a:r>
          </a:p>
          <a:p>
            <a:pPr marL="0" indent="0" algn="ctr"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обезвреживающих средств</a:t>
            </a:r>
          </a:p>
          <a:p>
            <a:pPr marL="324000" indent="-324000">
              <a:spcBef>
                <a:spcPts val="0"/>
              </a:spcBef>
            </a:pPr>
            <a:endPara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128464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93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1757"/>
            <a:ext cx="994915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8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97" y="1412776"/>
            <a:ext cx="1068844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4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1052736"/>
            <a:ext cx="91050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43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7739"/>
            <a:ext cx="8175851" cy="4961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70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2" y="197352"/>
            <a:ext cx="5544615" cy="639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СМЫВАЮЩИЕ И </a:t>
            </a:r>
            <a:r>
              <a:rPr lang="ru-RU" b="1" dirty="0">
                <a:solidFill>
                  <a:srgbClr val="002060"/>
                </a:solidFill>
              </a:rPr>
              <a:t>(ИЛИ) </a:t>
            </a:r>
            <a:r>
              <a:rPr lang="ru-RU" b="1" dirty="0" smtClean="0">
                <a:solidFill>
                  <a:srgbClr val="002060"/>
                </a:solidFill>
              </a:rPr>
              <a:t>ОБЕЗВРЕЖИВАЮЩИЕ                                   СРЕДСТВ 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8574211" cy="59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97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548640"/>
          </a:xfr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r>
              <a:rPr lang="ru-RU" dirty="0" smtClean="0"/>
              <a:t>       Сертификат соответствия НА СИЗ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6" name="Picture 2" descr="C:\Users\oothodyrev428\Desktop\ПодборкаДляСлуш1\СИЗ\СертификатТС 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1304"/>
            <a:ext cx="5429288" cy="607669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4929190" y="2857496"/>
            <a:ext cx="1857388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143636" y="1428736"/>
            <a:ext cx="1857388" cy="12858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 ТС 019/2011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2357422" y="5929330"/>
            <a:ext cx="571504" cy="1588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3357554" y="5929330"/>
            <a:ext cx="571504" cy="1588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2928926" y="4071942"/>
            <a:ext cx="2714644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Прямоугольник 18"/>
          <p:cNvSpPr/>
          <p:nvPr/>
        </p:nvSpPr>
        <p:spPr>
          <a:xfrm>
            <a:off x="5929322" y="4357694"/>
            <a:ext cx="385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86445" y="3929066"/>
            <a:ext cx="3357555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«О безопасности средств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индивидуальной защиты»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Ст.2. Настоящий технический регламент Таможенного союза разработан 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</a:t>
            </a:r>
            <a:r>
              <a:rPr lang="ru-RU" sz="1400" dirty="0" smtClean="0"/>
              <a:t>установления на единой таможенной территории Таможенного союза единых обязательных для применения и исполнения требований </a:t>
            </a:r>
            <a:r>
              <a:rPr lang="ru-RU" sz="1400" dirty="0" smtClean="0">
                <a:solidFill>
                  <a:srgbClr val="FF0000"/>
                </a:solidFill>
              </a:rPr>
              <a:t>к средствам индивидуальной защиты</a:t>
            </a:r>
            <a:r>
              <a:rPr lang="ru-RU" sz="1400" dirty="0" smtClean="0"/>
              <a:t>, обеспечения свободного перемещения средств индивидуальной защиты, выпускаемых в обращение на единой таможенной территории Таможенного союза.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436543"/>
          </a:xfr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r>
              <a:rPr lang="ru-RU" sz="2800" dirty="0" smtClean="0"/>
              <a:t>       </a:t>
            </a:r>
            <a:r>
              <a:rPr lang="ru-RU" sz="2800" b="1" dirty="0" smtClean="0"/>
              <a:t>ДЕКЛАРАЦИЯ соответствия </a:t>
            </a:r>
            <a:r>
              <a:rPr lang="ru-RU" sz="2800" b="1" strike="sngStrike" dirty="0" smtClean="0">
                <a:solidFill>
                  <a:srgbClr val="FF0000"/>
                </a:solidFill>
              </a:rPr>
              <a:t>НА СИЗ</a:t>
            </a:r>
            <a:endParaRPr lang="ru-RU" sz="2800" b="1" strike="sngStrike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36" y="2357430"/>
            <a:ext cx="1857388" cy="12858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 ТС </a:t>
            </a:r>
            <a:r>
              <a:rPr lang="ru-RU" b="1" dirty="0" smtClean="0">
                <a:solidFill>
                  <a:srgbClr val="FF0000"/>
                </a:solidFill>
              </a:rPr>
              <a:t>017/2011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5857916" cy="64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500562" y="3071810"/>
            <a:ext cx="1643074" cy="35719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5008" y="4000504"/>
            <a:ext cx="3428992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!</a:t>
            </a:r>
            <a:r>
              <a:rPr lang="ru-RU" sz="1400" dirty="0" smtClean="0">
                <a:solidFill>
                  <a:srgbClr val="FF0000"/>
                </a:solidFill>
              </a:rPr>
              <a:t> «</a:t>
            </a:r>
            <a:r>
              <a:rPr lang="ru-RU" sz="1400" b="1" dirty="0" smtClean="0">
                <a:solidFill>
                  <a:srgbClr val="FF0000"/>
                </a:solidFill>
              </a:rPr>
              <a:t>О безопасности продукции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     легкой промышленности»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Статья 2. </a:t>
            </a:r>
            <a:r>
              <a:rPr lang="ru-RU" sz="1400" dirty="0" smtClean="0"/>
              <a:t>Настоящий Технический регламент разработан 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</a:t>
            </a:r>
            <a:r>
              <a:rPr lang="ru-RU" sz="1400" dirty="0" smtClean="0"/>
              <a:t>установления единых обязательных для применения и исполнения требований к продукции легкой промышленности, обеспечения свободного перемещения продукции легкой промышленности, выпускаемой в обращение на единой таможенной территории Таможенного союза.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71538" y="3429000"/>
            <a:ext cx="3429024" cy="158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Стрелка вниз 13"/>
          <p:cNvSpPr/>
          <p:nvPr/>
        </p:nvSpPr>
        <p:spPr bwMode="auto">
          <a:xfrm>
            <a:off x="6000760" y="3643314"/>
            <a:ext cx="2214578" cy="57150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4786314" y="4643446"/>
            <a:ext cx="785818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520940" cy="5486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Крем для рук ВОССТАНАВЛИВАЮЩИЙ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874183"/>
            <a:ext cx="8023756" cy="598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7072330" y="5214950"/>
            <a:ext cx="1857388" cy="11430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 ТС </a:t>
            </a:r>
            <a:r>
              <a:rPr lang="ru-RU" b="1" dirty="0" smtClean="0">
                <a:solidFill>
                  <a:srgbClr val="FF0000"/>
                </a:solidFill>
              </a:rPr>
              <a:t>019/2011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endCxn id="8" idx="1"/>
          </p:cNvCxnSpPr>
          <p:nvPr/>
        </p:nvCxnSpPr>
        <p:spPr>
          <a:xfrm>
            <a:off x="4643438" y="4143380"/>
            <a:ext cx="2700900" cy="1238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1" y="1296807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1697" y="116632"/>
            <a:ext cx="5616624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071678"/>
            <a:ext cx="6663506" cy="234106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0" cap="sq">
            <a:solidFill>
              <a:srgbClr val="FFFFFF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0810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7992888" cy="6192688"/>
          </a:xfrm>
        </p:spPr>
        <p:txBody>
          <a:bodyPr>
            <a:normAutofit/>
          </a:bodyPr>
          <a:lstStyle/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605700" indent="-342900">
              <a:spcAft>
                <a:spcPts val="1800"/>
              </a:spcAft>
              <a:buFont typeface="+mj-lt"/>
              <a:buAutoNum type="arabicPeriod"/>
            </a:pPr>
            <a:endParaRPr lang="ru-RU" sz="1700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marL="605700" indent="-342900">
              <a:spcAft>
                <a:spcPts val="1800"/>
              </a:spcAft>
              <a:buFont typeface="+mj-lt"/>
              <a:buAutoNum type="arabicPeriod"/>
            </a:pP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332656"/>
            <a:ext cx="5616624" cy="10081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1071546"/>
            <a:ext cx="8358246" cy="578645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2800" indent="0">
              <a:spcBef>
                <a:spcPts val="0"/>
              </a:spcBef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212 Трудовой кодекс РФ</a:t>
            </a:r>
          </a:p>
          <a:p>
            <a:pPr marL="262800" indent="0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Работодатель обязан обеспечить:</a:t>
            </a:r>
          </a:p>
          <a:p>
            <a:pPr marL="5485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приобретение и выдачу за счет собственных средств специальной одежды, специальной обуви и других средств индивидуальной защиты, смывающих и обезвреживающих средств, прошедших обязательную сертификацию или декларирование соответствия в установленном законодательством Российской Федерации о техническом регулировании порядке, в соответствии с установленными нормами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загрязнением;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11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7992888" cy="6192688"/>
          </a:xfrm>
        </p:spPr>
        <p:txBody>
          <a:bodyPr>
            <a:normAutofit/>
          </a:bodyPr>
          <a:lstStyle/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605700" indent="-342900">
              <a:spcAft>
                <a:spcPts val="1800"/>
              </a:spcAft>
              <a:buFont typeface="+mj-lt"/>
              <a:buAutoNum type="arabicPeriod"/>
            </a:pPr>
            <a:endParaRPr lang="ru-RU" sz="1700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marL="605700" indent="-342900">
              <a:spcAft>
                <a:spcPts val="1800"/>
              </a:spcAft>
              <a:buFont typeface="+mj-lt"/>
              <a:buAutoNum type="arabicPeriod"/>
            </a:pP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3042" y="142852"/>
            <a:ext cx="6072230" cy="71438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 СИЗ в системе охрану труда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142984"/>
            <a:ext cx="2286016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ОПАСНОСТЬ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ятно 2 17"/>
          <p:cNvSpPr/>
          <p:nvPr/>
        </p:nvSpPr>
        <p:spPr>
          <a:xfrm>
            <a:off x="2714612" y="4429132"/>
            <a:ext cx="3357586" cy="1857388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Несчастный случай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86248" y="1500174"/>
            <a:ext cx="428628" cy="2857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1785926"/>
            <a:ext cx="2214578" cy="42862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Технические меры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286248" y="2214554"/>
            <a:ext cx="428628" cy="2857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2500306"/>
            <a:ext cx="278608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Организационные меры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286248" y="2928934"/>
            <a:ext cx="428628" cy="2857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3214686"/>
            <a:ext cx="371477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и осведомленность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286248" y="3643314"/>
            <a:ext cx="428628" cy="2857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71736" y="3929066"/>
            <a:ext cx="3786214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индивидуальной защиты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4357694"/>
            <a:ext cx="428628" cy="42862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15008" y="5214950"/>
            <a:ext cx="3286116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СИЗ - последний барьер  между опасностью и несчастным случаем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5857884" y="5429264"/>
            <a:ext cx="642942" cy="64294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2909" y="6211669"/>
            <a:ext cx="850109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СИЗ применяется в тех случаях, когда безопасность работника не может быть обеспечена другими техническими средствами при современном уровне развития техники и технологий</a:t>
            </a:r>
            <a:endParaRPr lang="ru-RU" sz="1400" dirty="0"/>
          </a:p>
        </p:txBody>
      </p:sp>
      <p:sp>
        <p:nvSpPr>
          <p:cNvPr id="31" name="Овал 30"/>
          <p:cNvSpPr/>
          <p:nvPr/>
        </p:nvSpPr>
        <p:spPr>
          <a:xfrm>
            <a:off x="0" y="6072206"/>
            <a:ext cx="642942" cy="64294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!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711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142852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5852" y="142852"/>
            <a:ext cx="6786610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142984"/>
            <a:ext cx="8786874" cy="562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C00000"/>
                </a:solidFill>
              </a:rPr>
              <a:t>Средства коллективной защиты в зависимости от назначения подразделяют на классы</a:t>
            </a:r>
            <a:r>
              <a:rPr lang="ru-RU" sz="1400" b="1" dirty="0" smtClean="0"/>
              <a:t>: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нормализации воздушной среды производственных помещений и рабочих мест (от повышенного или пониженного барометрического давления и его резкого изменения, повышенной или пониженной влажности воздуха, повышенной или пониженной ионизации воздуха, повышенной или пониженной концентрации кислорода в воздухе, повышенной концентрации вредных аэрозолей в воздухе);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средства нормализации освещения производственных помещений и рабочих мест (пониженной яркости, отсутствия или недостатка естественного света, пониженной видимости, дискомфортной или слепящей </a:t>
            </a:r>
            <a:r>
              <a:rPr lang="ru-RU" sz="1200" dirty="0" err="1" smtClean="0"/>
              <a:t>блескости</a:t>
            </a:r>
            <a:r>
              <a:rPr lang="ru-RU" sz="1200" dirty="0" smtClean="0"/>
              <a:t>, повышенной пульсации светового потока, пониженного индекса цветопередачи);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повышенного уровня ионизирующих, инфракрасных излучений;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повышенного или пониженного уровня ультрафиолетовых излучений;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повышенного уровня электромагнитного и лазерного излучения;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повышенной напряженности магнитных и электрических полей;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повышенного уровня шума и вибрации (общей и локальной);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повышенного уровня ультразвука и инфразвуковых колебаний;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поражения электрическим током, от повышенного уровня статического электричества;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повышенных или пониженных температур поверхностей оборудования, материалов, заготовок, повышенных или пониженных температур воздуха и температурных перепадов;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воздействия механических факторов (движущихся машин и механизмов; подвижных частей производственного оборудования и инструментов; перемещающихся изделий, заготовок, материалов; нарушения целостности конструкций; обрушивающихся горных пород; сыпучих материалов; падающих с высоты предметов; острых кромок и шероховатостей поверхностей заготовок, инструментов и оборудования; острых углов);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воздействия химических факторов, биологических факторов;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1200" dirty="0" smtClean="0"/>
              <a:t> средства защиты от падения с высоты. 				</a:t>
            </a:r>
            <a:r>
              <a:rPr lang="ru-RU" sz="1400" dirty="0" smtClean="0"/>
              <a:t>(</a:t>
            </a:r>
            <a:r>
              <a:rPr lang="ru-RU" sz="1400" b="1" dirty="0" smtClean="0"/>
              <a:t>ГОСТ</a:t>
            </a:r>
            <a:r>
              <a:rPr lang="en-US" sz="1400" b="1" dirty="0" smtClean="0"/>
              <a:t> 12.4.011-89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64291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Средства защиты работающих в зависимости от характера их применения подразделяют на две категории: </a:t>
            </a:r>
            <a:r>
              <a:rPr lang="ru-RU" sz="1400" b="1" dirty="0" smtClean="0">
                <a:solidFill>
                  <a:srgbClr val="C00000"/>
                </a:solidFill>
              </a:rPr>
              <a:t>средства индивидуальной защиты </a:t>
            </a:r>
            <a:r>
              <a:rPr lang="ru-RU" sz="1400" dirty="0" smtClean="0"/>
              <a:t>и </a:t>
            </a:r>
            <a:r>
              <a:rPr lang="ru-RU" sz="1400" b="1" dirty="0" smtClean="0">
                <a:solidFill>
                  <a:srgbClr val="C00000"/>
                </a:solidFill>
              </a:rPr>
              <a:t>средства коллективной защиты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738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42910" y="2143116"/>
          <a:ext cx="7992888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728" y="214290"/>
            <a:ext cx="6715172" cy="10081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12776"/>
            <a:ext cx="73448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ежотраслевые правила обеспечения работников специальной одеждой, специальной обувью и другими средствами индивидуальной защиты.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5143512"/>
            <a:ext cx="714348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8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142852"/>
            <a:ext cx="6357982" cy="10081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1214422"/>
            <a:ext cx="73448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ежотраслевые правила обеспечения работников специальной одеждой, специальной обувью и другими средствами индивидуальной защиты.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1928802"/>
            <a:ext cx="7929618" cy="1714512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работникам СИЗ, в том числе приобретенных работодателем во временное пользование по договору аренды, осуществляется в соответствии с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типовыми нормами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бесплатной выдачи специальной одежды, специальной обуви и других средств индивидуальной защиты, прошедших в установленном порядке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сертификацию или декларирование соответствия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на основании результатов проведения специальной оценки условий труда.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П.5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3786190"/>
            <a:ext cx="7929618" cy="2428892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Работодатель имеет право с учетом мнения выборного органа первичной профсоюзной организации или иного представительного органа работников и своего финансово-экономического положения 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устанавливать нормы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бесплатной выдачи работникам специальной одежды, специальной обуви и других средств индивидуальной защиты, 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улучшающие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сравнению с типовыми нормами защиту работников от имеющихся на рабочих местах вредных и (или) опасных факторов, а также особых температурных условий или загрязнения.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&lt;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П.6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&gt;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8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42844" y="2285992"/>
          <a:ext cx="8786874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431667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332656"/>
            <a:ext cx="5616624" cy="10081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1277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ежотраслевые правила обеспечения работников специальной одеждой, специальной обувью и другими средствами индивидуальной защиты.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0"/>
            <a:ext cx="8280920" cy="5472608"/>
          </a:xfrm>
        </p:spPr>
        <p:txBody>
          <a:bodyPr>
            <a:normAutofit/>
          </a:bodyPr>
          <a:lstStyle/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00" indent="0">
              <a:spcAft>
                <a:spcPts val="1800"/>
              </a:spcAft>
            </a:pPr>
            <a:endParaRPr lang="ru-RU" sz="1800" dirty="0">
              <a:solidFill>
                <a:srgbClr val="002060"/>
              </a:solidFill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b="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262800" indent="0">
              <a:spcAft>
                <a:spcPts val="1800"/>
              </a:spcAft>
            </a:pP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885-0303-4778-AA17-AAFB07F03C6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8" y="142852"/>
            <a:ext cx="1012722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85"/>
            <a:ext cx="1303840" cy="10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5616624" cy="10081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средствами индивидуальной защиты (СИЗ)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1277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ежотраслевые правила обеспечения работников специальной одеждой, специальной обувью и другими средствами индивидуальной защиты.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2071678"/>
            <a:ext cx="7000892" cy="1214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1. Приобретение (в том числе по договору аренды) и выдача работникам СИЗ,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не имеющих декларации о соответствии и (или) сертификата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соответствия либо имеющих декларацию о соответствии и (или) сертификат соответствия, срок действия которых истек, 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НЕ ДОПУСКАЮТСЯ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-249271" y="4249743"/>
            <a:ext cx="4356924" cy="7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43108" y="3357562"/>
            <a:ext cx="7000892" cy="1214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Работодатель обязан обеспечить информирование работников о полагающихся им СИЗ. При проведении вводного инструктажа работник должен быть ознакомлен с настоящими Правилами, а также с соответствующими его профессии и должности типовыми нормами выдачи СИЗ.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4643446"/>
            <a:ext cx="6929454" cy="178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 случае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обеспечения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работника, занятого на работах с вредными и (или) опасными условиями труда, а также с особыми температурными условиями или связанных с загрязнением, СИЗ в соответствии с законодательством Российской Федерации он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ОТКАЗАТЬСЯ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выполнения трудовых обязанностей, а работодатель 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ИМЕЕТ ПРАВА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требовать от работника их исполнения и обязан оплатить возникший по этой причине простой.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4282" y="3214686"/>
            <a:ext cx="928694" cy="1500198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6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2227</TotalTime>
  <Words>2693</Words>
  <Application>Microsoft Office PowerPoint</Application>
  <PresentationFormat>Экран (4:3)</PresentationFormat>
  <Paragraphs>311</Paragraphs>
  <Slides>29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Углы</vt:lpstr>
      <vt:lpstr>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    Сертификат соответствия НА СИЗ</vt:lpstr>
      <vt:lpstr>       ДЕКЛАРАЦИЯ соответствия НА СИЗ</vt:lpstr>
      <vt:lpstr>Крем для рук ВОССТАНАВЛИВАЮЩИЙ</vt:lpstr>
      <vt:lpstr>Слайд 29</vt:lpstr>
    </vt:vector>
  </TitlesOfParts>
  <Company>SBRAS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изменения, внесенные в законодательство федеральным законом от 28.12.2013 № 421‑ФЗ</dc:title>
  <dc:creator>Microsoft</dc:creator>
  <cp:lastModifiedBy>oothodyrev428</cp:lastModifiedBy>
  <cp:revision>211</cp:revision>
  <dcterms:created xsi:type="dcterms:W3CDTF">2014-02-18T03:48:07Z</dcterms:created>
  <dcterms:modified xsi:type="dcterms:W3CDTF">2017-04-12T03:58:37Z</dcterms:modified>
</cp:coreProperties>
</file>