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46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diagrams/colors1.xml" ContentType="application/vnd.openxmlformats-officedocument.drawingml.diagramColors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145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175"/>
  </p:notesMasterIdLst>
  <p:handoutMasterIdLst>
    <p:handoutMasterId r:id="rId176"/>
  </p:handoutMasterIdLst>
  <p:sldIdLst>
    <p:sldId id="771" r:id="rId2"/>
    <p:sldId id="989" r:id="rId3"/>
    <p:sldId id="988" r:id="rId4"/>
    <p:sldId id="948" r:id="rId5"/>
    <p:sldId id="937" r:id="rId6"/>
    <p:sldId id="938" r:id="rId7"/>
    <p:sldId id="950" r:id="rId8"/>
    <p:sldId id="951" r:id="rId9"/>
    <p:sldId id="1123" r:id="rId10"/>
    <p:sldId id="986" r:id="rId11"/>
    <p:sldId id="952" r:id="rId12"/>
    <p:sldId id="831" r:id="rId13"/>
    <p:sldId id="939" r:id="rId14"/>
    <p:sldId id="940" r:id="rId15"/>
    <p:sldId id="990" r:id="rId16"/>
    <p:sldId id="778" r:id="rId17"/>
    <p:sldId id="1124" r:id="rId18"/>
    <p:sldId id="790" r:id="rId19"/>
    <p:sldId id="1053" r:id="rId20"/>
    <p:sldId id="933" r:id="rId21"/>
    <p:sldId id="992" r:id="rId22"/>
    <p:sldId id="993" r:id="rId23"/>
    <p:sldId id="995" r:id="rId24"/>
    <p:sldId id="996" r:id="rId25"/>
    <p:sldId id="997" r:id="rId26"/>
    <p:sldId id="998" r:id="rId27"/>
    <p:sldId id="999" r:id="rId28"/>
    <p:sldId id="1000" r:id="rId29"/>
    <p:sldId id="1001" r:id="rId30"/>
    <p:sldId id="1002" r:id="rId31"/>
    <p:sldId id="1003" r:id="rId32"/>
    <p:sldId id="1004" r:id="rId33"/>
    <p:sldId id="1005" r:id="rId34"/>
    <p:sldId id="1006" r:id="rId35"/>
    <p:sldId id="1007" r:id="rId36"/>
    <p:sldId id="1008" r:id="rId37"/>
    <p:sldId id="1009" r:id="rId38"/>
    <p:sldId id="1012" r:id="rId39"/>
    <p:sldId id="1013" r:id="rId40"/>
    <p:sldId id="1014" r:id="rId41"/>
    <p:sldId id="1015" r:id="rId42"/>
    <p:sldId id="1016" r:id="rId43"/>
    <p:sldId id="1017" r:id="rId44"/>
    <p:sldId id="1018" r:id="rId45"/>
    <p:sldId id="1019" r:id="rId46"/>
    <p:sldId id="1020" r:id="rId47"/>
    <p:sldId id="1021" r:id="rId48"/>
    <p:sldId id="1022" r:id="rId49"/>
    <p:sldId id="1023" r:id="rId50"/>
    <p:sldId id="1024" r:id="rId51"/>
    <p:sldId id="1025" r:id="rId52"/>
    <p:sldId id="1026" r:id="rId53"/>
    <p:sldId id="1028" r:id="rId54"/>
    <p:sldId id="1029" r:id="rId55"/>
    <p:sldId id="1030" r:id="rId56"/>
    <p:sldId id="1031" r:id="rId57"/>
    <p:sldId id="1032" r:id="rId58"/>
    <p:sldId id="1033" r:id="rId59"/>
    <p:sldId id="1034" r:id="rId60"/>
    <p:sldId id="1035" r:id="rId61"/>
    <p:sldId id="1036" r:id="rId62"/>
    <p:sldId id="1037" r:id="rId63"/>
    <p:sldId id="1038" r:id="rId64"/>
    <p:sldId id="1039" r:id="rId65"/>
    <p:sldId id="1040" r:id="rId66"/>
    <p:sldId id="1041" r:id="rId67"/>
    <p:sldId id="1042" r:id="rId68"/>
    <p:sldId id="1043" r:id="rId69"/>
    <p:sldId id="1044" r:id="rId70"/>
    <p:sldId id="1045" r:id="rId71"/>
    <p:sldId id="1046" r:id="rId72"/>
    <p:sldId id="1047" r:id="rId73"/>
    <p:sldId id="1048" r:id="rId74"/>
    <p:sldId id="1049" r:id="rId75"/>
    <p:sldId id="1051" r:id="rId76"/>
    <p:sldId id="953" r:id="rId77"/>
    <p:sldId id="954" r:id="rId78"/>
    <p:sldId id="956" r:id="rId79"/>
    <p:sldId id="955" r:id="rId80"/>
    <p:sldId id="932" r:id="rId81"/>
    <p:sldId id="930" r:id="rId82"/>
    <p:sldId id="960" r:id="rId83"/>
    <p:sldId id="957" r:id="rId84"/>
    <p:sldId id="958" r:id="rId85"/>
    <p:sldId id="965" r:id="rId86"/>
    <p:sldId id="935" r:id="rId87"/>
    <p:sldId id="987" r:id="rId88"/>
    <p:sldId id="1080" r:id="rId89"/>
    <p:sldId id="1081" r:id="rId90"/>
    <p:sldId id="1082" r:id="rId91"/>
    <p:sldId id="1083" r:id="rId92"/>
    <p:sldId id="1084" r:id="rId93"/>
    <p:sldId id="1085" r:id="rId94"/>
    <p:sldId id="1086" r:id="rId95"/>
    <p:sldId id="1087" r:id="rId96"/>
    <p:sldId id="1088" r:id="rId97"/>
    <p:sldId id="1089" r:id="rId98"/>
    <p:sldId id="1094" r:id="rId99"/>
    <p:sldId id="1095" r:id="rId100"/>
    <p:sldId id="1096" r:id="rId101"/>
    <p:sldId id="1097" r:id="rId102"/>
    <p:sldId id="1098" r:id="rId103"/>
    <p:sldId id="1099" r:id="rId104"/>
    <p:sldId id="1100" r:id="rId105"/>
    <p:sldId id="1101" r:id="rId106"/>
    <p:sldId id="1102" r:id="rId107"/>
    <p:sldId id="1103" r:id="rId108"/>
    <p:sldId id="1104" r:id="rId109"/>
    <p:sldId id="1105" r:id="rId110"/>
    <p:sldId id="1106" r:id="rId111"/>
    <p:sldId id="1107" r:id="rId112"/>
    <p:sldId id="1108" r:id="rId113"/>
    <p:sldId id="1109" r:id="rId114"/>
    <p:sldId id="1110" r:id="rId115"/>
    <p:sldId id="1111" r:id="rId116"/>
    <p:sldId id="1112" r:id="rId117"/>
    <p:sldId id="1113" r:id="rId118"/>
    <p:sldId id="1114" r:id="rId119"/>
    <p:sldId id="1115" r:id="rId120"/>
    <p:sldId id="1137" r:id="rId121"/>
    <p:sldId id="1138" r:id="rId122"/>
    <p:sldId id="1117" r:id="rId123"/>
    <p:sldId id="1052" r:id="rId124"/>
    <p:sldId id="964" r:id="rId125"/>
    <p:sldId id="977" r:id="rId126"/>
    <p:sldId id="1139" r:id="rId127"/>
    <p:sldId id="967" r:id="rId128"/>
    <p:sldId id="1055" r:id="rId129"/>
    <p:sldId id="1056" r:id="rId130"/>
    <p:sldId id="1057" r:id="rId131"/>
    <p:sldId id="1058" r:id="rId132"/>
    <p:sldId id="1059" r:id="rId133"/>
    <p:sldId id="1060" r:id="rId134"/>
    <p:sldId id="1061" r:id="rId135"/>
    <p:sldId id="1062" r:id="rId136"/>
    <p:sldId id="1063" r:id="rId137"/>
    <p:sldId id="1121" r:id="rId138"/>
    <p:sldId id="1064" r:id="rId139"/>
    <p:sldId id="1065" r:id="rId140"/>
    <p:sldId id="1066" r:id="rId141"/>
    <p:sldId id="1067" r:id="rId142"/>
    <p:sldId id="1068" r:id="rId143"/>
    <p:sldId id="1069" r:id="rId144"/>
    <p:sldId id="1073" r:id="rId145"/>
    <p:sldId id="1074" r:id="rId146"/>
    <p:sldId id="1075" r:id="rId147"/>
    <p:sldId id="1076" r:id="rId148"/>
    <p:sldId id="1077" r:id="rId149"/>
    <p:sldId id="1078" r:id="rId150"/>
    <p:sldId id="1079" r:id="rId151"/>
    <p:sldId id="1140" r:id="rId152"/>
    <p:sldId id="1141" r:id="rId153"/>
    <p:sldId id="962" r:id="rId154"/>
    <p:sldId id="918" r:id="rId155"/>
    <p:sldId id="1125" r:id="rId156"/>
    <p:sldId id="1126" r:id="rId157"/>
    <p:sldId id="1128" r:id="rId158"/>
    <p:sldId id="1127" r:id="rId159"/>
    <p:sldId id="1130" r:id="rId160"/>
    <p:sldId id="1129" r:id="rId161"/>
    <p:sldId id="1136" r:id="rId162"/>
    <p:sldId id="1135" r:id="rId163"/>
    <p:sldId id="1132" r:id="rId164"/>
    <p:sldId id="1133" r:id="rId165"/>
    <p:sldId id="1134" r:id="rId166"/>
    <p:sldId id="1131" r:id="rId167"/>
    <p:sldId id="931" r:id="rId168"/>
    <p:sldId id="928" r:id="rId169"/>
    <p:sldId id="934" r:id="rId170"/>
    <p:sldId id="979" r:id="rId171"/>
    <p:sldId id="978" r:id="rId172"/>
    <p:sldId id="980" r:id="rId173"/>
    <p:sldId id="632" r:id="rId17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FF00"/>
    <a:srgbClr val="FF0000"/>
    <a:srgbClr val="0000FF"/>
    <a:srgbClr val="969696"/>
    <a:srgbClr val="3399FF"/>
    <a:srgbClr val="3333FF"/>
    <a:srgbClr val="FFE8C5"/>
    <a:srgbClr val="C5D8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83" autoAdjust="0"/>
    <p:restoredTop sz="94965" autoAdjust="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96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B867B0-FA37-4DEF-862F-F80BB3484023}" type="doc">
      <dgm:prSet loTypeId="urn:microsoft.com/office/officeart/2005/8/layout/vProcess5" loCatId="process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472B02D-BE79-44F1-BB86-DA9ECAFE7462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Воздушные 1,92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2C11A8-8C18-488F-8F9F-DC18F012FBA3}" type="parTrans" cxnId="{6F94D215-BB82-4E0F-A6D6-65755A2E27E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41BB0B-015B-44D4-AF42-C8D8C64E7EB9}" type="sibTrans" cxnId="{6F94D215-BB82-4E0F-A6D6-65755A2E27EE}">
      <dgm:prSet custT="1"/>
      <dgm:spPr/>
      <dgm:t>
        <a:bodyPr/>
        <a:lstStyle/>
        <a:p>
          <a:endParaRPr lang="ru-RU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493CD7-FC50-4715-91B6-5675CEB0B3E2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Гибридные 1,30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C8AEE7-3D21-4CFC-A7DE-A36D393B86EA}" type="parTrans" cxnId="{0183763C-9FF4-475A-A99A-CD1BF0232FAE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F56476-166C-4560-BB96-87E8DFAC4CB9}" type="sibTrans" cxnId="{0183763C-9FF4-475A-A99A-CD1BF0232FAE}">
      <dgm:prSet custT="1"/>
      <dgm:spPr/>
      <dgm:t>
        <a:bodyPr/>
        <a:lstStyle/>
        <a:p>
          <a:endParaRPr lang="ru-RU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0DE15F-FF17-4905-9A6E-703484C70E51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Жидкостные 1,06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8F5CA-EE2D-45D5-B52B-CE0363C37A08}" type="parTrans" cxnId="{14A9E6F3-127C-414A-8D8E-1D4D4DF9CE8D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C86568-7EFB-48C3-A504-59EABA01876E}" type="sibTrans" cxnId="{14A9E6F3-127C-414A-8D8E-1D4D4DF9CE8D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9AC739-1863-4C0D-9F83-80D840E694C9}" type="pres">
      <dgm:prSet presAssocID="{97B867B0-FA37-4DEF-862F-F80BB348402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40EBBC-7729-4B17-A14D-60C60719B410}" type="pres">
      <dgm:prSet presAssocID="{97B867B0-FA37-4DEF-862F-F80BB3484023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C212A407-BF81-4E0A-B867-3B4C0BE74059}" type="pres">
      <dgm:prSet presAssocID="{97B867B0-FA37-4DEF-862F-F80BB348402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3C896-9622-46DD-838E-EBB75AD9B927}" type="pres">
      <dgm:prSet presAssocID="{97B867B0-FA37-4DEF-862F-F80BB348402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06BA7-7E42-4709-8047-F4A046402B10}" type="pres">
      <dgm:prSet presAssocID="{97B867B0-FA37-4DEF-862F-F80BB348402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BE8C2-F2C8-47B3-B760-924B0537FE95}" type="pres">
      <dgm:prSet presAssocID="{97B867B0-FA37-4DEF-862F-F80BB348402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122B6-B26C-4338-9136-7F2DA8E1965B}" type="pres">
      <dgm:prSet presAssocID="{97B867B0-FA37-4DEF-862F-F80BB348402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7C2F5-B53F-485D-A0D8-9F9A3ABCA3F7}" type="pres">
      <dgm:prSet presAssocID="{97B867B0-FA37-4DEF-862F-F80BB348402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8AE1D-94E0-4547-A6DD-C158BD677C48}" type="pres">
      <dgm:prSet presAssocID="{97B867B0-FA37-4DEF-862F-F80BB348402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61CC9-ADBD-45D6-A373-B7E401B29982}" type="pres">
      <dgm:prSet presAssocID="{97B867B0-FA37-4DEF-862F-F80BB348402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A9E6F3-127C-414A-8D8E-1D4D4DF9CE8D}" srcId="{97B867B0-FA37-4DEF-862F-F80BB3484023}" destId="{880DE15F-FF17-4905-9A6E-703484C70E51}" srcOrd="2" destOrd="0" parTransId="{B898F5CA-EE2D-45D5-B52B-CE0363C37A08}" sibTransId="{7FC86568-7EFB-48C3-A504-59EABA01876E}"/>
    <dgm:cxn modelId="{AD29606C-F73F-47A7-9509-CBB8EDC7F06B}" type="presOf" srcId="{95F56476-166C-4560-BB96-87E8DFAC4CB9}" destId="{65D122B6-B26C-4338-9136-7F2DA8E1965B}" srcOrd="0" destOrd="0" presId="urn:microsoft.com/office/officeart/2005/8/layout/vProcess5"/>
    <dgm:cxn modelId="{0183763C-9FF4-475A-A99A-CD1BF0232FAE}" srcId="{97B867B0-FA37-4DEF-862F-F80BB3484023}" destId="{CE493CD7-FC50-4715-91B6-5675CEB0B3E2}" srcOrd="1" destOrd="0" parTransId="{62C8AEE7-3D21-4CFC-A7DE-A36D393B86EA}" sibTransId="{95F56476-166C-4560-BB96-87E8DFAC4CB9}"/>
    <dgm:cxn modelId="{EC669181-1FD2-40F9-AD0A-B91C5649D4F7}" type="presOf" srcId="{CE493CD7-FC50-4715-91B6-5675CEB0B3E2}" destId="{B148AE1D-94E0-4547-A6DD-C158BD677C48}" srcOrd="1" destOrd="0" presId="urn:microsoft.com/office/officeart/2005/8/layout/vProcess5"/>
    <dgm:cxn modelId="{A36EB4C6-93AE-44BB-8D14-FEF176757F36}" type="presOf" srcId="{9472B02D-BE79-44F1-BB86-DA9ECAFE7462}" destId="{FA77C2F5-B53F-485D-A0D8-9F9A3ABCA3F7}" srcOrd="1" destOrd="0" presId="urn:microsoft.com/office/officeart/2005/8/layout/vProcess5"/>
    <dgm:cxn modelId="{6F94D215-BB82-4E0F-A6D6-65755A2E27EE}" srcId="{97B867B0-FA37-4DEF-862F-F80BB3484023}" destId="{9472B02D-BE79-44F1-BB86-DA9ECAFE7462}" srcOrd="0" destOrd="0" parTransId="{E72C11A8-8C18-488F-8F9F-DC18F012FBA3}" sibTransId="{E541BB0B-015B-44D4-AF42-C8D8C64E7EB9}"/>
    <dgm:cxn modelId="{D12AA111-EDBC-4C97-87C5-F0C407523AA6}" type="presOf" srcId="{CE493CD7-FC50-4715-91B6-5675CEB0B3E2}" destId="{8ED3C896-9622-46DD-838E-EBB75AD9B927}" srcOrd="0" destOrd="0" presId="urn:microsoft.com/office/officeart/2005/8/layout/vProcess5"/>
    <dgm:cxn modelId="{DDC1F9EA-C231-4535-A2EB-6CBF91545CEA}" type="presOf" srcId="{E541BB0B-015B-44D4-AF42-C8D8C64E7EB9}" destId="{696BE8C2-F2C8-47B3-B760-924B0537FE95}" srcOrd="0" destOrd="0" presId="urn:microsoft.com/office/officeart/2005/8/layout/vProcess5"/>
    <dgm:cxn modelId="{FFC6E053-0DC7-43F3-AD92-95F02C4E672A}" type="presOf" srcId="{880DE15F-FF17-4905-9A6E-703484C70E51}" destId="{AF961CC9-ADBD-45D6-A373-B7E401B29982}" srcOrd="1" destOrd="0" presId="urn:microsoft.com/office/officeart/2005/8/layout/vProcess5"/>
    <dgm:cxn modelId="{021BC393-9833-4903-87C7-5B36FD26C348}" type="presOf" srcId="{97B867B0-FA37-4DEF-862F-F80BB3484023}" destId="{C49AC739-1863-4C0D-9F83-80D840E694C9}" srcOrd="0" destOrd="0" presId="urn:microsoft.com/office/officeart/2005/8/layout/vProcess5"/>
    <dgm:cxn modelId="{BC35C4B5-6F87-447A-BD5A-D3AE73C27673}" type="presOf" srcId="{9472B02D-BE79-44F1-BB86-DA9ECAFE7462}" destId="{C212A407-BF81-4E0A-B867-3B4C0BE74059}" srcOrd="0" destOrd="0" presId="urn:microsoft.com/office/officeart/2005/8/layout/vProcess5"/>
    <dgm:cxn modelId="{D4D59044-7692-419B-8243-270D774C1FB9}" type="presOf" srcId="{880DE15F-FF17-4905-9A6E-703484C70E51}" destId="{71006BA7-7E42-4709-8047-F4A046402B10}" srcOrd="0" destOrd="0" presId="urn:microsoft.com/office/officeart/2005/8/layout/vProcess5"/>
    <dgm:cxn modelId="{84B20D9E-2498-4516-86DD-218A16789191}" type="presParOf" srcId="{C49AC739-1863-4C0D-9F83-80D840E694C9}" destId="{DF40EBBC-7729-4B17-A14D-60C60719B410}" srcOrd="0" destOrd="0" presId="urn:microsoft.com/office/officeart/2005/8/layout/vProcess5"/>
    <dgm:cxn modelId="{1888D01D-BFC1-4FF0-A6A7-D15E9D04858C}" type="presParOf" srcId="{C49AC739-1863-4C0D-9F83-80D840E694C9}" destId="{C212A407-BF81-4E0A-B867-3B4C0BE74059}" srcOrd="1" destOrd="0" presId="urn:microsoft.com/office/officeart/2005/8/layout/vProcess5"/>
    <dgm:cxn modelId="{9FF434D4-504E-4CC6-9F5A-8BC176E21C1E}" type="presParOf" srcId="{C49AC739-1863-4C0D-9F83-80D840E694C9}" destId="{8ED3C896-9622-46DD-838E-EBB75AD9B927}" srcOrd="2" destOrd="0" presId="urn:microsoft.com/office/officeart/2005/8/layout/vProcess5"/>
    <dgm:cxn modelId="{E531EA92-9CA3-4B1A-B326-3704342D4A97}" type="presParOf" srcId="{C49AC739-1863-4C0D-9F83-80D840E694C9}" destId="{71006BA7-7E42-4709-8047-F4A046402B10}" srcOrd="3" destOrd="0" presId="urn:microsoft.com/office/officeart/2005/8/layout/vProcess5"/>
    <dgm:cxn modelId="{DC9BF550-0B82-4520-822B-A7868FD41072}" type="presParOf" srcId="{C49AC739-1863-4C0D-9F83-80D840E694C9}" destId="{696BE8C2-F2C8-47B3-B760-924B0537FE95}" srcOrd="4" destOrd="0" presId="urn:microsoft.com/office/officeart/2005/8/layout/vProcess5"/>
    <dgm:cxn modelId="{1D71F6C9-B572-4BEE-8529-5DC300885A68}" type="presParOf" srcId="{C49AC739-1863-4C0D-9F83-80D840E694C9}" destId="{65D122B6-B26C-4338-9136-7F2DA8E1965B}" srcOrd="5" destOrd="0" presId="urn:microsoft.com/office/officeart/2005/8/layout/vProcess5"/>
    <dgm:cxn modelId="{30715BC6-C6FC-4E50-8BE8-B4CE83E60ACE}" type="presParOf" srcId="{C49AC739-1863-4C0D-9F83-80D840E694C9}" destId="{FA77C2F5-B53F-485D-A0D8-9F9A3ABCA3F7}" srcOrd="6" destOrd="0" presId="urn:microsoft.com/office/officeart/2005/8/layout/vProcess5"/>
    <dgm:cxn modelId="{F9F87001-7DD9-46F3-A98F-D6D06AE201E2}" type="presParOf" srcId="{C49AC739-1863-4C0D-9F83-80D840E694C9}" destId="{B148AE1D-94E0-4547-A6DD-C158BD677C48}" srcOrd="7" destOrd="0" presId="urn:microsoft.com/office/officeart/2005/8/layout/vProcess5"/>
    <dgm:cxn modelId="{9BFB090F-EECB-4B20-B8AD-37B464710CA5}" type="presParOf" srcId="{C49AC739-1863-4C0D-9F83-80D840E694C9}" destId="{AF961CC9-ADBD-45D6-A373-B7E401B2998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ИПС РАН © 2009 Все права защищены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2D8BE3B-FFB6-4A8C-B2A3-2B72F54AAB86}" type="datetime4">
              <a:rPr lang="ru-RU"/>
              <a:pPr>
                <a:defRPr/>
              </a:pPr>
              <a:t>19 апреля 2013 г.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85B86DF-9470-44E0-94CB-8A48318A3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ИПС РАН © 2009 Все права защищены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9F1B5DC-DA51-4FA4-8413-9466497AF229}" type="datetime4">
              <a:rPr lang="ru-RU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A43641F-4D3D-4E74-B6BC-1925EC9C8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52F872-6DEA-4893-B38F-95017B071E4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1149BB-5FF9-4281-909E-D7E2205D3A9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546B5E4-8F26-4BF5-B978-449E8D49704B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6D27D9-1ED8-4454-AE91-75F2D654DBFB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23DD2-3D23-421E-AC70-435A81E7B6F1}" type="slidenum">
              <a:rPr lang="ru-RU" smtClean="0"/>
              <a:pPr>
                <a:defRPr/>
              </a:pPr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97DCC3-25BF-45F1-ACD1-61D04B6AFCBC}" type="slidenum">
              <a:rPr lang="it-IT" smtClean="0">
                <a:ea typeface="ＭＳ Ｐゴシック" pitchFamily="34" charset="-128"/>
              </a:rPr>
              <a:pPr>
                <a:defRPr/>
              </a:pPr>
              <a:t>102</a:t>
            </a:fld>
            <a:endParaRPr lang="it-IT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26CC0C-92B8-451C-92C1-3E13A9F13CE9}" type="slidenum">
              <a:rPr lang="ru-RU"/>
              <a:pPr>
                <a:defRPr/>
              </a:pPr>
              <a:t>103</a:t>
            </a:fld>
            <a:endParaRPr lang="ru-R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 sz="1100" smtClean="0"/>
              <a:t>minimal routing means </a:t>
            </a:r>
            <a:endParaRPr lang="ru-RU" sz="1100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60594-B9D1-4493-B8F3-1F33AD877428}" type="slidenum">
              <a:rPr lang="ru-RU" smtClean="0"/>
              <a:pPr>
                <a:defRPr/>
              </a:pPr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F58C6-2F16-4E36-92F2-4672E5D5D4DE}" type="slidenum">
              <a:rPr lang="ru-RU"/>
              <a:pPr>
                <a:defRPr/>
              </a:pPr>
              <a:t>105</a:t>
            </a:fld>
            <a:endParaRPr lang="ru-RU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 sz="1100" smtClean="0"/>
              <a:t>minimal routing means </a:t>
            </a:r>
            <a:endParaRPr lang="ru-RU" sz="1100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15FA0F-7076-4573-93C1-5D3CF9B5AAE6}" type="slidenum">
              <a:rPr lang="ru-RU" smtClean="0"/>
              <a:pPr>
                <a:defRPr/>
              </a:pPr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FF2BC7-3B20-4713-93AE-D8C108F89570}" type="slidenum">
              <a:rPr lang="ru-RU" smtClean="0"/>
              <a:pPr>
                <a:defRPr/>
              </a:pPr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ru-RU" smtClean="0"/>
              <a:t>«Это неплохо для мелкотредовых моделей»</a:t>
            </a:r>
            <a:r>
              <a:rPr lang="en-US" smtClean="0"/>
              <a:t>:</a:t>
            </a:r>
            <a:r>
              <a:rPr lang="ru-RU" smtClean="0"/>
              <a:t> хотя хотелось бы лучшего, но уже вполне реалистично</a:t>
            </a:r>
            <a:endParaRPr lang="en-US" smtClean="0"/>
          </a:p>
          <a:p>
            <a:pPr>
              <a:buFontTx/>
              <a:buChar char="•"/>
            </a:pPr>
            <a:endParaRPr lang="en-US" smtClean="0"/>
          </a:p>
          <a:p>
            <a:pPr>
              <a:buFontTx/>
              <a:buChar char="•"/>
            </a:pPr>
            <a:r>
              <a:rPr lang="ru-RU" smtClean="0"/>
              <a:t>«Объем</a:t>
            </a:r>
            <a:r>
              <a:rPr lang="en-US" smtClean="0"/>
              <a:t>: </a:t>
            </a:r>
            <a:r>
              <a:rPr lang="ru-RU" smtClean="0"/>
              <a:t>16 млн. эквивалентных вентилей (230 тыс. </a:t>
            </a:r>
            <a:r>
              <a:rPr lang="en-US" smtClean="0"/>
              <a:t>LE)</a:t>
            </a:r>
            <a:r>
              <a:rPr lang="ru-RU" smtClean="0"/>
              <a:t>»</a:t>
            </a:r>
            <a:endParaRPr lang="en-US" smtClean="0"/>
          </a:p>
          <a:p>
            <a:pPr lvl="1">
              <a:buFontTx/>
              <a:buChar char="•"/>
            </a:pPr>
            <a:r>
              <a:rPr lang="ru-RU" smtClean="0"/>
              <a:t>«экв. вентели» </a:t>
            </a:r>
            <a:r>
              <a:rPr lang="en-US" smtClean="0"/>
              <a:t>--</a:t>
            </a:r>
            <a:r>
              <a:rPr lang="ru-RU" smtClean="0"/>
              <a:t> условная единица, позволяющая сравнивать с ПЛИС других фирм</a:t>
            </a:r>
          </a:p>
          <a:p>
            <a:pPr lvl="1">
              <a:buFontTx/>
              <a:buChar char="•"/>
            </a:pPr>
            <a:r>
              <a:rPr lang="ru-RU" smtClean="0"/>
              <a:t>«экв. </a:t>
            </a:r>
            <a:r>
              <a:rPr lang="en-US" smtClean="0"/>
              <a:t>LE – </a:t>
            </a:r>
            <a:r>
              <a:rPr lang="ru-RU" smtClean="0"/>
              <a:t>логических элементов» -- </a:t>
            </a:r>
            <a:r>
              <a:rPr lang="en-US" smtClean="0"/>
              <a:t>Altera’</a:t>
            </a:r>
            <a:r>
              <a:rPr lang="ru-RU" smtClean="0"/>
              <a:t>вская единица, соответствующая ее технологии</a:t>
            </a:r>
          </a:p>
          <a:p>
            <a:pPr lvl="1">
              <a:buFontTx/>
              <a:buChar char="•"/>
            </a:pPr>
            <a:r>
              <a:rPr lang="ru-RU" smtClean="0"/>
              <a:t>частота «125-250 МГц» указана диапазоном, имея в виду, что на 125 МГц синтезируется легко (сейчас демо задача готова на этой частоте), а для 250 МГц требуются усилия, но 250 МГц – это вполне реально</a:t>
            </a:r>
          </a:p>
          <a:p>
            <a:pPr lvl="1"/>
            <a:r>
              <a:rPr lang="ru-RU" smtClean="0"/>
              <a:t>Итого: есть место </a:t>
            </a:r>
          </a:p>
          <a:p>
            <a:pPr lvl="1">
              <a:buFontTx/>
              <a:buChar char="•"/>
            </a:pPr>
            <a:r>
              <a:rPr lang="ru-RU" smtClean="0"/>
              <a:t>и для маршрутизатора, </a:t>
            </a:r>
          </a:p>
          <a:p>
            <a:pPr lvl="1">
              <a:buFontTx/>
              <a:buChar char="•"/>
            </a:pPr>
            <a:r>
              <a:rPr lang="ru-RU" smtClean="0"/>
              <a:t>и для поддержки различных операций нижнего уровня, </a:t>
            </a:r>
          </a:p>
          <a:p>
            <a:pPr lvl="1">
              <a:buFontTx/>
              <a:buChar char="•"/>
            </a:pPr>
            <a:r>
              <a:rPr lang="ru-RU" smtClean="0"/>
              <a:t>и для схемных вычислений</a:t>
            </a:r>
          </a:p>
          <a:p>
            <a:pPr lvl="1">
              <a:buFontTx/>
              <a:buChar char="•"/>
            </a:pPr>
            <a:endParaRPr lang="ru-RU" smtClean="0"/>
          </a:p>
          <a:p>
            <a:pPr>
              <a:buFontTx/>
              <a:buChar char="•"/>
            </a:pPr>
            <a:r>
              <a:rPr lang="ru-RU" smtClean="0"/>
              <a:t>Пропускная способность сети: </a:t>
            </a:r>
          </a:p>
          <a:p>
            <a:pPr lvl="1">
              <a:buFontTx/>
              <a:buChar char="•"/>
            </a:pPr>
            <a:r>
              <a:rPr lang="ru-RU" smtClean="0"/>
              <a:t>достаточно, чтобы «накормить» короткими сообщениями, до больших масштабов</a:t>
            </a:r>
          </a:p>
          <a:p>
            <a:pPr lvl="1">
              <a:buFontTx/>
              <a:buChar char="•"/>
            </a:pPr>
            <a:r>
              <a:rPr lang="ru-RU" smtClean="0"/>
              <a:t>22 млн. сообщений * 64 байта * 8 бит </a:t>
            </a:r>
            <a:r>
              <a:rPr lang="en-US" smtClean="0">
                <a:cs typeface="Arial" charset="0"/>
              </a:rPr>
              <a:t>≈ 10 </a:t>
            </a:r>
            <a:r>
              <a:rPr lang="ru-RU" smtClean="0">
                <a:cs typeface="Arial" charset="0"/>
              </a:rPr>
              <a:t>Гбит</a:t>
            </a:r>
            <a:endParaRPr lang="ru-RU" smtClean="0"/>
          </a:p>
          <a:p>
            <a:pPr>
              <a:buFontTx/>
              <a:buChar char="•"/>
            </a:pPr>
            <a:endParaRPr lang="ru-RU" sz="1300" smtClean="0"/>
          </a:p>
          <a:p>
            <a:pPr>
              <a:buFontTx/>
              <a:buChar char="•"/>
            </a:pPr>
            <a:r>
              <a:rPr lang="en-US" sz="1300" smtClean="0"/>
              <a:t>Infiniband: 40 </a:t>
            </a:r>
            <a:r>
              <a:rPr lang="ru-RU" sz="1300" smtClean="0"/>
              <a:t>Гбит/сек/узел – упомянут рядом в </a:t>
            </a:r>
            <a:r>
              <a:rPr lang="en-US" sz="1300" smtClean="0"/>
              <a:t>3D-</a:t>
            </a:r>
            <a:r>
              <a:rPr lang="ru-RU" sz="1300" smtClean="0"/>
              <a:t>тор для того, чтобы сказать:</a:t>
            </a:r>
          </a:p>
          <a:p>
            <a:pPr lvl="1">
              <a:buFontTx/>
              <a:buChar char="•"/>
            </a:pPr>
            <a:r>
              <a:rPr lang="ru-RU" sz="1300" smtClean="0"/>
              <a:t>Планируются исследования по одновременному использованию двух сетей, например, короткие сообщения на </a:t>
            </a:r>
            <a:r>
              <a:rPr lang="en-US" sz="1300" smtClean="0"/>
              <a:t>3D-</a:t>
            </a:r>
            <a:r>
              <a:rPr lang="ru-RU" sz="1300" smtClean="0"/>
              <a:t>торе, длинные сообщения на </a:t>
            </a:r>
            <a:r>
              <a:rPr lang="en-US" sz="1300" smtClean="0"/>
              <a:t>IB</a:t>
            </a:r>
            <a:endParaRPr lang="ru-RU" smtClean="0"/>
          </a:p>
          <a:p>
            <a:pPr lvl="1">
              <a:buFontTx/>
              <a:buChar char="•"/>
            </a:pPr>
            <a:endParaRPr lang="ru-RU" sz="1300" smtClean="0"/>
          </a:p>
          <a:p>
            <a:pPr>
              <a:buFontTx/>
              <a:buChar char="•"/>
            </a:pPr>
            <a:r>
              <a:rPr lang="ru-RU" smtClean="0"/>
              <a:t>«Сеть синхронизации» умышленно вывел за кадр, но удалять не стал, чтобы подумать, упоминать ли на этом слайде. Не отвлекает ли от «более существенных» вещей</a:t>
            </a:r>
            <a:r>
              <a:rPr lang="en-US" smtClean="0"/>
              <a:t>?</a:t>
            </a:r>
            <a:endParaRPr lang="ru-RU" smtClean="0"/>
          </a:p>
          <a:p>
            <a:pPr>
              <a:buFontTx/>
              <a:buChar char="•"/>
            </a:pPr>
            <a:endParaRPr lang="ru-RU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546B5E4-8F26-4BF5-B978-449E8D49704B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1444A-FF57-414A-993B-39856A860916}" type="slidenum">
              <a:rPr lang="ru-RU" smtClean="0"/>
              <a:pPr>
                <a:defRPr/>
              </a:pPr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ECD2B-1599-46C4-86BD-6436A038007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077A2-1E95-49BB-BD00-54FB615389D4}" type="slidenum">
              <a:rPr lang="ru-RU" smtClean="0"/>
              <a:pPr>
                <a:defRPr/>
              </a:pPr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E26FF4-873A-4654-A2AB-3CD93EA8BBC7}" type="slidenum">
              <a:rPr lang="ru-RU" smtClean="0"/>
              <a:pPr>
                <a:defRPr/>
              </a:pPr>
              <a:t>111</a:t>
            </a:fld>
            <a:endParaRPr lang="ru-RU" smtClean="0"/>
          </a:p>
        </p:txBody>
      </p:sp>
      <p:sp>
        <p:nvSpPr>
          <p:cNvPr id="8806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70CE90D-EEBF-46E0-8433-33033A44BB99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88070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822F7-6746-4043-85E0-8A303189D7E1}" type="slidenum">
              <a:rPr lang="ru-RU" smtClean="0"/>
              <a:pPr>
                <a:defRPr/>
              </a:pPr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748ECB-2F9F-4508-9F61-7768201EF8A3}" type="slidenum">
              <a:rPr lang="ru-RU" smtClean="0"/>
              <a:pPr>
                <a:defRPr/>
              </a:pPr>
              <a:t>113</a:t>
            </a:fld>
            <a:endParaRPr lang="ru-RU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7C1255-8DC4-4398-B1F0-160B0F7CE452}" type="slidenum">
              <a:rPr lang="ru-RU" smtClean="0"/>
              <a:pPr>
                <a:defRPr/>
              </a:pPr>
              <a:t>114</a:t>
            </a:fld>
            <a:endParaRPr lang="ru-RU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F61C38-335D-44E8-89D3-EECB1ED43789}" type="slidenum">
              <a:rPr lang="ru-RU" smtClean="0"/>
              <a:pPr>
                <a:defRPr/>
              </a:pPr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8F39D6-599A-4CF4-BC61-8D85D1DF318C}" type="slidenum">
              <a:rPr lang="ru-RU" smtClean="0"/>
              <a:pPr>
                <a:defRPr/>
              </a:pPr>
              <a:t>116</a:t>
            </a:fld>
            <a:endParaRPr lang="ru-RU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546B5E4-8F26-4BF5-B978-449E8D49704B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C30F2-9B9C-475B-844A-48389E778F7F}" type="slidenum">
              <a:rPr lang="ru-RU" smtClean="0"/>
              <a:pPr>
                <a:defRPr/>
              </a:pPr>
              <a:t>117</a:t>
            </a:fld>
            <a:endParaRPr 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546B5E4-8F26-4BF5-B978-449E8D49704B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A2F0B1-8A08-4BFF-9CE4-65B8B30DF391}" type="slidenum">
              <a:rPr lang="ru-RU" smtClean="0"/>
              <a:pPr>
                <a:defRPr/>
              </a:pPr>
              <a:t>118</a:t>
            </a:fld>
            <a:endParaRPr lang="ru-RU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C8205-659B-4274-BC9C-69A6FE19975B}" type="slidenum">
              <a:rPr lang="ru-RU" smtClean="0"/>
              <a:pPr>
                <a:defRPr/>
              </a:pPr>
              <a:t>119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1E5AE-6D53-4230-9976-EA1C0734F57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E53A7A-7022-4AD8-ACA9-A582B521B3A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E53A7A-7022-4AD8-ACA9-A582B521B3A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33B295-8CAD-4ADE-87AC-ABACFEAAB4E7}" type="slidenum">
              <a:rPr lang="ru-RU" smtClean="0"/>
              <a:pPr>
                <a:defRPr/>
              </a:pPr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DABCA4-1087-450E-8393-341681D7E92F}" type="slidenum">
              <a:rPr lang="ru-RU" smtClean="0"/>
              <a:pPr>
                <a:defRPr/>
              </a:pPr>
              <a:t>124</a:t>
            </a:fld>
            <a:endParaRPr 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F6BC8B-FB0D-450C-8002-D0CE0BAC776D}" type="slidenum">
              <a:rPr lang="ru-RU" smtClean="0"/>
              <a:pPr>
                <a:defRPr/>
              </a:pPr>
              <a:t>125</a:t>
            </a:fld>
            <a:endParaRPr lang="ru-RU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126</a:t>
            </a:fld>
            <a:endParaRPr lang="ru-RU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0BB293-87EF-41DA-A1A1-4F38C9469158}" type="slidenum">
              <a:rPr lang="ru-RU" smtClean="0"/>
              <a:pPr>
                <a:defRPr/>
              </a:pPr>
              <a:t>127</a:t>
            </a:fld>
            <a:endParaRPr 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ИПС РАН © 2009 Все права защищены</a:t>
            </a:r>
          </a:p>
        </p:txBody>
      </p:sp>
      <p:sp>
        <p:nvSpPr>
          <p:cNvPr id="32773" name="Дата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F255D2-FEBF-4DC5-9F62-BA18C51194CC}" type="datetime4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 апреля 2013 г.</a:t>
            </a:fld>
            <a:endParaRPr lang="ru-RU"/>
          </a:p>
        </p:txBody>
      </p:sp>
      <p:sp>
        <p:nvSpPr>
          <p:cNvPr id="32774" name="Номер слайда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456F08-2DCD-49E1-ACD0-DFE3CFB462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2557F8-1ED5-4981-8D4B-0E51D96DE7C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82BA5D-DA70-4B7A-9E0E-1ADF7B14CB3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F901FB-2684-448F-BD0E-4317B6C93F8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C24920-C9C1-4803-A18A-DB95B93F094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ru-RU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EA97A-4C0D-41F0-870A-308BFA05E8B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ru-RU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B8D218-CB32-4480-89A0-D72B213EE38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133</a:t>
            </a:fld>
            <a:endParaRPr lang="ru-RU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252BEA-711D-4BC1-A655-BD23AFCEBCC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134</a:t>
            </a:fld>
            <a:endParaRPr lang="ru-RU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331F32-5C4D-4572-A16A-69FBA3CA3B6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lang="ru-RU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6222D2-E6B7-45FA-AD3D-9C50EAD241B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136</a:t>
            </a:fld>
            <a:endParaRPr lang="ru-RU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137</a:t>
            </a:fld>
            <a:endParaRPr lang="ru-RU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ИПС РАН © 2009 Все права защищены</a:t>
            </a:r>
          </a:p>
        </p:txBody>
      </p:sp>
      <p:sp>
        <p:nvSpPr>
          <p:cNvPr id="41989" name="Дата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85BD6A-2A1D-4F80-888F-BA14D1CD6FD9}" type="datetime4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 апреля 2013 г.</a:t>
            </a:fld>
            <a:endParaRPr lang="ru-RU"/>
          </a:p>
        </p:txBody>
      </p:sp>
      <p:sp>
        <p:nvSpPr>
          <p:cNvPr id="41990" name="Номер слайда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0004E7-E919-4279-A86D-46405AEDB7B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lang="ru-RU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ИПС РАН © 2009 Все права защищены</a:t>
            </a:r>
          </a:p>
        </p:txBody>
      </p:sp>
      <p:sp>
        <p:nvSpPr>
          <p:cNvPr id="43013" name="Дата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336FE4-DE68-4D57-A5E3-23E20C442438}" type="datetime4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 апреля 2013 г.</a:t>
            </a:fld>
            <a:endParaRPr lang="ru-RU"/>
          </a:p>
        </p:txBody>
      </p:sp>
      <p:sp>
        <p:nvSpPr>
          <p:cNvPr id="43014" name="Номер слайда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9DF8F0-3FF6-4E15-B971-0C85768E101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99286F-FCA1-4430-B8A7-E0CBBF83CEF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ИПС РАН © 2009 Все права защищены</a:t>
            </a:r>
          </a:p>
        </p:txBody>
      </p:sp>
      <p:sp>
        <p:nvSpPr>
          <p:cNvPr id="44037" name="Дата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B4C413-4B1F-4C29-ABD0-65E06663040C}" type="datetime4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 апреля 2013 г.</a:t>
            </a:fld>
            <a:endParaRPr lang="ru-RU"/>
          </a:p>
        </p:txBody>
      </p:sp>
      <p:sp>
        <p:nvSpPr>
          <p:cNvPr id="44038" name="Номер слайда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E1A9BD-B83A-489D-969D-8D3FB969AD7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lang="ru-RU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EC7205-3569-432B-9F25-B43B32119CB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141</a:t>
            </a:fld>
            <a:endParaRPr lang="ru-RU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A76053-A924-4991-98FC-BC86159215F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142</a:t>
            </a:fld>
            <a:endParaRPr lang="ru-RU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ea typeface="MS PGothic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4FA66F-B057-4924-A8ED-D3073790BED0}" type="slidenum">
              <a:rPr lang="it-IT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lang="it-IT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1D5415-D9FA-4230-A315-399135A123A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ru-RU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321F8C-CB53-40DA-AFE1-9308430EEFB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lang="ru-RU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ИПС РАН © 2009 Все права защищены</a:t>
            </a:r>
          </a:p>
        </p:txBody>
      </p:sp>
      <p:sp>
        <p:nvSpPr>
          <p:cNvPr id="53253" name="Дата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1EE13A-3A10-496D-AAF5-2F6BDC4DBD17}" type="datetime4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 апреля 2013 г.</a:t>
            </a:fld>
            <a:endParaRPr lang="ru-RU"/>
          </a:p>
        </p:txBody>
      </p:sp>
      <p:sp>
        <p:nvSpPr>
          <p:cNvPr id="53254" name="Номер слайда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98034F-E94E-46F1-A334-730E41EDF36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lang="ru-RU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856988-1D31-4B5B-9226-AD84256BB01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lang="ru-RU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0B4E7B-ACA6-4EF3-A865-E8749242763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148</a:t>
            </a:fld>
            <a:endParaRPr lang="ru-RU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0A7309-E009-43A8-85D8-683965FF94D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C753EE-34D1-4732-B84D-4F98240B42D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ru-RU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151</a:t>
            </a:fld>
            <a:endParaRPr lang="ru-RU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152</a:t>
            </a:fld>
            <a:endParaRPr lang="ru-RU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A73B41-86FB-4849-86D9-81398A090ED4}" type="slidenum">
              <a:rPr lang="ru-RU" smtClean="0"/>
              <a:pPr>
                <a:defRPr/>
              </a:pPr>
              <a:t>153</a:t>
            </a:fld>
            <a:endParaRPr lang="ru-RU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603624-44D3-4CE1-87AD-0B802A7A77F3}" type="slidenum">
              <a:rPr lang="ru-RU" smtClean="0"/>
              <a:pPr>
                <a:defRPr/>
              </a:pPr>
              <a:t>154</a:t>
            </a:fld>
            <a:endParaRPr lang="ru-RU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132ACA-3C79-4683-8481-8E12269A8727}" type="slidenum">
              <a:rPr lang="ru-RU" smtClean="0"/>
              <a:pPr>
                <a:defRPr/>
              </a:pPr>
              <a:t>155</a:t>
            </a:fld>
            <a:endParaRPr lang="ru-RU" smtClean="0"/>
          </a:p>
        </p:txBody>
      </p:sp>
      <p:sp>
        <p:nvSpPr>
          <p:cNvPr id="8806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70CE90D-EEBF-46E0-8433-33033A44BB99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88070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8E55F-D6F1-49E0-B481-E71E73E37029}" type="slidenum">
              <a:rPr lang="ru-RU" smtClean="0"/>
              <a:pPr>
                <a:defRPr/>
              </a:pPr>
              <a:t>156</a:t>
            </a:fld>
            <a:endParaRPr lang="ru-RU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8E55F-D6F1-49E0-B481-E71E73E37029}" type="slidenum">
              <a:rPr lang="ru-RU" smtClean="0"/>
              <a:pPr>
                <a:defRPr/>
              </a:pPr>
              <a:t>157</a:t>
            </a:fld>
            <a:endParaRPr lang="ru-RU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8E55F-D6F1-49E0-B481-E71E73E37029}" type="slidenum">
              <a:rPr lang="ru-RU" smtClean="0"/>
              <a:pPr>
                <a:defRPr/>
              </a:pPr>
              <a:t>158</a:t>
            </a:fld>
            <a:endParaRPr lang="ru-RU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8E55F-D6F1-49E0-B481-E71E73E37029}" type="slidenum">
              <a:rPr lang="ru-RU" smtClean="0"/>
              <a:pPr>
                <a:defRPr/>
              </a:pPr>
              <a:t>159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059219-C59E-4077-8AB3-EA130745557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8E55F-D6F1-49E0-B481-E71E73E37029}" type="slidenum">
              <a:rPr lang="ru-RU" smtClean="0"/>
              <a:pPr>
                <a:defRPr/>
              </a:pPr>
              <a:t>160</a:t>
            </a:fld>
            <a:endParaRPr lang="ru-RU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E53A7A-7022-4AD8-ACA9-A582B521B3A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E53A7A-7022-4AD8-ACA9-A582B521B3A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61975" y="615950"/>
            <a:ext cx="6034088" cy="4525963"/>
          </a:xfrm>
          <a:ln/>
        </p:spPr>
      </p:sp>
      <p:sp>
        <p:nvSpPr>
          <p:cNvPr id="495619" name="Заметки 2"/>
          <p:cNvSpPr>
            <a:spLocks noGrp="1"/>
          </p:cNvSpPr>
          <p:nvPr>
            <p:ph type="body" idx="1"/>
          </p:nvPr>
        </p:nvSpPr>
        <p:spPr>
          <a:xfrm>
            <a:off x="550143" y="5292818"/>
            <a:ext cx="6061354" cy="3389158"/>
          </a:xfrm>
          <a:noFill/>
          <a:ln/>
        </p:spPr>
        <p:txBody>
          <a:bodyPr lIns="90050" tIns="45025" rIns="90050" bIns="45025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5620" name="Номер слайда 3"/>
          <p:cNvSpPr txBox="1">
            <a:spLocks noGrp="1"/>
          </p:cNvSpPr>
          <p:nvPr/>
        </p:nvSpPr>
        <p:spPr bwMode="auto">
          <a:xfrm>
            <a:off x="3883643" y="8684899"/>
            <a:ext cx="2972724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50" tIns="45025" rIns="90050" bIns="45025" anchor="b"/>
          <a:lstStyle/>
          <a:p>
            <a:pPr algn="r" defTabSz="896938"/>
            <a:fld id="{DC0A1815-F674-4E72-ADFA-F72287C0B4CB}" type="slidenum">
              <a:rPr lang="ru-RU" sz="1200" b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pPr algn="r" defTabSz="896938"/>
              <a:t>163</a:t>
            </a:fld>
            <a:endParaRPr lang="ru-RU" sz="1200" b="0" smtClean="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629DA-BB7C-4C65-B824-61AECF47D88C}" type="slidenum">
              <a:rPr lang="ru-RU">
                <a:solidFill>
                  <a:prstClr val="black"/>
                </a:solidFill>
              </a:rPr>
              <a:pPr>
                <a:defRPr/>
              </a:pPr>
              <a:t>164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D4C4ED-A098-43BA-84EB-1DCE216A641D}" type="slidenum">
              <a:rPr lang="ru-RU">
                <a:solidFill>
                  <a:prstClr val="white"/>
                </a:solidFill>
              </a:rPr>
              <a:pPr/>
              <a:t>165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B9D336-C7B4-4813-85E9-C6F83E383EA8}" type="slidenum">
              <a:rPr lang="ru-RU" smtClean="0"/>
              <a:pPr>
                <a:defRPr/>
              </a:pPr>
              <a:t>166</a:t>
            </a:fld>
            <a:endParaRPr lang="ru-RU" smtClean="0"/>
          </a:p>
        </p:txBody>
      </p:sp>
      <p:sp>
        <p:nvSpPr>
          <p:cNvPr id="8806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70CE90D-EEBF-46E0-8433-33033A44BB99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88070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99EBC4-83E9-4FE8-861C-FE8EEC74702A}" type="slidenum">
              <a:rPr lang="ru-RU" smtClean="0"/>
              <a:pPr>
                <a:defRPr/>
              </a:pPr>
              <a:t>167</a:t>
            </a:fld>
            <a:endParaRPr lang="ru-RU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70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AA1904-DB65-45F9-9FB4-BCE5F65CEF64}" type="slidenum">
              <a:rPr lang="ru-RU" smtClean="0"/>
              <a:pPr>
                <a:defRPr/>
              </a:pPr>
              <a:t>168</a:t>
            </a:fld>
            <a:endParaRPr lang="ru-RU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C483B-32F8-4963-9EC3-0BA1BC87AB21}" type="slidenum">
              <a:rPr lang="ru-RU" smtClean="0"/>
              <a:pPr>
                <a:defRPr/>
              </a:pPr>
              <a:t>169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8E55F-D6F1-49E0-B481-E71E73E3702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C28BED-BC22-498A-8E10-2C1BD6491B41}" type="slidenum">
              <a:rPr lang="ru-RU" smtClean="0"/>
              <a:pPr>
                <a:defRPr/>
              </a:pPr>
              <a:t>170</a:t>
            </a:fld>
            <a:endParaRPr lang="ru-RU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4C4735-DC42-4303-B341-2165AA9816BE}" type="slidenum">
              <a:rPr lang="ru-RU" smtClean="0"/>
              <a:pPr>
                <a:defRPr/>
              </a:pPr>
              <a:t>171</a:t>
            </a:fld>
            <a:endParaRPr lang="ru-RU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B8E06A-377F-45D4-BCCF-1CD1112FE0F8}" type="slidenum">
              <a:rPr lang="ru-RU" smtClean="0"/>
              <a:pPr>
                <a:defRPr/>
              </a:pPr>
              <a:t>172</a:t>
            </a:fld>
            <a:endParaRPr lang="ru-RU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7FBFBD-6F9B-4A02-8031-553F8BB1915E}" type="slidenum">
              <a:rPr lang="ru-RU" smtClean="0"/>
              <a:pPr>
                <a:defRPr/>
              </a:pPr>
              <a:t>173</a:t>
            </a:fld>
            <a:endParaRPr lang="ru-RU" smtClean="0"/>
          </a:p>
        </p:txBody>
      </p:sp>
      <p:sp>
        <p:nvSpPr>
          <p:cNvPr id="11776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B2D99B9-0A65-4AAF-983B-0B1919374213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11776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F9BB47-00B7-42C0-A3C9-5468013C8CD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B0D849-FA0A-4A16-B2E2-9F96515BC28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D08F8-B603-4DD1-B64C-57B806BCCF1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A4E63D-59BC-4B30-B8F3-EE885ADC8E8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9F01B-30CB-426E-AFF8-A99B5223E80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265701-C9C9-4A8D-8467-DFC6CD195430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2E0AD7-C8BF-4D61-B99A-79351A545F8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E313EF-61AD-464E-B47C-46715C051DF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7E5A3-BC59-40B9-87E7-A337AF3FED70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92F3B3-011D-4D33-84F9-C3FC507C7D65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17F5A-730F-4FA6-A6A3-79EFFD577DE5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784963-9907-439A-BA62-39C34F60F8D2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F1B5DC-DA51-4FA4-8413-9466497AF229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3641F-4D3D-4E74-B6BC-1925EC9C81C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A32F5D-52A6-42A1-8123-503CC04B303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A9B928-D57E-41FF-999C-487A8B2C557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09D60-B3A2-4167-9466-F3E62CF0193F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B02DB3-23C6-4238-9530-F1CA3AC5396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C72-7B32-4CDE-9E02-D481D3BFBDFD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09AE13-EE00-4211-A22B-D45B9F4142F7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83AA69-1EF9-467B-B8DD-12BD4C875735}" type="slidenum">
              <a:rPr lang="ru-RU" smtClean="0"/>
              <a:pPr>
                <a:defRPr/>
              </a:pPr>
              <a:t>36</a:t>
            </a:fld>
            <a:endParaRPr lang="ru-RU" smtClean="0"/>
          </a:p>
        </p:txBody>
      </p:sp>
      <p:sp>
        <p:nvSpPr>
          <p:cNvPr id="100357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7B3B948-2597-4AB7-A93F-D813C6E96AA7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100358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BB7FB8-E9DE-47A2-801A-25695F6317B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3962FE-14FF-444D-95A9-2A8D607059D6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BB7799-FF77-426B-BAA9-6970C1E32C13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8D0FF-AC5C-460A-86FD-6FBDD32E01F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0C45C5-5F99-49EE-B73C-E976726B7AF0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2CB654-C3BB-4C97-AC87-829E638DEB41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01DB3-5C97-46BD-AADE-F44F0604487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9D7937-EC55-4F6F-8A47-C6162C75425D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0DDA84-1AC7-444D-AECC-BC4F820E8C69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3B4D8-C8A9-4411-920F-335F1C5894C0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5BA6C-798E-47D3-88FC-4502A466FE3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3AB6E-6382-4A1A-8CFE-3253ED17BE8D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3AD505-52DC-4EB5-B95F-725915584CAB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AFC905-4793-411B-BA8C-897D62F79CB2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DEB66D8-2043-4220-A444-CFECE8954D93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413504-A49B-4E26-BC15-3165E655E9F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7C7E2-8719-4373-896B-9921E20363C4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395BF0-6901-4048-A58E-15C8AF8982A5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A7BF0C-387C-49C5-946B-3E4EE525467B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58FC3A-49E9-40A4-8627-74660FD39B1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7371E-92CE-49AF-A6F5-7EF6C8D61A3A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22037B-355F-4578-8A8C-AFB52BD257C2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0D8BF6-FF14-4B2E-943C-1AD307472FF7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AEA15C-AA1D-452B-98E9-64F3CB1DEDB8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26E4AE-838F-4783-8F28-DFD40A5716A5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F14075-D5B9-4EBF-904A-AA19CEA89028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E57D7E-02E4-424C-87E2-6CF0CAE3FC2C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  <p:sp>
        <p:nvSpPr>
          <p:cNvPr id="100357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7B3B948-2597-4AB7-A93F-D813C6E96AA7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100358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2B3FC0-659D-48E8-A9C5-8CEE776E8A3F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3CF665-49EF-4789-918B-FF392DC9F28C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CB82F7-60E7-4B44-B252-7A7247B0ABED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7376A2-18A6-4553-8C67-F073650CE426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921C54-0EFE-4FB9-B270-1652A68E019F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0644DB-3ACC-4C81-B155-A5D4C7CEF7A9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C85414-C62F-4BCB-AFFB-AB2A2A81B56F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DCA52F-B26B-47B5-8D35-54E68C3AEA56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9CCB5-470D-4DB1-901A-566D43AFE051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74E672-C5F5-4272-8A55-15FB885A3F79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70DE4-8D86-476D-B47F-AB947990F11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30F2B2-41B8-4652-B0B5-00A17832CE63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009BFB-21A3-4774-9DD7-14FC92BE6395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E849FA-73C6-4D59-B300-8A554C425682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AE9097-D4AF-410B-A47A-3B119E3BBF02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52ABD44-4C03-44D0-A44D-660AB457EFC4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CC81A-9E8A-4096-B695-74ECD53D3138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E6531C-AD2C-471D-AD66-F25A6E506FED}" type="slidenum">
              <a:rPr lang="ru-RU" smtClean="0"/>
              <a:pPr>
                <a:defRPr/>
              </a:pPr>
              <a:t>75</a:t>
            </a:fld>
            <a:endParaRPr lang="ru-RU" smtClean="0"/>
          </a:p>
        </p:txBody>
      </p:sp>
      <p:sp>
        <p:nvSpPr>
          <p:cNvPr id="11776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B2D99B9-0A65-4AAF-983B-0B1919374213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11776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7B83E4-D898-4D17-8E55-39C69ADA620F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0A306E-348F-4441-9835-FE5688A4DFE8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1DD8B7-CC4E-411E-93D0-E5B41D01BABC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C8FF3D-E6D8-4509-B97D-466358E7A1DE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4737C5-6634-4B56-8FE8-4925CC22EFF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D221F0-C287-46FC-99CE-ECAC2D538FF4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3FAFBF-29A4-4891-9B38-8E7AFFE946D5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BEC518-6B22-4A04-8BA7-665BD3D7FA25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8FFEAA-B138-4D49-8E76-692264A3DD2A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B68CB3-7AA9-4F0B-B399-EA2A01395595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FBEE8A-EA17-42ED-B28A-E3C166E2D137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6338AE-FD4F-4F6C-B02F-808B8CE5A313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E94FA85-8AB1-4122-B31E-958B381D745C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6338AE-FD4F-4F6C-B02F-808B8CE5A313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9187E-E871-43A1-B74F-1762E4949D26}" type="slidenum">
              <a:rPr lang="ru-RU" smtClean="0"/>
              <a:pPr>
                <a:defRPr/>
              </a:pPr>
              <a:t>88</a:t>
            </a:fld>
            <a:endParaRPr lang="ru-RU" smtClean="0"/>
          </a:p>
        </p:txBody>
      </p:sp>
      <p:sp>
        <p:nvSpPr>
          <p:cNvPr id="8806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70CE90D-EEBF-46E0-8433-33033A44BB99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88070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108BDD-91F2-44CD-8AE7-BC760B400536}" type="slidenum">
              <a:rPr lang="ru-RU" smtClean="0"/>
              <a:pPr>
                <a:defRPr/>
              </a:pPr>
              <a:t>89</a:t>
            </a:fld>
            <a:endParaRPr lang="ru-RU" smtClean="0"/>
          </a:p>
        </p:txBody>
      </p:sp>
      <p:sp>
        <p:nvSpPr>
          <p:cNvPr id="22533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563A6A4-A9A1-4AF0-8CBF-E2855CF9FDAC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22534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D770935-9924-4505-A221-4E19E803B8FD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7B8EB-2E1C-4C16-BB7B-4B8FC67F40C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546B5E4-8F26-4BF5-B978-449E8D49704B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1247C0-C248-4FC5-AEB2-E0CD6C1F7505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0C7957-B669-4C8F-801F-D2DE055F489B}" type="slidenum">
              <a:rPr lang="ru-RU" smtClean="0"/>
              <a:pPr>
                <a:defRPr/>
              </a:pPr>
              <a:t>91</a:t>
            </a:fld>
            <a:endParaRPr lang="ru-RU" smtClean="0"/>
          </a:p>
        </p:txBody>
      </p:sp>
      <p:sp>
        <p:nvSpPr>
          <p:cNvPr id="95237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A29FBCB-07E1-49D9-A08C-30FF9434A0AF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95238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65F78-3E6D-4375-B1FD-E275D5C90CAD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74A37C-14D5-4883-B9B4-3F84A6DC7396}" type="slidenum">
              <a:rPr lang="it-IT" smtClean="0">
                <a:ea typeface="ＭＳ Ｐゴシック" pitchFamily="34" charset="-128"/>
              </a:rPr>
              <a:pPr>
                <a:defRPr/>
              </a:pPr>
              <a:t>93</a:t>
            </a:fld>
            <a:endParaRPr lang="it-IT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53774-B5A9-4F3C-9CCF-B0CC105F2FFF}" type="slidenum">
              <a:rPr lang="it-IT" smtClean="0"/>
              <a:pPr>
                <a:defRPr/>
              </a:pPr>
              <a:t>94</a:t>
            </a:fld>
            <a:endParaRPr lang="it-IT" smtClean="0"/>
          </a:p>
        </p:txBody>
      </p:sp>
      <p:sp>
        <p:nvSpPr>
          <p:cNvPr id="2458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A872FB9-BD9F-46C3-B55D-8921E33594D1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24582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BB839E-B8B0-46C2-B9A6-8E567EF99A65}" type="slidenum">
              <a:rPr lang="it-IT" smtClean="0"/>
              <a:pPr>
                <a:defRPr/>
              </a:pPr>
              <a:t>95</a:t>
            </a:fld>
            <a:endParaRPr lang="it-IT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5DD165-43C9-4C9E-AE5D-B2335B8908AC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6301B-99D2-4122-81D9-0F7B2A24BF54}" type="slidenum">
              <a:rPr lang="ru-RU" smtClean="0"/>
              <a:pPr>
                <a:defRPr/>
              </a:pPr>
              <a:t>97</a:t>
            </a:fld>
            <a:endParaRPr lang="ru-RU" smtClean="0"/>
          </a:p>
        </p:txBody>
      </p:sp>
      <p:sp>
        <p:nvSpPr>
          <p:cNvPr id="2662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3DA006E-57E2-453F-AA6B-EAA458FE5925}" type="datetime4">
              <a:rPr lang="ru-RU" smtClean="0"/>
              <a:pPr>
                <a:defRPr/>
              </a:pPr>
              <a:t>19 апреля 2013 г.</a:t>
            </a:fld>
            <a:endParaRPr lang="ru-RU" smtClean="0"/>
          </a:p>
        </p:txBody>
      </p:sp>
      <p:sp>
        <p:nvSpPr>
          <p:cNvPr id="26630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B4FF3-92A8-43EC-9F01-AB1B610EE45C}" type="slidenum">
              <a:rPr lang="ru-RU" smtClean="0"/>
              <a:pPr>
                <a:defRPr/>
              </a:pPr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ИПС РАН © 2009 Все права защищены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6FBD39F-00B4-4168-9668-44B2C23EDA96}" type="datetime4">
              <a:rPr lang="ru-RU" smtClean="0"/>
              <a:pPr>
                <a:defRPr/>
              </a:pPr>
              <a:t>19 апреля 2013 г.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EC2DBC-48C2-4E70-9AE7-96D2FE713F87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rgbClr val="E7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 userDrawn="1"/>
        </p:nvSpPr>
        <p:spPr bwMode="hidden">
          <a:xfrm>
            <a:off x="755650" y="1304925"/>
            <a:ext cx="7927975" cy="2160588"/>
          </a:xfrm>
          <a:prstGeom prst="rect">
            <a:avLst/>
          </a:prstGeom>
          <a:gradFill rotWithShape="1">
            <a:gsLst>
              <a:gs pos="0">
                <a:srgbClr val="C9DBED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 u="sng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Freeform 24"/>
          <p:cNvSpPr>
            <a:spLocks noChangeArrowheads="1"/>
          </p:cNvSpPr>
          <p:nvPr userDrawn="1"/>
        </p:nvSpPr>
        <p:spPr bwMode="auto">
          <a:xfrm>
            <a:off x="611188" y="1225550"/>
            <a:ext cx="252412" cy="2376488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6" name="Freeform 25"/>
          <p:cNvSpPr>
            <a:spLocks noChangeArrowheads="1"/>
          </p:cNvSpPr>
          <p:nvPr userDrawn="1"/>
        </p:nvSpPr>
        <p:spPr bwMode="auto">
          <a:xfrm>
            <a:off x="8545513" y="1225550"/>
            <a:ext cx="252412" cy="23764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rgbClr val="33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400" b="0">
              <a:latin typeface="Times New Roman" pitchFamily="18" charset="0"/>
              <a:cs typeface="+mn-cs"/>
            </a:endParaRPr>
          </a:p>
        </p:txBody>
      </p:sp>
      <p:pic>
        <p:nvPicPr>
          <p:cNvPr id="8" name="Picture 9" descr="ips-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92075"/>
            <a:ext cx="8286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>
            <a:hlinkHover r:id="" action="ppaction://noaction" highlightClick="1"/>
          </p:cNvPr>
          <p:cNvSpPr txBox="1">
            <a:spLocks noChangeArrowheads="1"/>
          </p:cNvSpPr>
          <p:nvPr userDrawn="1"/>
        </p:nvSpPr>
        <p:spPr bwMode="auto">
          <a:xfrm>
            <a:off x="755650" y="63500"/>
            <a:ext cx="8388350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ru-RU" sz="2000" dirty="0">
                <a:solidFill>
                  <a:srgbClr val="FFFFFF"/>
                </a:solidFill>
                <a:latin typeface="Tahoma" pitchFamily="34" charset="0"/>
              </a:rPr>
              <a:t>Институт программных систем имени А.К.Айламазяна РАН</a:t>
            </a:r>
            <a:endParaRPr lang="ru-RU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0" name="Picture 11" descr="Picture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67300"/>
            <a:ext cx="9144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0" y="6756400"/>
            <a:ext cx="2133600" cy="101600"/>
          </a:xfrm>
          <a:prstGeom prst="rect">
            <a:avLst/>
          </a:prstGeom>
          <a:solidFill>
            <a:srgbClr val="8EB4D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>
            <a:off x="1905000" y="6756400"/>
            <a:ext cx="7239000" cy="101600"/>
          </a:xfrm>
          <a:prstGeom prst="rect">
            <a:avLst/>
          </a:prstGeom>
          <a:gradFill rotWithShape="0">
            <a:gsLst>
              <a:gs pos="0">
                <a:srgbClr val="8EB4DA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402467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971550" y="1214424"/>
            <a:ext cx="7458102" cy="2357454"/>
          </a:xfrm>
          <a:effectLst/>
        </p:spPr>
        <p:txBody>
          <a:bodyPr anchor="ctr"/>
          <a:lstStyle>
            <a:lvl1pPr algn="ctr"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539" y="3643314"/>
            <a:ext cx="6337300" cy="235745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endParaRPr lang="ru-RU" dirty="0"/>
          </a:p>
        </p:txBody>
      </p:sp>
      <p:sp>
        <p:nvSpPr>
          <p:cNvPr id="13" name="Date Placeholder 15"/>
          <p:cNvSpPr>
            <a:spLocks noGrp="1"/>
          </p:cNvSpPr>
          <p:nvPr>
            <p:ph type="dt" sz="half" idx="10"/>
          </p:nvPr>
        </p:nvSpPr>
        <p:spPr>
          <a:xfrm>
            <a:off x="0" y="6642100"/>
            <a:ext cx="1500188" cy="215900"/>
          </a:xfrm>
        </p:spPr>
        <p:txBody>
          <a:bodyPr/>
          <a:lstStyle>
            <a:lvl1pPr algn="l">
              <a:defRPr sz="1200" dirty="0">
                <a:solidFill>
                  <a:srgbClr val="0070C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1196975"/>
            <a:ext cx="2133600" cy="101600"/>
          </a:xfrm>
          <a:prstGeom prst="rect">
            <a:avLst/>
          </a:prstGeom>
          <a:solidFill>
            <a:srgbClr val="8EB4D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331913" y="1196975"/>
            <a:ext cx="7239000" cy="101600"/>
          </a:xfrm>
          <a:prstGeom prst="rect">
            <a:avLst/>
          </a:prstGeom>
          <a:gradFill rotWithShape="0">
            <a:gsLst>
              <a:gs pos="0">
                <a:srgbClr val="8EB4DA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6" name="Freeform 13"/>
          <p:cNvSpPr>
            <a:spLocks noChangeArrowheads="1"/>
          </p:cNvSpPr>
          <p:nvPr userDrawn="1"/>
        </p:nvSpPr>
        <p:spPr bwMode="auto">
          <a:xfrm>
            <a:off x="141288" y="615950"/>
            <a:ext cx="215900" cy="720725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7" name="Freeform 14"/>
          <p:cNvSpPr>
            <a:spLocks noChangeArrowheads="1"/>
          </p:cNvSpPr>
          <p:nvPr userDrawn="1"/>
        </p:nvSpPr>
        <p:spPr bwMode="auto">
          <a:xfrm>
            <a:off x="8856663" y="638175"/>
            <a:ext cx="215900" cy="719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rgbClr val="33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grpSp>
        <p:nvGrpSpPr>
          <p:cNvPr id="8" name="Группа 15"/>
          <p:cNvGrpSpPr>
            <a:grpSpLocks/>
          </p:cNvGrpSpPr>
          <p:nvPr userDrawn="1"/>
        </p:nvGrpSpPr>
        <p:grpSpPr bwMode="auto">
          <a:xfrm>
            <a:off x="0" y="0"/>
            <a:ext cx="9144000" cy="620713"/>
            <a:chOff x="0" y="0"/>
            <a:chExt cx="9144000" cy="620688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76231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b="0">
                <a:latin typeface="Times New Roman" pitchFamily="18" charset="0"/>
                <a:cs typeface="+mn-cs"/>
              </a:endParaRPr>
            </a:p>
          </p:txBody>
        </p:sp>
        <p:pic>
          <p:nvPicPr>
            <p:cNvPr id="10" name="Picture 9" descr="ips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9" y="83671"/>
              <a:ext cx="540121" cy="53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0">
              <a:hlinkHover r:id="" action="ppaction://noaction" highlightClick="1"/>
            </p:cNvPr>
            <p:cNvSpPr txBox="1">
              <a:spLocks noChangeArrowheads="1"/>
            </p:cNvSpPr>
            <p:nvPr userDrawn="1"/>
          </p:nvSpPr>
          <p:spPr bwMode="auto">
            <a:xfrm>
              <a:off x="755650" y="63497"/>
              <a:ext cx="8388350" cy="4000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ru-RU" sz="2000" dirty="0">
                  <a:solidFill>
                    <a:srgbClr val="FFFFFF"/>
                  </a:solidFill>
                  <a:latin typeface="Tahoma" pitchFamily="34" charset="0"/>
                </a:rPr>
                <a:t>Институт программных систем имени А.К.Айламазяна РАН</a:t>
              </a:r>
              <a:endPara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32290"/>
            <a:ext cx="8501122" cy="753570"/>
          </a:xfrm>
        </p:spPr>
        <p:txBody>
          <a:bodyPr/>
          <a:lstStyle>
            <a:lvl1pPr>
              <a:defRPr sz="2600" b="1"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36"/>
            <a:ext cx="8821737" cy="5143536"/>
          </a:xfrm>
        </p:spPr>
        <p:txBody>
          <a:bodyPr/>
          <a:lstStyle>
            <a:lvl1pPr>
              <a:defRPr>
                <a:latin typeface="+mn-lt"/>
                <a:ea typeface="Tahoma" pitchFamily="34" charset="0"/>
                <a:cs typeface="Tahoma" pitchFamily="34" charset="0"/>
              </a:defRPr>
            </a:lvl1pPr>
            <a:lvl2pPr>
              <a:defRPr sz="2400">
                <a:latin typeface="+mn-lt"/>
                <a:ea typeface="Tahoma" pitchFamily="34" charset="0"/>
                <a:cs typeface="Tahoma" pitchFamily="34" charset="0"/>
              </a:defRPr>
            </a:lvl2pPr>
            <a:lvl3pPr>
              <a:defRPr sz="2200">
                <a:latin typeface="+mn-lt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+mn-lt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+mn-lt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 dirty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1196975"/>
            <a:ext cx="2133600" cy="101600"/>
          </a:xfrm>
          <a:prstGeom prst="rect">
            <a:avLst/>
          </a:prstGeom>
          <a:solidFill>
            <a:srgbClr val="8EB4D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1331913" y="1196975"/>
            <a:ext cx="7239000" cy="101600"/>
          </a:xfrm>
          <a:prstGeom prst="rect">
            <a:avLst/>
          </a:prstGeom>
          <a:gradFill rotWithShape="0">
            <a:gsLst>
              <a:gs pos="0">
                <a:srgbClr val="8EB4DA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5" name="Freeform 13"/>
          <p:cNvSpPr>
            <a:spLocks noChangeArrowheads="1"/>
          </p:cNvSpPr>
          <p:nvPr userDrawn="1"/>
        </p:nvSpPr>
        <p:spPr bwMode="auto">
          <a:xfrm>
            <a:off x="141288" y="615950"/>
            <a:ext cx="215900" cy="720725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6" name="Freeform 14"/>
          <p:cNvSpPr>
            <a:spLocks noChangeArrowheads="1"/>
          </p:cNvSpPr>
          <p:nvPr userDrawn="1"/>
        </p:nvSpPr>
        <p:spPr bwMode="auto">
          <a:xfrm>
            <a:off x="8786813" y="615950"/>
            <a:ext cx="215900" cy="719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rgbClr val="33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grpSp>
        <p:nvGrpSpPr>
          <p:cNvPr id="7" name="Группа 14"/>
          <p:cNvGrpSpPr>
            <a:grpSpLocks/>
          </p:cNvGrpSpPr>
          <p:nvPr userDrawn="1"/>
        </p:nvGrpSpPr>
        <p:grpSpPr bwMode="auto">
          <a:xfrm>
            <a:off x="0" y="0"/>
            <a:ext cx="9144000" cy="620713"/>
            <a:chOff x="0" y="0"/>
            <a:chExt cx="9144000" cy="620688"/>
          </a:xfrm>
        </p:grpSpPr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76231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b="0">
                <a:latin typeface="Times New Roman" pitchFamily="18" charset="0"/>
                <a:cs typeface="+mn-cs"/>
              </a:endParaRPr>
            </a:p>
          </p:txBody>
        </p:sp>
        <p:pic>
          <p:nvPicPr>
            <p:cNvPr id="9" name="Picture 9" descr="ips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9" y="83671"/>
              <a:ext cx="540121" cy="53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0">
              <a:hlinkHover r:id="" action="ppaction://noaction" highlightClick="1"/>
            </p:cNvPr>
            <p:cNvSpPr txBox="1">
              <a:spLocks noChangeArrowheads="1"/>
            </p:cNvSpPr>
            <p:nvPr userDrawn="1"/>
          </p:nvSpPr>
          <p:spPr bwMode="auto">
            <a:xfrm>
              <a:off x="755650" y="63497"/>
              <a:ext cx="8388350" cy="4000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ru-RU" sz="2000" dirty="0">
                  <a:solidFill>
                    <a:srgbClr val="FFFFFF"/>
                  </a:solidFill>
                  <a:latin typeface="Tahoma" pitchFamily="34" charset="0"/>
                </a:rPr>
                <a:t>Институт программных систем имени А.К.Айламазяна РАН</a:t>
              </a:r>
              <a:endPara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95286"/>
            <a:ext cx="8429684" cy="79057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500063"/>
            <a:ext cx="85010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557338"/>
            <a:ext cx="8821737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401419" name="Rectangle 11"/>
          <p:cNvSpPr>
            <a:spLocks noChangeArrowheads="1"/>
          </p:cNvSpPr>
          <p:nvPr/>
        </p:nvSpPr>
        <p:spPr bwMode="auto">
          <a:xfrm>
            <a:off x="0" y="1196975"/>
            <a:ext cx="2133600" cy="101600"/>
          </a:xfrm>
          <a:prstGeom prst="rect">
            <a:avLst/>
          </a:prstGeom>
          <a:solidFill>
            <a:srgbClr val="8EB4D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401420" name="Rectangle 12"/>
          <p:cNvSpPr>
            <a:spLocks noChangeArrowheads="1"/>
          </p:cNvSpPr>
          <p:nvPr/>
        </p:nvSpPr>
        <p:spPr bwMode="auto">
          <a:xfrm>
            <a:off x="1331913" y="1196975"/>
            <a:ext cx="7239000" cy="101600"/>
          </a:xfrm>
          <a:prstGeom prst="rect">
            <a:avLst/>
          </a:prstGeom>
          <a:gradFill rotWithShape="0">
            <a:gsLst>
              <a:gs pos="0">
                <a:srgbClr val="8EB4DA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401421" name="Freeform 13"/>
          <p:cNvSpPr>
            <a:spLocks noChangeArrowheads="1"/>
          </p:cNvSpPr>
          <p:nvPr/>
        </p:nvSpPr>
        <p:spPr bwMode="auto">
          <a:xfrm>
            <a:off x="142875" y="615950"/>
            <a:ext cx="215900" cy="720725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401422" name="Freeform 14"/>
          <p:cNvSpPr>
            <a:spLocks noChangeArrowheads="1"/>
          </p:cNvSpPr>
          <p:nvPr/>
        </p:nvSpPr>
        <p:spPr bwMode="auto">
          <a:xfrm>
            <a:off x="8786813" y="642938"/>
            <a:ext cx="215900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rgbClr val="33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401424" name="Rectangle 16"/>
          <p:cNvSpPr>
            <a:spLocks noChangeArrowheads="1"/>
          </p:cNvSpPr>
          <p:nvPr/>
        </p:nvSpPr>
        <p:spPr bwMode="auto">
          <a:xfrm>
            <a:off x="0" y="6756400"/>
            <a:ext cx="2133600" cy="101600"/>
          </a:xfrm>
          <a:prstGeom prst="rect">
            <a:avLst/>
          </a:prstGeom>
          <a:solidFill>
            <a:srgbClr val="8EB4D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401425" name="Rectangle 17"/>
          <p:cNvSpPr>
            <a:spLocks noChangeArrowheads="1"/>
          </p:cNvSpPr>
          <p:nvPr/>
        </p:nvSpPr>
        <p:spPr bwMode="auto">
          <a:xfrm>
            <a:off x="1905000" y="6756400"/>
            <a:ext cx="7239000" cy="101600"/>
          </a:xfrm>
          <a:prstGeom prst="rect">
            <a:avLst/>
          </a:prstGeom>
          <a:gradFill rotWithShape="0">
            <a:gsLst>
              <a:gs pos="0">
                <a:srgbClr val="8EB4DA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0">
              <a:latin typeface="Times New Roman" pitchFamily="18" charset="0"/>
              <a:cs typeface="+mn-cs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25400" y="6713538"/>
            <a:ext cx="150018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0C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40F27C5-20A0-448E-A939-4CBC4664FE4C}" type="datetime4">
              <a:rPr lang="ru-RU"/>
              <a:pPr>
                <a:defRPr/>
              </a:pPr>
              <a:t>19 апреля 2013 г.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1857375" y="6642100"/>
            <a:ext cx="542925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СКИФ-ГРИД © 2009 Все права защищены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029575" y="6642100"/>
            <a:ext cx="11144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0C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Слайд </a:t>
            </a:r>
            <a:fld id="{AB7EB321-480A-459E-80DF-0C6A1DE38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7" name="Группа 21"/>
          <p:cNvGrpSpPr>
            <a:grpSpLocks/>
          </p:cNvGrpSpPr>
          <p:nvPr userDrawn="1"/>
        </p:nvGrpSpPr>
        <p:grpSpPr bwMode="auto">
          <a:xfrm>
            <a:off x="0" y="0"/>
            <a:ext cx="9144000" cy="620713"/>
            <a:chOff x="0" y="0"/>
            <a:chExt cx="9144000" cy="620688"/>
          </a:xfrm>
        </p:grpSpPr>
        <p:sp>
          <p:nvSpPr>
            <p:cNvPr id="1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76231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b="0">
                <a:latin typeface="Times New Roman" pitchFamily="18" charset="0"/>
                <a:cs typeface="+mn-cs"/>
              </a:endParaRPr>
            </a:p>
          </p:txBody>
        </p:sp>
        <p:pic>
          <p:nvPicPr>
            <p:cNvPr id="1039" name="Picture 9" descr="ips-logo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439" y="83671"/>
              <a:ext cx="540121" cy="53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0">
              <a:hlinkHover r:id="" action="ppaction://noaction" highlightClick="1"/>
            </p:cNvPr>
            <p:cNvSpPr txBox="1">
              <a:spLocks noChangeArrowheads="1"/>
            </p:cNvSpPr>
            <p:nvPr userDrawn="1"/>
          </p:nvSpPr>
          <p:spPr bwMode="auto">
            <a:xfrm>
              <a:off x="755650" y="63497"/>
              <a:ext cx="8388350" cy="4000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ru-RU" sz="2000" dirty="0">
                  <a:solidFill>
                    <a:srgbClr val="FFFFFF"/>
                  </a:solidFill>
                  <a:latin typeface="Tahoma" pitchFamily="34" charset="0"/>
                </a:rPr>
                <a:t>Институт программных систем имени А.К.Айламазяна РАН</a:t>
              </a:r>
              <a:endPara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66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3366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3366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3366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336699"/>
          </a:solidFill>
          <a:latin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120000"/>
        <a:buFont typeface="Wingdings" pitchFamily="2" charset="2"/>
        <a:buChar char="¶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125000"/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150000"/>
        <a:buChar char="•"/>
        <a:defRPr sz="2000">
          <a:solidFill>
            <a:schemeClr val="tx1"/>
          </a:solidFill>
          <a:latin typeface="+mn-lt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80000"/>
        <a:buChar char="o"/>
        <a:defRPr>
          <a:solidFill>
            <a:schemeClr val="tx1"/>
          </a:solidFill>
          <a:latin typeface="+mn-lt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wmf"/><Relationship Id="rId4" Type="http://schemas.openxmlformats.org/officeDocument/2006/relationships/image" Target="../media/image136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wmf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ru.intel.com/" TargetMode="Externa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59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2013-04-19%20&#1045;&#1088;&#1096;o&#1074;&#1089;&#1082;&#1072;&#1103;%20&#1083;&#1077;&#1082;&#1094;&#1080;&#1103;\ibm-muc-short.wmv" TargetMode="Externa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2013-04-19%20&#1045;&#1088;&#1096;o&#1074;&#1089;&#1082;&#1072;&#1103;%20&#1083;&#1077;&#1082;&#1094;&#1080;&#1103;\23sec-IMMERS.wmv" TargetMode="External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13" Type="http://schemas.openxmlformats.org/officeDocument/2006/relationships/image" Target="../media/image184.wmf"/><Relationship Id="rId3" Type="http://schemas.openxmlformats.org/officeDocument/2006/relationships/notesSlide" Target="../notesSlides/notesSlide161.xml"/><Relationship Id="rId7" Type="http://schemas.openxmlformats.org/officeDocument/2006/relationships/image" Target="../media/image178.jpeg"/><Relationship Id="rId12" Type="http://schemas.openxmlformats.org/officeDocument/2006/relationships/image" Target="../media/image183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7.png"/><Relationship Id="rId11" Type="http://schemas.openxmlformats.org/officeDocument/2006/relationships/image" Target="../media/image182.wmf"/><Relationship Id="rId5" Type="http://schemas.openxmlformats.org/officeDocument/2006/relationships/image" Target="../media/image176.jpeg"/><Relationship Id="rId10" Type="http://schemas.openxmlformats.org/officeDocument/2006/relationships/image" Target="../media/image181.wmf"/><Relationship Id="rId4" Type="http://schemas.openxmlformats.org/officeDocument/2006/relationships/image" Target="../media/image175.wmf"/><Relationship Id="rId9" Type="http://schemas.openxmlformats.org/officeDocument/2006/relationships/image" Target="../media/image180.wmf"/><Relationship Id="rId14" Type="http://schemas.openxmlformats.org/officeDocument/2006/relationships/oleObject" Target="../embeddings/oleObject2.bin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5.xml"/><Relationship Id="rId5" Type="http://schemas.openxmlformats.org/officeDocument/2006/relationships/image" Target="NULL"/><Relationship Id="rId4" Type="http://schemas.openxmlformats.org/officeDocument/2006/relationships/image" Target="../media/image186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video" Target="CI-fast-09sec.wmv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kif.pereslavl.ru/psi-info/rcms-skif/top500analyze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op500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ews.ru/news/top/index.shtml?2012/11/12/509454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ideo" Target="&#1042;%20&#1087;&#1086;&#1087;&#1091;&#1075;&#1072;&#1103;&#1093;%20&#1076;&#1083;&#1080;&#1085;&#1085;&#1077;&#1077;.wmv" TargetMode="Externa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crunch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video" Target="Strat-fast-10sec.wmv" TargetMode="Externa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video" Target="2080-fast-09sec.wmv" TargetMode="Externa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video" Target="Usage-Top-mono-fast-08sec.wmv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3.xml"/><Relationship Id="rId1" Type="http://schemas.openxmlformats.org/officeDocument/2006/relationships/video" Target="ChipTechnology-ABC-mono-fast-08sec.wmv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3.xml"/><Relationship Id="rId1" Type="http://schemas.openxmlformats.org/officeDocument/2006/relationships/video" Target="Manufacturer-Top-prop-fast-08sec.wmv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2013-04-19%20&#1045;&#1088;&#1096;o&#1074;&#1089;&#1082;&#1072;&#1103;%20&#1083;&#1077;&#1082;&#1094;&#1080;&#1103;\Interconnect-ABC-mono-fast-08sec.wmv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pc-platform.ru/tiki-index.php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jpe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24" Type="http://schemas.openxmlformats.org/officeDocument/2006/relationships/image" Target="../media/image25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jpe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notesSlide" Target="../notesSlides/notesSlide90.xml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9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8.jpeg"/><Relationship Id="rId9" Type="http://schemas.openxmlformats.org/officeDocument/2006/relationships/image" Target="../media/image10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2013-04-19%20&#1045;&#1088;&#1096;o&#1074;&#1089;&#1082;&#1072;&#1103;%20&#1083;&#1077;&#1082;&#1094;&#1080;&#1103;\SUSUshort2.wmv" TargetMode="Externa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2013-04-19%20&#1045;&#1088;&#1096;o&#1074;&#1089;&#1082;&#1072;&#1103;%20&#1083;&#1077;&#1082;&#1094;&#1080;&#1103;\500.wmv" TargetMode="Externa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84213" y="1214438"/>
            <a:ext cx="8064500" cy="23574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400" dirty="0" smtClean="0"/>
              <a:t>Суперкомпьютерные технологии: </a:t>
            </a:r>
            <a:br>
              <a:rPr lang="ru-RU" sz="3400" dirty="0" smtClean="0"/>
            </a:br>
            <a:r>
              <a:rPr lang="ru-RU" sz="3400" dirty="0" smtClean="0"/>
              <a:t>современное состояние и перспективы,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ru-RU" sz="3400" dirty="0" smtClean="0"/>
              <a:t>проблемы и решения  </a:t>
            </a:r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3643313"/>
            <a:ext cx="7056784" cy="187391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Абрамов С.М.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i="1" dirty="0" smtClean="0">
                <a:solidFill>
                  <a:srgbClr val="7030A0"/>
                </a:solidFill>
              </a:rPr>
              <a:t>ИПС имени А.К.Айламазяна РАН</a:t>
            </a:r>
            <a:r>
              <a:rPr lang="en-US" b="1" i="1" dirty="0" smtClean="0">
                <a:solidFill>
                  <a:srgbClr val="7030A0"/>
                </a:solidFill>
              </a:rPr>
              <a:t/>
            </a:r>
            <a:br>
              <a:rPr lang="en-US" b="1" i="1" dirty="0" smtClean="0">
                <a:solidFill>
                  <a:srgbClr val="7030A0"/>
                </a:solidFill>
              </a:rPr>
            </a:br>
            <a:r>
              <a:rPr lang="en-US" dirty="0" smtClean="0"/>
              <a:t>19.</a:t>
            </a:r>
            <a:r>
              <a:rPr lang="ru-RU" dirty="0" smtClean="0"/>
              <a:t>0</a:t>
            </a:r>
            <a:r>
              <a:rPr lang="en-US" dirty="0" smtClean="0"/>
              <a:t>4</a:t>
            </a:r>
            <a:r>
              <a:rPr lang="ru-RU" dirty="0" smtClean="0"/>
              <a:t>.201</a:t>
            </a:r>
            <a:r>
              <a:rPr lang="en-US" dirty="0" smtClean="0"/>
              <a:t>3, </a:t>
            </a:r>
            <a:r>
              <a:rPr lang="ru-RU" b="1" dirty="0" smtClean="0"/>
              <a:t>VIII </a:t>
            </a:r>
            <a:r>
              <a:rPr lang="ru-RU" b="1" dirty="0" err="1" smtClean="0"/>
              <a:t>Ершовская</a:t>
            </a:r>
            <a:r>
              <a:rPr lang="ru-RU" b="1" dirty="0" smtClean="0"/>
              <a:t> лекция по информатике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dirty="0" smtClean="0"/>
              <a:t>Новосибирский региональный общественный фонд</a:t>
            </a:r>
            <a:r>
              <a:rPr lang="en-US" dirty="0" smtClean="0"/>
              <a:t> </a:t>
            </a:r>
            <a:r>
              <a:rPr lang="ru-RU" dirty="0" smtClean="0"/>
              <a:t>Информатики и искусства программирования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имени академика Андрея Петровича Ершова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3645024"/>
            <a:ext cx="1979712" cy="185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cs typeface="+mn-cs"/>
              </a:rPr>
              <a:pPr algn="r">
                <a:defRPr/>
              </a:pPr>
              <a:t>1</a:t>
            </a:fld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Двойная стрелка влево/вправо 36"/>
          <p:cNvSpPr/>
          <p:nvPr/>
        </p:nvSpPr>
        <p:spPr bwMode="auto">
          <a:xfrm>
            <a:off x="179388" y="4581525"/>
            <a:ext cx="8785225" cy="1008063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r">
              <a:defRPr/>
            </a:pPr>
            <a:r>
              <a:rPr lang="ru-RU" dirty="0">
                <a:solidFill>
                  <a:schemeClr val="tx1"/>
                </a:solidFill>
              </a:rPr>
              <a:t>Сеть синхронизации</a:t>
            </a:r>
          </a:p>
        </p:txBody>
      </p:sp>
      <p:sp>
        <p:nvSpPr>
          <p:cNvPr id="36" name="Двойная стрелка влево/вправо 35"/>
          <p:cNvSpPr/>
          <p:nvPr/>
        </p:nvSpPr>
        <p:spPr bwMode="auto">
          <a:xfrm>
            <a:off x="179388" y="3524250"/>
            <a:ext cx="8785225" cy="1009650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r">
              <a:defRPr/>
            </a:pPr>
            <a:r>
              <a:rPr lang="ru-RU" dirty="0">
                <a:solidFill>
                  <a:schemeClr val="tx1"/>
                </a:solidFill>
              </a:rPr>
              <a:t>Сервисная сеть</a:t>
            </a:r>
          </a:p>
        </p:txBody>
      </p:sp>
      <p:sp>
        <p:nvSpPr>
          <p:cNvPr id="35" name="Двойная стрелка влево/вправо 34"/>
          <p:cNvSpPr/>
          <p:nvPr/>
        </p:nvSpPr>
        <p:spPr bwMode="auto">
          <a:xfrm>
            <a:off x="179388" y="2468563"/>
            <a:ext cx="8785225" cy="1008062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r">
              <a:defRPr/>
            </a:pPr>
            <a:r>
              <a:rPr lang="ru-RU" dirty="0">
                <a:solidFill>
                  <a:schemeClr val="tx1"/>
                </a:solidFill>
              </a:rPr>
              <a:t>Вспомогательная сеть (</a:t>
            </a:r>
            <a:r>
              <a:rPr lang="en-US" dirty="0">
                <a:solidFill>
                  <a:schemeClr val="tx1"/>
                </a:solidFill>
              </a:rPr>
              <a:t>TCP/IP)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Двойная стрелка влево/вправо 33"/>
          <p:cNvSpPr/>
          <p:nvPr/>
        </p:nvSpPr>
        <p:spPr bwMode="auto">
          <a:xfrm>
            <a:off x="179388" y="1412875"/>
            <a:ext cx="8785225" cy="1008063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r">
              <a:defRPr/>
            </a:pPr>
            <a:r>
              <a:rPr lang="ru-RU" dirty="0">
                <a:solidFill>
                  <a:schemeClr val="tx1"/>
                </a:solidFill>
              </a:rPr>
              <a:t>Системная сеть (</a:t>
            </a:r>
            <a:r>
              <a:rPr lang="en-US" dirty="0" err="1">
                <a:solidFill>
                  <a:schemeClr val="tx1"/>
                </a:solidFill>
              </a:rPr>
              <a:t>Imterconnect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342" name="Заголовок 6"/>
          <p:cNvSpPr>
            <a:spLocks noGrp="1"/>
          </p:cNvSpPr>
          <p:nvPr>
            <p:ph type="title"/>
          </p:nvPr>
        </p:nvSpPr>
        <p:spPr>
          <a:xfrm>
            <a:off x="357188" y="495300"/>
            <a:ext cx="8429625" cy="790575"/>
          </a:xfrm>
        </p:spPr>
        <p:txBody>
          <a:bodyPr/>
          <a:lstStyle/>
          <a:p>
            <a:r>
              <a:rPr lang="ru-RU" smtClean="0"/>
              <a:t>Вычислитель суперкомпьютера (</a:t>
            </a:r>
            <a:r>
              <a:rPr lang="en-US" smtClean="0"/>
              <a:t>MPP</a:t>
            </a:r>
            <a:r>
              <a:rPr lang="ru-RU" smtClean="0"/>
              <a:t>)</a:t>
            </a:r>
          </a:p>
        </p:txBody>
      </p:sp>
      <p:grpSp>
        <p:nvGrpSpPr>
          <p:cNvPr id="14343" name="Группа 15"/>
          <p:cNvGrpSpPr>
            <a:grpSpLocks/>
          </p:cNvGrpSpPr>
          <p:nvPr/>
        </p:nvGrpSpPr>
        <p:grpSpPr bwMode="auto">
          <a:xfrm>
            <a:off x="863600" y="1844675"/>
            <a:ext cx="1008063" cy="3313113"/>
            <a:chOff x="395536" y="1700808"/>
            <a:chExt cx="1008112" cy="3312368"/>
          </a:xfrm>
        </p:grpSpPr>
        <p:sp>
          <p:nvSpPr>
            <p:cNvPr id="8" name="Скругленный прямоугольник 7"/>
            <p:cNvSpPr/>
            <p:nvPr/>
          </p:nvSpPr>
          <p:spPr bwMode="auto">
            <a:xfrm>
              <a:off x="395536" y="1700808"/>
              <a:ext cx="1008112" cy="331236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</a:rPr>
                <a:t>Вычисли-</a:t>
              </a:r>
              <a:br>
                <a:rPr lang="ru-RU" sz="1400" dirty="0">
                  <a:solidFill>
                    <a:schemeClr val="tx1"/>
                  </a:solidFill>
                </a:rPr>
              </a:br>
              <a:r>
                <a:rPr lang="ru-RU" sz="1400" dirty="0">
                  <a:solidFill>
                    <a:schemeClr val="tx1"/>
                  </a:solidFill>
                </a:rPr>
                <a:t>тельный</a:t>
              </a:r>
              <a:br>
                <a:rPr lang="ru-RU" sz="1400" dirty="0">
                  <a:solidFill>
                    <a:schemeClr val="tx1"/>
                  </a:solidFill>
                </a:rPr>
              </a:br>
              <a:r>
                <a:rPr lang="ru-RU" sz="1400" dirty="0">
                  <a:solidFill>
                    <a:schemeClr val="tx1"/>
                  </a:solidFill>
                </a:rPr>
                <a:t>узел</a:t>
              </a:r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540006" y="2564214"/>
              <a:ext cx="576290" cy="50471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CPU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682888" y="2708644"/>
              <a:ext cx="576290" cy="50471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CPU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540006" y="3357785"/>
              <a:ext cx="719172" cy="28727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RAM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540006" y="3789488"/>
              <a:ext cx="719172" cy="28727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HDD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540006" y="4221191"/>
              <a:ext cx="576290" cy="50471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Acc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682888" y="4365622"/>
              <a:ext cx="576290" cy="50312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Acc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Группа 37"/>
          <p:cNvGrpSpPr>
            <a:grpSpLocks/>
          </p:cNvGrpSpPr>
          <p:nvPr/>
        </p:nvGrpSpPr>
        <p:grpSpPr bwMode="auto">
          <a:xfrm>
            <a:off x="2014538" y="1844675"/>
            <a:ext cx="2808287" cy="3313113"/>
            <a:chOff x="2015208" y="2420888"/>
            <a:chExt cx="2808312" cy="3312368"/>
          </a:xfrm>
        </p:grpSpPr>
        <p:grpSp>
          <p:nvGrpSpPr>
            <p:cNvPr id="14346" name="Группа 16"/>
            <p:cNvGrpSpPr>
              <a:grpSpLocks/>
            </p:cNvGrpSpPr>
            <p:nvPr/>
          </p:nvGrpSpPr>
          <p:grpSpPr bwMode="auto">
            <a:xfrm>
              <a:off x="2015208" y="2420888"/>
              <a:ext cx="1008112" cy="3312368"/>
              <a:chOff x="395536" y="1700808"/>
              <a:chExt cx="1008112" cy="3312368"/>
            </a:xfrm>
          </p:grpSpPr>
          <p:sp>
            <p:nvSpPr>
              <p:cNvPr id="18" name="Скругленный прямоугольник 17"/>
              <p:cNvSpPr/>
              <p:nvPr/>
            </p:nvSpPr>
            <p:spPr bwMode="auto">
              <a:xfrm>
                <a:off x="395536" y="1700808"/>
                <a:ext cx="1008071" cy="331236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/>
              <a:lstStyle/>
              <a:p>
                <a:pPr algn="ctr">
                  <a:defRPr/>
                </a:pPr>
                <a:r>
                  <a:rPr lang="ru-RU" sz="1400" dirty="0">
                    <a:solidFill>
                      <a:schemeClr val="tx1"/>
                    </a:solidFill>
                  </a:rPr>
                  <a:t>Вычисли-</a:t>
                </a:r>
                <a:br>
                  <a:rPr lang="ru-RU" sz="1400" dirty="0">
                    <a:solidFill>
                      <a:schemeClr val="tx1"/>
                    </a:solidFill>
                  </a:rPr>
                </a:br>
                <a:r>
                  <a:rPr lang="ru-RU" sz="1400" dirty="0">
                    <a:solidFill>
                      <a:schemeClr val="tx1"/>
                    </a:solidFill>
                  </a:rPr>
                  <a:t>тельный</a:t>
                </a:r>
                <a:br>
                  <a:rPr lang="ru-RU" sz="1400" dirty="0">
                    <a:solidFill>
                      <a:schemeClr val="tx1"/>
                    </a:solidFill>
                  </a:rPr>
                </a:br>
                <a:r>
                  <a:rPr lang="ru-RU" sz="1400" dirty="0">
                    <a:solidFill>
                      <a:schemeClr val="tx1"/>
                    </a:solidFill>
                  </a:rPr>
                  <a:t>узел</a:t>
                </a:r>
              </a:p>
            </p:txBody>
          </p:sp>
          <p:sp>
            <p:nvSpPr>
              <p:cNvPr id="19" name="Прямоугольник 18"/>
              <p:cNvSpPr/>
              <p:nvPr/>
            </p:nvSpPr>
            <p:spPr bwMode="auto">
              <a:xfrm>
                <a:off x="539999" y="2564214"/>
                <a:ext cx="576268" cy="50471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CPU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 bwMode="auto">
              <a:xfrm>
                <a:off x="682876" y="2708644"/>
                <a:ext cx="576268" cy="50471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CPU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 bwMode="auto">
              <a:xfrm>
                <a:off x="539999" y="3357785"/>
                <a:ext cx="719144" cy="28727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RAM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 bwMode="auto">
              <a:xfrm>
                <a:off x="539999" y="3789488"/>
                <a:ext cx="719144" cy="28727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HDD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 bwMode="auto">
              <a:xfrm>
                <a:off x="539999" y="4221191"/>
                <a:ext cx="576268" cy="50471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Acc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 bwMode="auto">
              <a:xfrm>
                <a:off x="682876" y="4365622"/>
                <a:ext cx="576268" cy="503124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Acc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347" name="Группа 24"/>
            <p:cNvGrpSpPr>
              <a:grpSpLocks/>
            </p:cNvGrpSpPr>
            <p:nvPr/>
          </p:nvGrpSpPr>
          <p:grpSpPr bwMode="auto">
            <a:xfrm>
              <a:off x="3815408" y="2420888"/>
              <a:ext cx="1008112" cy="3312368"/>
              <a:chOff x="395536" y="1700808"/>
              <a:chExt cx="1008112" cy="3312368"/>
            </a:xfrm>
          </p:grpSpPr>
          <p:sp>
            <p:nvSpPr>
              <p:cNvPr id="26" name="Скругленный прямоугольник 25"/>
              <p:cNvSpPr/>
              <p:nvPr/>
            </p:nvSpPr>
            <p:spPr bwMode="auto">
              <a:xfrm>
                <a:off x="395577" y="1700808"/>
                <a:ext cx="1008071" cy="331236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/>
              <a:lstStyle/>
              <a:p>
                <a:pPr algn="ctr">
                  <a:defRPr/>
                </a:pPr>
                <a:r>
                  <a:rPr lang="ru-RU" sz="1400" dirty="0">
                    <a:solidFill>
                      <a:schemeClr val="tx1"/>
                    </a:solidFill>
                  </a:rPr>
                  <a:t>Вычисли-</a:t>
                </a:r>
                <a:br>
                  <a:rPr lang="ru-RU" sz="1400" dirty="0">
                    <a:solidFill>
                      <a:schemeClr val="tx1"/>
                    </a:solidFill>
                  </a:rPr>
                </a:br>
                <a:r>
                  <a:rPr lang="ru-RU" sz="1400" dirty="0">
                    <a:solidFill>
                      <a:schemeClr val="tx1"/>
                    </a:solidFill>
                  </a:rPr>
                  <a:t>тельный</a:t>
                </a:r>
                <a:br>
                  <a:rPr lang="ru-RU" sz="1400" dirty="0">
                    <a:solidFill>
                      <a:schemeClr val="tx1"/>
                    </a:solidFill>
                  </a:rPr>
                </a:br>
                <a:r>
                  <a:rPr lang="ru-RU" sz="1400" dirty="0">
                    <a:solidFill>
                      <a:schemeClr val="tx1"/>
                    </a:solidFill>
                  </a:rPr>
                  <a:t>узел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 bwMode="auto">
              <a:xfrm>
                <a:off x="540040" y="2564214"/>
                <a:ext cx="576268" cy="50471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CPU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 bwMode="auto">
              <a:xfrm>
                <a:off x="682917" y="2708644"/>
                <a:ext cx="576268" cy="50471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CPU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 bwMode="auto">
              <a:xfrm>
                <a:off x="540040" y="3357785"/>
                <a:ext cx="719144" cy="28727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RAM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Прямоугольник 29"/>
              <p:cNvSpPr/>
              <p:nvPr/>
            </p:nvSpPr>
            <p:spPr bwMode="auto">
              <a:xfrm>
                <a:off x="540040" y="3789488"/>
                <a:ext cx="719144" cy="28727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HDD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 bwMode="auto">
              <a:xfrm>
                <a:off x="540040" y="4221191"/>
                <a:ext cx="576268" cy="50471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Acc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 bwMode="auto">
              <a:xfrm>
                <a:off x="682917" y="4365622"/>
                <a:ext cx="576268" cy="503124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/>
                  <a:t>Acc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348" name="TextBox 32"/>
            <p:cNvSpPr txBox="1">
              <a:spLocks noChangeArrowheads="1"/>
            </p:cNvSpPr>
            <p:nvPr/>
          </p:nvSpPr>
          <p:spPr bwMode="auto">
            <a:xfrm>
              <a:off x="3167336" y="3789040"/>
              <a:ext cx="6094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. . .</a:t>
              </a:r>
              <a:endParaRPr lang="ru-RU" sz="240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68313" y="5613400"/>
            <a:ext cx="8207375" cy="12001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800" dirty="0"/>
              <a:t>За кадром подсистемы:</a:t>
            </a:r>
            <a:br>
              <a:rPr lang="ru-RU" sz="1800" dirty="0"/>
            </a:br>
            <a:r>
              <a:rPr lang="ru-RU" sz="1800" b="0" dirty="0"/>
              <a:t>	 — хранилище (СХД)		— доступ в Сеть </a:t>
            </a:r>
          </a:p>
          <a:p>
            <a:pPr>
              <a:defRPr/>
            </a:pPr>
            <a:r>
              <a:rPr lang="ru-RU" sz="1800" b="0" dirty="0"/>
              <a:t>	 — электропитание		— охлаждение,</a:t>
            </a:r>
            <a:br>
              <a:rPr lang="ru-RU" sz="1800" b="0" dirty="0"/>
            </a:br>
            <a:r>
              <a:rPr lang="ru-RU" sz="1800" b="0" dirty="0"/>
              <a:t>	 — пожаротушение		— контроль НСД</a:t>
            </a:r>
          </a:p>
        </p:txBody>
      </p:sp>
      <p:sp>
        <p:nvSpPr>
          <p:cNvPr id="3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35" grpId="0" animBg="1"/>
      <p:bldP spid="34" grpId="0" animBg="1"/>
      <p:bldP spid="3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sz="quarter"/>
          </p:nvPr>
        </p:nvSpPr>
        <p:spPr>
          <a:xfrm>
            <a:off x="971550" y="1052513"/>
            <a:ext cx="7199313" cy="1411287"/>
          </a:xfrm>
        </p:spPr>
        <p:txBody>
          <a:bodyPr/>
          <a:lstStyle/>
          <a:p>
            <a:pPr algn="l">
              <a:defRPr/>
            </a:pPr>
            <a:r>
              <a:rPr lang="ru-RU" dirty="0" smtClean="0"/>
              <a:t>Вычислительный модуль</a:t>
            </a:r>
            <a:br>
              <a:rPr lang="ru-RU" dirty="0" smtClean="0"/>
            </a:br>
            <a:r>
              <a:rPr lang="ru-RU" dirty="0" err="1" smtClean="0"/>
              <a:t>СКИФ-Авроры</a:t>
            </a:r>
            <a:endParaRPr lang="ru-RU" dirty="0"/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1042988" y="2276599"/>
            <a:ext cx="763346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9750" indent="-539750" eaLnBrk="0" hangingPunct="0">
              <a:spcBef>
                <a:spcPct val="20000"/>
              </a:spcBef>
              <a:buClr>
                <a:srgbClr val="336699"/>
              </a:buClr>
              <a:buSzPct val="90000"/>
              <a:buFont typeface="Wingdings" pitchFamily="2" charset="2"/>
              <a:buChar char="q"/>
              <a:defRPr/>
            </a:pPr>
            <a:r>
              <a:rPr lang="ru-R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Системная сеть с топологией 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3D-</a:t>
            </a:r>
            <a:r>
              <a:rPr lang="ru-R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тор</a:t>
            </a:r>
            <a:endParaRPr lang="en-US" sz="2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39750" indent="-539750" eaLnBrk="0" hangingPunct="0">
              <a:spcBef>
                <a:spcPct val="20000"/>
              </a:spcBef>
              <a:buClr>
                <a:srgbClr val="336699"/>
              </a:buClr>
              <a:buSzPct val="90000"/>
              <a:buFont typeface="Wingdings" pitchFamily="2" charset="2"/>
              <a:buChar char="q"/>
              <a:defRPr/>
            </a:pPr>
            <a:r>
              <a:rPr lang="ru-R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Комбинация стандартных 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CPU</a:t>
            </a:r>
            <a:r>
              <a:rPr lang="ru-R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и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FPGA</a:t>
            </a:r>
            <a:r>
              <a:rPr lang="ru-R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-ускорителей</a:t>
            </a:r>
            <a:endParaRPr lang="ru-RU" sz="2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472083"/>
            <a:ext cx="7889902" cy="7966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Вычислительный узел СКИФ-Аврора (4/Н и 4/В)</a:t>
            </a:r>
          </a:p>
        </p:txBody>
      </p:sp>
      <p:pic>
        <p:nvPicPr>
          <p:cNvPr id="21507" name="Picture 4" descr="Eurotech Pereslavl 24-26 03 2009 - Slide 22 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141538"/>
            <a:ext cx="6048375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Line 5"/>
          <p:cNvSpPr>
            <a:spLocks noChangeShapeType="1"/>
          </p:cNvSpPr>
          <p:nvPr/>
        </p:nvSpPr>
        <p:spPr bwMode="auto">
          <a:xfrm flipH="1">
            <a:off x="4572000" y="5229225"/>
            <a:ext cx="18716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 rot="-2190573">
            <a:off x="3987800" y="4846638"/>
            <a:ext cx="647700" cy="5048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6457950" y="5084763"/>
            <a:ext cx="2686050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Вспомогательная сеть </a:t>
            </a:r>
            <a:r>
              <a:rPr lang="en-US">
                <a:solidFill>
                  <a:srgbClr val="FF0000"/>
                </a:solidFill>
              </a:rPr>
              <a:t/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InfiniBand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1511" name="Oval 8"/>
          <p:cNvSpPr>
            <a:spLocks noChangeArrowheads="1"/>
          </p:cNvSpPr>
          <p:nvPr/>
        </p:nvSpPr>
        <p:spPr bwMode="auto">
          <a:xfrm rot="-2228600">
            <a:off x="3841750" y="4060825"/>
            <a:ext cx="1657350" cy="7858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 flipH="1">
            <a:off x="5364163" y="4149725"/>
            <a:ext cx="10795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6457950" y="3933825"/>
            <a:ext cx="2290763" cy="9159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6 </a:t>
            </a:r>
            <a:r>
              <a:rPr lang="ru-RU">
                <a:solidFill>
                  <a:srgbClr val="FF0000"/>
                </a:solidFill>
              </a:rPr>
              <a:t>трансиверов системной сети «трехмерный тор»</a:t>
            </a:r>
          </a:p>
        </p:txBody>
      </p:sp>
      <p:sp>
        <p:nvSpPr>
          <p:cNvPr id="21514" name="Oval 11"/>
          <p:cNvSpPr>
            <a:spLocks noChangeArrowheads="1"/>
          </p:cNvSpPr>
          <p:nvPr/>
        </p:nvSpPr>
        <p:spPr bwMode="auto">
          <a:xfrm rot="-2334591">
            <a:off x="3324225" y="3724275"/>
            <a:ext cx="1223963" cy="7207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5" name="Line 12"/>
          <p:cNvSpPr>
            <a:spLocks noChangeShapeType="1"/>
          </p:cNvSpPr>
          <p:nvPr/>
        </p:nvSpPr>
        <p:spPr bwMode="auto">
          <a:xfrm flipH="1">
            <a:off x="4427538" y="2997200"/>
            <a:ext cx="2016125" cy="7191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6443663" y="2781300"/>
            <a:ext cx="2879725" cy="9159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00"/>
                </a:solidFill>
              </a:rPr>
              <a:t>ПЛИС маршрутизатора системный сети </a:t>
            </a:r>
            <a:br>
              <a:rPr lang="ru-RU">
                <a:solidFill>
                  <a:srgbClr val="FF0000"/>
                </a:solidFill>
              </a:rPr>
            </a:br>
            <a:r>
              <a:rPr lang="ru-RU">
                <a:solidFill>
                  <a:srgbClr val="FF0000"/>
                </a:solidFill>
              </a:rPr>
              <a:t>«трехмерный тор»</a:t>
            </a:r>
          </a:p>
        </p:txBody>
      </p:sp>
      <p:sp>
        <p:nvSpPr>
          <p:cNvPr id="21517" name="Line 14"/>
          <p:cNvSpPr>
            <a:spLocks noChangeShapeType="1"/>
          </p:cNvSpPr>
          <p:nvPr/>
        </p:nvSpPr>
        <p:spPr bwMode="auto">
          <a:xfrm flipV="1">
            <a:off x="755650" y="3357563"/>
            <a:ext cx="215900" cy="1008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 flipV="1">
            <a:off x="827088" y="3429000"/>
            <a:ext cx="1873250" cy="936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9" name="Text Box 16"/>
          <p:cNvSpPr txBox="1">
            <a:spLocks noChangeArrowheads="1"/>
          </p:cNvSpPr>
          <p:nvPr/>
        </p:nvSpPr>
        <p:spPr bwMode="auto">
          <a:xfrm>
            <a:off x="-38100" y="4292600"/>
            <a:ext cx="187325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FF0000"/>
                </a:solidFill>
              </a:rPr>
              <a:t>2 процессора</a:t>
            </a:r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 flipV="1">
            <a:off x="1116013" y="2636838"/>
            <a:ext cx="792162" cy="2663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1" name="Line 18"/>
          <p:cNvSpPr>
            <a:spLocks noChangeShapeType="1"/>
          </p:cNvSpPr>
          <p:nvPr/>
        </p:nvSpPr>
        <p:spPr bwMode="auto">
          <a:xfrm flipV="1">
            <a:off x="1187450" y="4076700"/>
            <a:ext cx="1081088" cy="12239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2" name="Text Box 19"/>
          <p:cNvSpPr txBox="1">
            <a:spLocks noChangeArrowheads="1"/>
          </p:cNvSpPr>
          <p:nvPr/>
        </p:nvSpPr>
        <p:spPr bwMode="auto">
          <a:xfrm>
            <a:off x="179388" y="5229225"/>
            <a:ext cx="1944687" cy="64135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FF0000"/>
                </a:solidFill>
              </a:rPr>
              <a:t>Оперативная память</a:t>
            </a:r>
          </a:p>
        </p:txBody>
      </p:sp>
      <p:sp>
        <p:nvSpPr>
          <p:cNvPr id="2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857250" y="692150"/>
            <a:ext cx="7715250" cy="522288"/>
          </a:xfrm>
        </p:spPr>
        <p:txBody>
          <a:bodyPr/>
          <a:lstStyle/>
          <a:p>
            <a:pPr eaLnBrk="1" hangingPunct="1"/>
            <a:r>
              <a:rPr lang="ru-RU" dirty="0" smtClean="0"/>
              <a:t>Схема узла СКИФ-Аврора</a:t>
            </a:r>
            <a:endParaRPr lang="it-IT" dirty="0" smtClean="0"/>
          </a:p>
        </p:txBody>
      </p:sp>
      <p:cxnSp>
        <p:nvCxnSpPr>
          <p:cNvPr id="23" name="Straight Arrow Connector 22"/>
          <p:cNvCxnSpPr>
            <a:stCxn id="0" idx="2"/>
          </p:cNvCxnSpPr>
          <p:nvPr/>
        </p:nvCxnSpPr>
        <p:spPr>
          <a:xfrm rot="5400000">
            <a:off x="2721769" y="2782094"/>
            <a:ext cx="568325" cy="11113"/>
          </a:xfrm>
          <a:prstGeom prst="straightConnector1">
            <a:avLst/>
          </a:prstGeom>
          <a:ln w="114300" cmpd="dbl">
            <a:headEnd type="oval" w="sm" len="sm"/>
            <a:tailEnd type="oval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0" idx="2"/>
          </p:cNvCxnSpPr>
          <p:nvPr/>
        </p:nvCxnSpPr>
        <p:spPr>
          <a:xfrm rot="5400000" flipH="1" flipV="1">
            <a:off x="5333206" y="2790032"/>
            <a:ext cx="563563" cy="0"/>
          </a:xfrm>
          <a:prstGeom prst="straightConnector1">
            <a:avLst/>
          </a:prstGeom>
          <a:ln w="114300" cmpd="dbl">
            <a:headEnd type="oval" w="sm" len="sm"/>
            <a:tailEnd type="oval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500298" y="3052788"/>
            <a:ext cx="3714776" cy="105497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 err="1">
                <a:solidFill>
                  <a:schemeClr val="tx1"/>
                </a:solidFill>
              </a:rPr>
              <a:t>Tylersburg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679575" y="1671638"/>
            <a:ext cx="595313" cy="4762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63" idx="3"/>
          </p:cNvCxnSpPr>
          <p:nvPr/>
        </p:nvCxnSpPr>
        <p:spPr>
          <a:xfrm flipV="1">
            <a:off x="1700213" y="2016125"/>
            <a:ext cx="644525" cy="15875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64" idx="3"/>
          </p:cNvCxnSpPr>
          <p:nvPr/>
        </p:nvCxnSpPr>
        <p:spPr>
          <a:xfrm flipV="1">
            <a:off x="1690688" y="2409825"/>
            <a:ext cx="695325" cy="4763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219825" y="1593850"/>
            <a:ext cx="727075" cy="17463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202363" y="1954213"/>
            <a:ext cx="744537" cy="22225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192838" y="2339975"/>
            <a:ext cx="754062" cy="6350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0" idx="3"/>
            <a:endCxn id="0" idx="1"/>
          </p:cNvCxnSpPr>
          <p:nvPr/>
        </p:nvCxnSpPr>
        <p:spPr>
          <a:xfrm>
            <a:off x="3808413" y="1976438"/>
            <a:ext cx="993775" cy="3175"/>
          </a:xfrm>
          <a:prstGeom prst="straightConnector1">
            <a:avLst/>
          </a:prstGeom>
          <a:ln w="114300" cmpd="dbl">
            <a:headEnd type="oval" w="sm" len="sm"/>
            <a:tailEnd type="oval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801886" y="1451419"/>
            <a:ext cx="1627502" cy="10563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CPU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Intel Xeon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(Nehalem, </a:t>
            </a:r>
            <a:r>
              <a:rPr lang="en-US" dirty="0" err="1">
                <a:solidFill>
                  <a:schemeClr val="tx1"/>
                </a:solidFill>
              </a:rPr>
              <a:t>Westmare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14546" y="1449035"/>
            <a:ext cx="1593189" cy="10549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CPU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Intel Xeon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(Nehalem, </a:t>
            </a:r>
            <a:r>
              <a:rPr lang="en-US" dirty="0" err="1">
                <a:solidFill>
                  <a:schemeClr val="tx1"/>
                </a:solidFill>
              </a:rPr>
              <a:t>Westmare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639797" y="4505244"/>
            <a:ext cx="1528796" cy="105497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Infiniband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221419" y="4493104"/>
            <a:ext cx="4208233" cy="1056318"/>
          </a:xfrm>
          <a:prstGeom prst="roundRect">
            <a:avLst/>
          </a:prstGeom>
          <a:gradFill>
            <a:gsLst>
              <a:gs pos="0">
                <a:srgbClr val="0070C0"/>
              </a:gs>
              <a:gs pos="80000">
                <a:srgbClr val="4B90CF"/>
              </a:gs>
              <a:gs pos="100000">
                <a:srgbClr val="4B90C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FPGA</a:t>
            </a:r>
          </a:p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Flowchart: Process 35"/>
          <p:cNvSpPr/>
          <p:nvPr/>
        </p:nvSpPr>
        <p:spPr bwMode="auto">
          <a:xfrm>
            <a:off x="6659563" y="5072063"/>
            <a:ext cx="1657350" cy="285750"/>
          </a:xfrm>
          <a:prstGeom prst="flowChartProcess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/>
              <a:t>Global Sync.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8" name="Straight Arrow Connector 37"/>
          <p:cNvCxnSpPr>
            <a:stCxn id="36" idx="2"/>
          </p:cNvCxnSpPr>
          <p:nvPr/>
        </p:nvCxnSpPr>
        <p:spPr>
          <a:xfrm rot="16200000" flipH="1">
            <a:off x="7408069" y="5437982"/>
            <a:ext cx="796925" cy="636587"/>
          </a:xfrm>
          <a:prstGeom prst="straightConnector1">
            <a:avLst/>
          </a:prstGeom>
          <a:ln w="4445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0" idx="2"/>
          </p:cNvCxnSpPr>
          <p:nvPr/>
        </p:nvCxnSpPr>
        <p:spPr>
          <a:xfrm rot="5400000">
            <a:off x="1985169" y="5657056"/>
            <a:ext cx="515938" cy="320675"/>
          </a:xfrm>
          <a:prstGeom prst="straightConnector1">
            <a:avLst/>
          </a:prstGeom>
          <a:ln w="4445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011613" y="1593850"/>
            <a:ext cx="625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3821113"/>
            <a:ext cx="24638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xpress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(Gen2)</a:t>
            </a:r>
          </a:p>
        </p:txBody>
      </p:sp>
      <p:sp>
        <p:nvSpPr>
          <p:cNvPr id="48" name="Flowchart: Process 47"/>
          <p:cNvSpPr/>
          <p:nvPr/>
        </p:nvSpPr>
        <p:spPr bwMode="auto">
          <a:xfrm>
            <a:off x="4397375" y="5072063"/>
            <a:ext cx="2190750" cy="285750"/>
          </a:xfrm>
          <a:prstGeom prst="flowChartProcess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>
                <a:solidFill>
                  <a:schemeClr val="bg1"/>
                </a:solidFill>
              </a:rPr>
              <a:t>SKIF-SD Torus Router</a:t>
            </a:r>
          </a:p>
        </p:txBody>
      </p:sp>
      <p:sp>
        <p:nvSpPr>
          <p:cNvPr id="49" name="Flowchart: Process 48"/>
          <p:cNvSpPr/>
          <p:nvPr/>
        </p:nvSpPr>
        <p:spPr bwMode="auto">
          <a:xfrm>
            <a:off x="5364163" y="4667250"/>
            <a:ext cx="2952750" cy="295275"/>
          </a:xfrm>
          <a:prstGeom prst="flowChartProcess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dirty="0">
                <a:solidFill>
                  <a:schemeClr val="bg1"/>
                </a:solidFill>
              </a:rPr>
              <a:t>FPGA-Accelerator</a:t>
            </a:r>
          </a:p>
        </p:txBody>
      </p:sp>
      <p:sp>
        <p:nvSpPr>
          <p:cNvPr id="62" name="Flowchart: Process 61"/>
          <p:cNvSpPr/>
          <p:nvPr/>
        </p:nvSpPr>
        <p:spPr bwMode="auto">
          <a:xfrm>
            <a:off x="562661" y="1476092"/>
            <a:ext cx="1141539" cy="335918"/>
          </a:xfrm>
          <a:prstGeom prst="flowChartProcess">
            <a:avLst/>
          </a:prstGeom>
          <a:solidFill>
            <a:srgbClr val="FF3300"/>
          </a:solidFill>
          <a:ln w="44450" cmpd="thinThick">
            <a:noFill/>
            <a:beve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DDR3</a:t>
            </a:r>
          </a:p>
        </p:txBody>
      </p:sp>
      <p:sp>
        <p:nvSpPr>
          <p:cNvPr id="63" name="Flowchart: Process 62"/>
          <p:cNvSpPr/>
          <p:nvPr/>
        </p:nvSpPr>
        <p:spPr bwMode="auto">
          <a:xfrm>
            <a:off x="558906" y="1863399"/>
            <a:ext cx="1141539" cy="335917"/>
          </a:xfrm>
          <a:prstGeom prst="flowChartProcess">
            <a:avLst/>
          </a:prstGeom>
          <a:solidFill>
            <a:srgbClr val="FF3300"/>
          </a:solidFill>
          <a:ln w="44450" cmpd="thinThick">
            <a:noFill/>
            <a:beve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DDR3</a:t>
            </a:r>
          </a:p>
        </p:txBody>
      </p:sp>
      <p:sp>
        <p:nvSpPr>
          <p:cNvPr id="64" name="Flowchart: Process 63"/>
          <p:cNvSpPr/>
          <p:nvPr/>
        </p:nvSpPr>
        <p:spPr bwMode="auto">
          <a:xfrm>
            <a:off x="549830" y="2247091"/>
            <a:ext cx="1141539" cy="335917"/>
          </a:xfrm>
          <a:prstGeom prst="flowChartProcess">
            <a:avLst/>
          </a:prstGeom>
          <a:solidFill>
            <a:srgbClr val="FF3300"/>
          </a:solidFill>
          <a:ln w="44450" cmpd="thinThick">
            <a:noFill/>
            <a:beve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DDR3</a:t>
            </a:r>
          </a:p>
        </p:txBody>
      </p:sp>
      <p:sp>
        <p:nvSpPr>
          <p:cNvPr id="68" name="Flowchart: Process 67"/>
          <p:cNvSpPr/>
          <p:nvPr/>
        </p:nvSpPr>
        <p:spPr bwMode="auto">
          <a:xfrm>
            <a:off x="6845120" y="1428736"/>
            <a:ext cx="1141539" cy="335918"/>
          </a:xfrm>
          <a:prstGeom prst="flowChartProcess">
            <a:avLst/>
          </a:prstGeom>
          <a:solidFill>
            <a:srgbClr val="FF3300"/>
          </a:solidFill>
          <a:ln w="44450" cmpd="thinThick">
            <a:noFill/>
            <a:beve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DDR3</a:t>
            </a:r>
          </a:p>
        </p:txBody>
      </p:sp>
      <p:sp>
        <p:nvSpPr>
          <p:cNvPr id="69" name="Flowchart: Process 68"/>
          <p:cNvSpPr/>
          <p:nvPr/>
        </p:nvSpPr>
        <p:spPr bwMode="auto">
          <a:xfrm>
            <a:off x="6841366" y="1808780"/>
            <a:ext cx="1141539" cy="335917"/>
          </a:xfrm>
          <a:prstGeom prst="flowChartProcess">
            <a:avLst/>
          </a:prstGeom>
          <a:solidFill>
            <a:srgbClr val="FF3300"/>
          </a:solidFill>
          <a:ln w="44450" cmpd="thinThick">
            <a:noFill/>
            <a:beve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DDR3</a:t>
            </a:r>
          </a:p>
        </p:txBody>
      </p:sp>
      <p:sp>
        <p:nvSpPr>
          <p:cNvPr id="70" name="Flowchart: Process 69"/>
          <p:cNvSpPr/>
          <p:nvPr/>
        </p:nvSpPr>
        <p:spPr bwMode="auto">
          <a:xfrm>
            <a:off x="6832290" y="2199735"/>
            <a:ext cx="1141539" cy="335917"/>
          </a:xfrm>
          <a:prstGeom prst="flowChartProcess">
            <a:avLst/>
          </a:prstGeom>
          <a:solidFill>
            <a:srgbClr val="FF3300"/>
          </a:solidFill>
          <a:ln w="44450" cmpd="thinThick">
            <a:noFill/>
            <a:beve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DDR3</a:t>
            </a:r>
          </a:p>
        </p:txBody>
      </p:sp>
      <p:cxnSp>
        <p:nvCxnSpPr>
          <p:cNvPr id="87" name="Straight Connector 86"/>
          <p:cNvCxnSpPr/>
          <p:nvPr/>
        </p:nvCxnSpPr>
        <p:spPr>
          <a:xfrm rot="5400000">
            <a:off x="4598988" y="5722938"/>
            <a:ext cx="520700" cy="0"/>
          </a:xfrm>
          <a:prstGeom prst="line">
            <a:avLst/>
          </a:prstGeom>
          <a:ln w="4445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5182393" y="5707857"/>
            <a:ext cx="519113" cy="0"/>
          </a:xfrm>
          <a:prstGeom prst="line">
            <a:avLst/>
          </a:prstGeom>
          <a:ln w="4445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5754688" y="5721350"/>
            <a:ext cx="520700" cy="0"/>
          </a:xfrm>
          <a:prstGeom prst="line">
            <a:avLst/>
          </a:prstGeom>
          <a:ln w="44450"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571" name="TextBox 93"/>
          <p:cNvSpPr txBox="1">
            <a:spLocks noChangeArrowheads="1"/>
          </p:cNvSpPr>
          <p:nvPr/>
        </p:nvSpPr>
        <p:spPr bwMode="auto">
          <a:xfrm>
            <a:off x="4630738" y="6202363"/>
            <a:ext cx="1636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SKIF-3D Totus</a:t>
            </a:r>
            <a:br>
              <a:rPr lang="en-US"/>
            </a:br>
            <a:r>
              <a:rPr lang="ru-RU"/>
              <a:t>60 </a:t>
            </a:r>
            <a:r>
              <a:rPr lang="en-US"/>
              <a:t>Gbps</a:t>
            </a:r>
          </a:p>
        </p:txBody>
      </p:sp>
      <p:sp>
        <p:nvSpPr>
          <p:cNvPr id="22572" name="TextBox 94"/>
          <p:cNvSpPr txBox="1">
            <a:spLocks noChangeArrowheads="1"/>
          </p:cNvSpPr>
          <p:nvPr/>
        </p:nvSpPr>
        <p:spPr bwMode="auto">
          <a:xfrm>
            <a:off x="4741863" y="5953125"/>
            <a:ext cx="320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X</a:t>
            </a:r>
          </a:p>
        </p:txBody>
      </p:sp>
      <p:sp>
        <p:nvSpPr>
          <p:cNvPr id="22573" name="TextBox 95"/>
          <p:cNvSpPr txBox="1">
            <a:spLocks noChangeArrowheads="1"/>
          </p:cNvSpPr>
          <p:nvPr/>
        </p:nvSpPr>
        <p:spPr bwMode="auto">
          <a:xfrm>
            <a:off x="5314950" y="5961063"/>
            <a:ext cx="3222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Y</a:t>
            </a:r>
          </a:p>
        </p:txBody>
      </p:sp>
      <p:sp>
        <p:nvSpPr>
          <p:cNvPr id="22574" name="TextBox 96"/>
          <p:cNvSpPr txBox="1">
            <a:spLocks noChangeArrowheads="1"/>
          </p:cNvSpPr>
          <p:nvPr/>
        </p:nvSpPr>
        <p:spPr bwMode="auto">
          <a:xfrm>
            <a:off x="5921375" y="5965825"/>
            <a:ext cx="309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Z</a:t>
            </a:r>
          </a:p>
        </p:txBody>
      </p:sp>
      <p:sp>
        <p:nvSpPr>
          <p:cNvPr id="22575" name="TextBox 104"/>
          <p:cNvSpPr txBox="1">
            <a:spLocks noChangeArrowheads="1"/>
          </p:cNvSpPr>
          <p:nvPr/>
        </p:nvSpPr>
        <p:spPr bwMode="auto">
          <a:xfrm>
            <a:off x="6997700" y="6143625"/>
            <a:ext cx="17795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Synchronization</a:t>
            </a:r>
            <a:br>
              <a:rPr lang="en-US"/>
            </a:br>
            <a:r>
              <a:rPr lang="en-US"/>
              <a:t>Tree</a:t>
            </a:r>
          </a:p>
        </p:txBody>
      </p:sp>
      <p:sp>
        <p:nvSpPr>
          <p:cNvPr id="22576" name="CasellaDiTesto 64"/>
          <p:cNvSpPr txBox="1">
            <a:spLocks noChangeArrowheads="1"/>
          </p:cNvSpPr>
          <p:nvPr/>
        </p:nvSpPr>
        <p:spPr bwMode="auto">
          <a:xfrm>
            <a:off x="4429125" y="4572000"/>
            <a:ext cx="928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FPGA</a:t>
            </a:r>
            <a:endParaRPr lang="it-IT" sz="2000"/>
          </a:p>
        </p:txBody>
      </p:sp>
      <p:sp>
        <p:nvSpPr>
          <p:cNvPr id="22577" name="TextBox 49"/>
          <p:cNvSpPr txBox="1">
            <a:spLocks noChangeArrowheads="1"/>
          </p:cNvSpPr>
          <p:nvPr/>
        </p:nvSpPr>
        <p:spPr bwMode="auto">
          <a:xfrm>
            <a:off x="2471738" y="5681663"/>
            <a:ext cx="1677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QDR Infiniband</a:t>
            </a:r>
            <a:r>
              <a:rPr lang="ru-RU"/>
              <a:t/>
            </a:r>
            <a:br>
              <a:rPr lang="ru-RU"/>
            </a:br>
            <a:r>
              <a:rPr lang="ru-RU"/>
              <a:t>40 </a:t>
            </a:r>
            <a:r>
              <a:rPr lang="en-US"/>
              <a:t>Gbps</a:t>
            </a:r>
          </a:p>
        </p:txBody>
      </p:sp>
      <p:cxnSp>
        <p:nvCxnSpPr>
          <p:cNvPr id="33" name="Straight Connector 32"/>
          <p:cNvCxnSpPr>
            <a:stCxn id="0" idx="0"/>
          </p:cNvCxnSpPr>
          <p:nvPr/>
        </p:nvCxnSpPr>
        <p:spPr>
          <a:xfrm rot="5400000" flipH="1" flipV="1">
            <a:off x="2964656" y="3559969"/>
            <a:ext cx="384175" cy="1506538"/>
          </a:xfrm>
          <a:prstGeom prst="line">
            <a:avLst/>
          </a:prstGeom>
          <a:ln w="44450">
            <a:headEnd type="arrow" w="sm" len="sm"/>
            <a:tailEnd type="arrow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5256213" y="4113213"/>
            <a:ext cx="419100" cy="369887"/>
          </a:xfrm>
          <a:prstGeom prst="line">
            <a:avLst/>
          </a:prstGeom>
          <a:ln w="44450">
            <a:headEnd type="arrow" w="sm" len="sm"/>
            <a:tailEnd type="arrow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4797425" y="4127500"/>
            <a:ext cx="520700" cy="371475"/>
          </a:xfrm>
          <a:prstGeom prst="line">
            <a:avLst/>
          </a:prstGeom>
          <a:ln w="44450">
            <a:headEnd type="arrow" w="sm" len="sm"/>
            <a:tailEnd type="arrow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124075" y="2565400"/>
            <a:ext cx="625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24525" y="2565400"/>
            <a:ext cx="625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QPI</a:t>
            </a:r>
          </a:p>
        </p:txBody>
      </p:sp>
      <p:sp>
        <p:nvSpPr>
          <p:cNvPr id="22586" name="TextBox 49"/>
          <p:cNvSpPr txBox="1">
            <a:spLocks noChangeArrowheads="1"/>
          </p:cNvSpPr>
          <p:nvPr/>
        </p:nvSpPr>
        <p:spPr bwMode="auto">
          <a:xfrm>
            <a:off x="1258888" y="4113213"/>
            <a:ext cx="9953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/>
              <a:t>40 </a:t>
            </a:r>
            <a:r>
              <a:rPr lang="en-US"/>
              <a:t>Gbps</a:t>
            </a:r>
          </a:p>
        </p:txBody>
      </p:sp>
      <p:sp>
        <p:nvSpPr>
          <p:cNvPr id="22587" name="TextBox 49"/>
          <p:cNvSpPr txBox="1">
            <a:spLocks noChangeArrowheads="1"/>
          </p:cNvSpPr>
          <p:nvPr/>
        </p:nvSpPr>
        <p:spPr bwMode="auto">
          <a:xfrm>
            <a:off x="5940425" y="4113213"/>
            <a:ext cx="1690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80 = 2×</a:t>
            </a:r>
            <a:r>
              <a:rPr lang="ru-RU"/>
              <a:t>40 </a:t>
            </a:r>
            <a:r>
              <a:rPr lang="en-US"/>
              <a:t>Gbps</a:t>
            </a:r>
          </a:p>
        </p:txBody>
      </p:sp>
      <p:sp>
        <p:nvSpPr>
          <p:cNvPr id="5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476250"/>
            <a:ext cx="7889875" cy="792163"/>
          </a:xfrm>
        </p:spPr>
        <p:txBody>
          <a:bodyPr/>
          <a:lstStyle/>
          <a:p>
            <a:r>
              <a:rPr lang="ru-RU" sz="2800" dirty="0" smtClean="0"/>
              <a:t>Системная сеть </a:t>
            </a:r>
            <a:r>
              <a:rPr lang="en-US" sz="2800" dirty="0" smtClean="0"/>
              <a:t>3D-</a:t>
            </a:r>
            <a:r>
              <a:rPr lang="ru-RU" sz="2800" dirty="0" smtClean="0"/>
              <a:t>тор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500188"/>
            <a:ext cx="8964612" cy="50720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Хорошие: пропускная</a:t>
            </a:r>
            <a:br>
              <a:rPr lang="ru-RU" dirty="0" smtClean="0"/>
            </a:br>
            <a:r>
              <a:rPr lang="ru-RU" dirty="0" smtClean="0"/>
              <a:t>способность, задержка и</a:t>
            </a:r>
            <a:br>
              <a:rPr lang="ru-RU" dirty="0" smtClean="0"/>
            </a:br>
            <a:r>
              <a:rPr lang="ru-RU" dirty="0" smtClean="0"/>
              <a:t>темп выдачи сообщений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Перестраиваемая системная</a:t>
            </a:r>
            <a:br>
              <a:rPr lang="ru-RU" dirty="0" smtClean="0"/>
            </a:br>
            <a:r>
              <a:rPr lang="ru-RU" dirty="0" smtClean="0"/>
              <a:t>сеть</a:t>
            </a:r>
          </a:p>
          <a:p>
            <a:pPr lvl="1">
              <a:defRPr/>
            </a:pPr>
            <a:r>
              <a:rPr lang="ru-RU" dirty="0" smtClean="0"/>
              <a:t>Коммутаторы для</a:t>
            </a:r>
            <a:br>
              <a:rPr lang="ru-RU" dirty="0" smtClean="0"/>
            </a:br>
            <a:r>
              <a:rPr lang="ru-RU" dirty="0" smtClean="0"/>
              <a:t>конфигурирования</a:t>
            </a:r>
            <a:br>
              <a:rPr lang="ru-RU" dirty="0" smtClean="0"/>
            </a:br>
            <a:r>
              <a:rPr lang="ru-RU" dirty="0" smtClean="0"/>
              <a:t>сети</a:t>
            </a:r>
          </a:p>
          <a:p>
            <a:pPr lvl="1">
              <a:defRPr/>
            </a:pPr>
            <a:r>
              <a:rPr lang="ru-RU" dirty="0" smtClean="0"/>
              <a:t>Тор можно разбить на </a:t>
            </a:r>
            <a:r>
              <a:rPr lang="ru-RU" dirty="0" err="1" smtClean="0"/>
              <a:t>подторы</a:t>
            </a:r>
            <a:endParaRPr lang="ru-RU" dirty="0" smtClean="0"/>
          </a:p>
          <a:p>
            <a:pPr lvl="1">
              <a:defRPr/>
            </a:pPr>
            <a:r>
              <a:rPr lang="ru-RU" dirty="0" smtClean="0"/>
              <a:t>Задаче можно назначить свой собственный </a:t>
            </a:r>
            <a:r>
              <a:rPr lang="ru-RU" dirty="0" err="1" smtClean="0"/>
              <a:t>подтор</a:t>
            </a:r>
            <a:endParaRPr lang="ru-RU" dirty="0"/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00" y="1484313"/>
            <a:ext cx="3224213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Arc 6"/>
          <p:cNvSpPr>
            <a:spLocks/>
          </p:cNvSpPr>
          <p:nvPr/>
        </p:nvSpPr>
        <p:spPr bwMode="auto">
          <a:xfrm rot="404497" flipV="1">
            <a:off x="5292725" y="4240213"/>
            <a:ext cx="3257550" cy="514350"/>
          </a:xfrm>
          <a:custGeom>
            <a:avLst/>
            <a:gdLst>
              <a:gd name="T0" fmla="*/ 2147483647 w 43200"/>
              <a:gd name="T1" fmla="*/ 2147483647 h 38479"/>
              <a:gd name="T2" fmla="*/ 2147483647 w 43200"/>
              <a:gd name="T3" fmla="*/ 2147483647 h 38479"/>
              <a:gd name="T4" fmla="*/ 2147483647 w 43200"/>
              <a:gd name="T5" fmla="*/ 2147483647 h 38479"/>
              <a:gd name="T6" fmla="*/ 0 60000 65536"/>
              <a:gd name="T7" fmla="*/ 0 60000 65536"/>
              <a:gd name="T8" fmla="*/ 0 60000 65536"/>
              <a:gd name="T9" fmla="*/ 0 w 43200"/>
              <a:gd name="T10" fmla="*/ 0 h 38479"/>
              <a:gd name="T11" fmla="*/ 43200 w 43200"/>
              <a:gd name="T12" fmla="*/ 38479 h 384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8479" fill="none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</a:path>
              <a:path w="43200" h="38479" stroke="0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Arc 7"/>
          <p:cNvSpPr>
            <a:spLocks/>
          </p:cNvSpPr>
          <p:nvPr/>
        </p:nvSpPr>
        <p:spPr bwMode="auto">
          <a:xfrm rot="404497" flipV="1">
            <a:off x="5365750" y="3529013"/>
            <a:ext cx="3257550" cy="515937"/>
          </a:xfrm>
          <a:custGeom>
            <a:avLst/>
            <a:gdLst>
              <a:gd name="T0" fmla="*/ 2147483647 w 43200"/>
              <a:gd name="T1" fmla="*/ 2147483647 h 38479"/>
              <a:gd name="T2" fmla="*/ 2147483647 w 43200"/>
              <a:gd name="T3" fmla="*/ 2147483647 h 38479"/>
              <a:gd name="T4" fmla="*/ 2147483647 w 43200"/>
              <a:gd name="T5" fmla="*/ 2147483647 h 38479"/>
              <a:gd name="T6" fmla="*/ 0 60000 65536"/>
              <a:gd name="T7" fmla="*/ 0 60000 65536"/>
              <a:gd name="T8" fmla="*/ 0 60000 65536"/>
              <a:gd name="T9" fmla="*/ 0 w 43200"/>
              <a:gd name="T10" fmla="*/ 0 h 38479"/>
              <a:gd name="T11" fmla="*/ 43200 w 43200"/>
              <a:gd name="T12" fmla="*/ 38479 h 384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8479" fill="none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</a:path>
              <a:path w="43200" h="38479" stroke="0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2" name="Arc 8"/>
          <p:cNvSpPr>
            <a:spLocks/>
          </p:cNvSpPr>
          <p:nvPr/>
        </p:nvSpPr>
        <p:spPr bwMode="auto">
          <a:xfrm rot="404497" flipV="1">
            <a:off x="5365750" y="2817813"/>
            <a:ext cx="3257550" cy="515937"/>
          </a:xfrm>
          <a:custGeom>
            <a:avLst/>
            <a:gdLst>
              <a:gd name="T0" fmla="*/ 2147483647 w 43200"/>
              <a:gd name="T1" fmla="*/ 2147483647 h 38479"/>
              <a:gd name="T2" fmla="*/ 2147483647 w 43200"/>
              <a:gd name="T3" fmla="*/ 2147483647 h 38479"/>
              <a:gd name="T4" fmla="*/ 2147483647 w 43200"/>
              <a:gd name="T5" fmla="*/ 2147483647 h 38479"/>
              <a:gd name="T6" fmla="*/ 0 60000 65536"/>
              <a:gd name="T7" fmla="*/ 0 60000 65536"/>
              <a:gd name="T8" fmla="*/ 0 60000 65536"/>
              <a:gd name="T9" fmla="*/ 0 w 43200"/>
              <a:gd name="T10" fmla="*/ 0 h 38479"/>
              <a:gd name="T11" fmla="*/ 43200 w 43200"/>
              <a:gd name="T12" fmla="*/ 38479 h 384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8479" fill="none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</a:path>
              <a:path w="43200" h="38479" stroke="0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3" name="Arc 9"/>
          <p:cNvSpPr>
            <a:spLocks/>
          </p:cNvSpPr>
          <p:nvPr/>
        </p:nvSpPr>
        <p:spPr bwMode="auto">
          <a:xfrm rot="5406072" flipV="1">
            <a:off x="4459287" y="3109913"/>
            <a:ext cx="3387725" cy="495300"/>
          </a:xfrm>
          <a:custGeom>
            <a:avLst/>
            <a:gdLst>
              <a:gd name="T0" fmla="*/ 2147483647 w 43200"/>
              <a:gd name="T1" fmla="*/ 2147483647 h 38479"/>
              <a:gd name="T2" fmla="*/ 2147483647 w 43200"/>
              <a:gd name="T3" fmla="*/ 2147483647 h 38479"/>
              <a:gd name="T4" fmla="*/ 2147483647 w 43200"/>
              <a:gd name="T5" fmla="*/ 2147483647 h 38479"/>
              <a:gd name="T6" fmla="*/ 0 60000 65536"/>
              <a:gd name="T7" fmla="*/ 0 60000 65536"/>
              <a:gd name="T8" fmla="*/ 0 60000 65536"/>
              <a:gd name="T9" fmla="*/ 0 w 43200"/>
              <a:gd name="T10" fmla="*/ 0 h 38479"/>
              <a:gd name="T11" fmla="*/ 43200 w 43200"/>
              <a:gd name="T12" fmla="*/ 38479 h 384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8479" fill="none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</a:path>
              <a:path w="43200" h="38479" stroke="0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4" name="Arc 10"/>
          <p:cNvSpPr>
            <a:spLocks/>
          </p:cNvSpPr>
          <p:nvPr/>
        </p:nvSpPr>
        <p:spPr bwMode="auto">
          <a:xfrm rot="5406072" flipV="1">
            <a:off x="5143500" y="3197226"/>
            <a:ext cx="3387725" cy="495300"/>
          </a:xfrm>
          <a:custGeom>
            <a:avLst/>
            <a:gdLst>
              <a:gd name="T0" fmla="*/ 2147483647 w 43200"/>
              <a:gd name="T1" fmla="*/ 2147483647 h 38479"/>
              <a:gd name="T2" fmla="*/ 2147483647 w 43200"/>
              <a:gd name="T3" fmla="*/ 2147483647 h 38479"/>
              <a:gd name="T4" fmla="*/ 2147483647 w 43200"/>
              <a:gd name="T5" fmla="*/ 2147483647 h 38479"/>
              <a:gd name="T6" fmla="*/ 0 60000 65536"/>
              <a:gd name="T7" fmla="*/ 0 60000 65536"/>
              <a:gd name="T8" fmla="*/ 0 60000 65536"/>
              <a:gd name="T9" fmla="*/ 0 w 43200"/>
              <a:gd name="T10" fmla="*/ 0 h 38479"/>
              <a:gd name="T11" fmla="*/ 43200 w 43200"/>
              <a:gd name="T12" fmla="*/ 38479 h 384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8479" fill="none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</a:path>
              <a:path w="43200" h="38479" stroke="0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5" name="Arc 11"/>
          <p:cNvSpPr>
            <a:spLocks/>
          </p:cNvSpPr>
          <p:nvPr/>
        </p:nvSpPr>
        <p:spPr bwMode="auto">
          <a:xfrm rot="5406072" flipV="1">
            <a:off x="5827712" y="3287713"/>
            <a:ext cx="3387725" cy="495300"/>
          </a:xfrm>
          <a:custGeom>
            <a:avLst/>
            <a:gdLst>
              <a:gd name="T0" fmla="*/ 2147483647 w 43200"/>
              <a:gd name="T1" fmla="*/ 2147483647 h 38479"/>
              <a:gd name="T2" fmla="*/ 2147483647 w 43200"/>
              <a:gd name="T3" fmla="*/ 2147483647 h 38479"/>
              <a:gd name="T4" fmla="*/ 2147483647 w 43200"/>
              <a:gd name="T5" fmla="*/ 2147483647 h 38479"/>
              <a:gd name="T6" fmla="*/ 0 60000 65536"/>
              <a:gd name="T7" fmla="*/ 0 60000 65536"/>
              <a:gd name="T8" fmla="*/ 0 60000 65536"/>
              <a:gd name="T9" fmla="*/ 0 w 43200"/>
              <a:gd name="T10" fmla="*/ 0 h 38479"/>
              <a:gd name="T11" fmla="*/ 43200 w 43200"/>
              <a:gd name="T12" fmla="*/ 38479 h 384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8479" fill="none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</a:path>
              <a:path w="43200" h="38479" stroke="0" extrusionOk="0">
                <a:moveTo>
                  <a:pt x="8121" y="38479"/>
                </a:moveTo>
                <a:cubicBezTo>
                  <a:pt x="2988" y="34380"/>
                  <a:pt x="0" y="28168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7149"/>
                  <a:pt x="41063" y="32487"/>
                  <a:pt x="37234" y="3650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6" name="Arc 12"/>
          <p:cNvSpPr>
            <a:spLocks/>
          </p:cNvSpPr>
          <p:nvPr/>
        </p:nvSpPr>
        <p:spPr bwMode="auto">
          <a:xfrm rot="19039797" flipV="1">
            <a:off x="7437438" y="2519363"/>
            <a:ext cx="1420812" cy="280987"/>
          </a:xfrm>
          <a:custGeom>
            <a:avLst/>
            <a:gdLst>
              <a:gd name="T0" fmla="*/ 2147483647 w 43200"/>
              <a:gd name="T1" fmla="*/ 2147483647 h 35059"/>
              <a:gd name="T2" fmla="*/ 2147483647 w 43200"/>
              <a:gd name="T3" fmla="*/ 2147483647 h 35059"/>
              <a:gd name="T4" fmla="*/ 2147483647 w 43200"/>
              <a:gd name="T5" fmla="*/ 2047831984 h 35059"/>
              <a:gd name="T6" fmla="*/ 0 60000 65536"/>
              <a:gd name="T7" fmla="*/ 0 60000 65536"/>
              <a:gd name="T8" fmla="*/ 0 60000 65536"/>
              <a:gd name="T9" fmla="*/ 0 w 43200"/>
              <a:gd name="T10" fmla="*/ 0 h 35059"/>
              <a:gd name="T11" fmla="*/ 43200 w 43200"/>
              <a:gd name="T12" fmla="*/ 35059 h 350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5059" fill="none" extrusionOk="0">
                <a:moveTo>
                  <a:pt x="1169" y="28609"/>
                </a:moveTo>
                <a:cubicBezTo>
                  <a:pt x="395" y="26353"/>
                  <a:pt x="0" y="2398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489"/>
                  <a:pt x="41540" y="31234"/>
                  <a:pt x="38494" y="35059"/>
                </a:cubicBezTo>
              </a:path>
              <a:path w="43200" h="35059" stroke="0" extrusionOk="0">
                <a:moveTo>
                  <a:pt x="1169" y="28609"/>
                </a:moveTo>
                <a:cubicBezTo>
                  <a:pt x="395" y="26353"/>
                  <a:pt x="0" y="2398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489"/>
                  <a:pt x="41540" y="31234"/>
                  <a:pt x="38494" y="35059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CC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7" name="Arc 13"/>
          <p:cNvSpPr>
            <a:spLocks/>
          </p:cNvSpPr>
          <p:nvPr/>
        </p:nvSpPr>
        <p:spPr bwMode="auto">
          <a:xfrm rot="19039797" flipV="1">
            <a:off x="7458075" y="3248025"/>
            <a:ext cx="1422400" cy="280988"/>
          </a:xfrm>
          <a:custGeom>
            <a:avLst/>
            <a:gdLst>
              <a:gd name="T0" fmla="*/ 2147483647 w 43200"/>
              <a:gd name="T1" fmla="*/ 2147483647 h 35059"/>
              <a:gd name="T2" fmla="*/ 2147483647 w 43200"/>
              <a:gd name="T3" fmla="*/ 2147483647 h 35059"/>
              <a:gd name="T4" fmla="*/ 2147483647 w 43200"/>
              <a:gd name="T5" fmla="*/ 2047831984 h 35059"/>
              <a:gd name="T6" fmla="*/ 0 60000 65536"/>
              <a:gd name="T7" fmla="*/ 0 60000 65536"/>
              <a:gd name="T8" fmla="*/ 0 60000 65536"/>
              <a:gd name="T9" fmla="*/ 0 w 43200"/>
              <a:gd name="T10" fmla="*/ 0 h 35059"/>
              <a:gd name="T11" fmla="*/ 43200 w 43200"/>
              <a:gd name="T12" fmla="*/ 35059 h 350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5059" fill="none" extrusionOk="0">
                <a:moveTo>
                  <a:pt x="1169" y="28609"/>
                </a:moveTo>
                <a:cubicBezTo>
                  <a:pt x="395" y="26353"/>
                  <a:pt x="0" y="2398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489"/>
                  <a:pt x="41540" y="31234"/>
                  <a:pt x="38494" y="35059"/>
                </a:cubicBezTo>
              </a:path>
              <a:path w="43200" h="35059" stroke="0" extrusionOk="0">
                <a:moveTo>
                  <a:pt x="1169" y="28609"/>
                </a:moveTo>
                <a:cubicBezTo>
                  <a:pt x="395" y="26353"/>
                  <a:pt x="0" y="2398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489"/>
                  <a:pt x="41540" y="31234"/>
                  <a:pt x="38494" y="35059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CC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8" name="Arc 14"/>
          <p:cNvSpPr>
            <a:spLocks/>
          </p:cNvSpPr>
          <p:nvPr/>
        </p:nvSpPr>
        <p:spPr bwMode="auto">
          <a:xfrm rot="19039797" flipV="1">
            <a:off x="7427913" y="3957638"/>
            <a:ext cx="1422400" cy="282575"/>
          </a:xfrm>
          <a:custGeom>
            <a:avLst/>
            <a:gdLst>
              <a:gd name="T0" fmla="*/ 2147483647 w 43200"/>
              <a:gd name="T1" fmla="*/ 2147483647 h 35059"/>
              <a:gd name="T2" fmla="*/ 2147483647 w 43200"/>
              <a:gd name="T3" fmla="*/ 2147483647 h 35059"/>
              <a:gd name="T4" fmla="*/ 2147483647 w 43200"/>
              <a:gd name="T5" fmla="*/ 2047831984 h 35059"/>
              <a:gd name="T6" fmla="*/ 0 60000 65536"/>
              <a:gd name="T7" fmla="*/ 0 60000 65536"/>
              <a:gd name="T8" fmla="*/ 0 60000 65536"/>
              <a:gd name="T9" fmla="*/ 0 w 43200"/>
              <a:gd name="T10" fmla="*/ 0 h 35059"/>
              <a:gd name="T11" fmla="*/ 43200 w 43200"/>
              <a:gd name="T12" fmla="*/ 35059 h 350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5059" fill="none" extrusionOk="0">
                <a:moveTo>
                  <a:pt x="1169" y="28609"/>
                </a:moveTo>
                <a:cubicBezTo>
                  <a:pt x="395" y="26353"/>
                  <a:pt x="0" y="2398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489"/>
                  <a:pt x="41540" y="31234"/>
                  <a:pt x="38494" y="35059"/>
                </a:cubicBezTo>
              </a:path>
              <a:path w="43200" h="35059" stroke="0" extrusionOk="0">
                <a:moveTo>
                  <a:pt x="1169" y="28609"/>
                </a:moveTo>
                <a:cubicBezTo>
                  <a:pt x="395" y="26353"/>
                  <a:pt x="0" y="2398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6489"/>
                  <a:pt x="41540" y="31234"/>
                  <a:pt x="38494" y="35059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CC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428625"/>
            <a:ext cx="7889875" cy="785813"/>
          </a:xfrm>
        </p:spPr>
        <p:txBody>
          <a:bodyPr/>
          <a:lstStyle/>
          <a:p>
            <a:r>
              <a:rPr lang="ru-RU" dirty="0" smtClean="0"/>
              <a:t>Системная сеть </a:t>
            </a:r>
            <a:r>
              <a:rPr lang="en-US" dirty="0" smtClean="0"/>
              <a:t>3-D </a:t>
            </a:r>
            <a:r>
              <a:rPr lang="ru-RU" dirty="0" smtClean="0"/>
              <a:t>тор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3708400" cy="504031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1</a:t>
            </a:r>
            <a:r>
              <a:rPr lang="ru-RU" baseline="30000" dirty="0" err="1" smtClean="0"/>
              <a:t>ое</a:t>
            </a:r>
            <a:r>
              <a:rPr lang="en-US" dirty="0" smtClean="0"/>
              <a:t> </a:t>
            </a:r>
            <a:r>
              <a:rPr lang="ru-RU" dirty="0" smtClean="0"/>
              <a:t>направление </a:t>
            </a:r>
            <a:r>
              <a:rPr lang="en-US" dirty="0" smtClean="0"/>
              <a:t>(X):</a:t>
            </a:r>
            <a:r>
              <a:rPr lang="ru-RU" dirty="0" smtClean="0"/>
              <a:t> 16 узлов, соединение без кабелей, на соединительной панели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2</a:t>
            </a:r>
            <a:r>
              <a:rPr lang="ru-RU" baseline="30000" dirty="0" err="1" smtClean="0"/>
              <a:t>ое</a:t>
            </a:r>
            <a:r>
              <a:rPr lang="en-US" dirty="0" smtClean="0"/>
              <a:t> </a:t>
            </a:r>
            <a:r>
              <a:rPr lang="ru-RU" dirty="0" smtClean="0"/>
              <a:t>направление</a:t>
            </a:r>
            <a:r>
              <a:rPr lang="en-US" dirty="0" smtClean="0"/>
              <a:t> (Y):</a:t>
            </a:r>
            <a:r>
              <a:rPr lang="ru-RU" dirty="0" smtClean="0"/>
              <a:t> 16 шасси, кабели внутри стойки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 smtClean="0"/>
              <a:t>3</a:t>
            </a:r>
            <a:r>
              <a:rPr lang="ru-RU" baseline="30000" dirty="0" err="1" smtClean="0"/>
              <a:t>ье</a:t>
            </a:r>
            <a:r>
              <a:rPr lang="en-US" dirty="0" smtClean="0"/>
              <a:t> </a:t>
            </a:r>
            <a:r>
              <a:rPr lang="ru-RU" dirty="0" smtClean="0"/>
              <a:t>направление </a:t>
            </a:r>
            <a:r>
              <a:rPr lang="en-US" dirty="0" smtClean="0"/>
              <a:t>(Z):</a:t>
            </a:r>
            <a:br>
              <a:rPr lang="en-US" dirty="0" smtClean="0"/>
            </a:br>
            <a:r>
              <a:rPr lang="ru-RU" dirty="0" smtClean="0"/>
              <a:t>кабели между стойками,</a:t>
            </a:r>
            <a:br>
              <a:rPr lang="ru-RU" dirty="0" smtClean="0"/>
            </a:br>
            <a:r>
              <a:rPr lang="en-US" dirty="0" smtClean="0"/>
              <a:t>1–32 </a:t>
            </a:r>
            <a:r>
              <a:rPr lang="ru-RU" dirty="0" smtClean="0"/>
              <a:t>стойки</a:t>
            </a:r>
            <a:endParaRPr lang="en-US" dirty="0"/>
          </a:p>
        </p:txBody>
      </p:sp>
      <p:pic>
        <p:nvPicPr>
          <p:cNvPr id="8" name="Picture 2" descr="Eurotech Pereslavl 24-26 03 2009 - Slide 79 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340768"/>
            <a:ext cx="2659341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90"/>
          <p:cNvGrpSpPr>
            <a:grpSpLocks/>
          </p:cNvGrpSpPr>
          <p:nvPr/>
        </p:nvGrpSpPr>
        <p:grpSpPr bwMode="auto">
          <a:xfrm>
            <a:off x="4333875" y="1476375"/>
            <a:ext cx="1560513" cy="776288"/>
            <a:chOff x="4549841" y="1476699"/>
            <a:chExt cx="1560832" cy="775972"/>
          </a:xfrm>
        </p:grpSpPr>
        <p:sp>
          <p:nvSpPr>
            <p:cNvPr id="24625" name="Text Box 3"/>
            <p:cNvSpPr txBox="1">
              <a:spLocks noChangeArrowheads="1"/>
            </p:cNvSpPr>
            <p:nvPr/>
          </p:nvSpPr>
          <p:spPr bwMode="auto">
            <a:xfrm rot="624036">
              <a:off x="4581468" y="1729451"/>
              <a:ext cx="980756" cy="52322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33CC33"/>
                  </a:solidFill>
                </a:rPr>
                <a:t>X</a:t>
              </a:r>
              <a:endParaRPr lang="ru-RU" sz="2800">
                <a:solidFill>
                  <a:srgbClr val="33CC33"/>
                </a:solidFill>
              </a:endParaRPr>
            </a:p>
          </p:txBody>
        </p:sp>
        <p:sp>
          <p:nvSpPr>
            <p:cNvPr id="24626" name="Arc 5"/>
            <p:cNvSpPr>
              <a:spLocks/>
            </p:cNvSpPr>
            <p:nvPr/>
          </p:nvSpPr>
          <p:spPr bwMode="auto">
            <a:xfrm rot="441564">
              <a:off x="4549841" y="1476699"/>
              <a:ext cx="1560832" cy="365907"/>
            </a:xfrm>
            <a:custGeom>
              <a:avLst/>
              <a:gdLst>
                <a:gd name="T0" fmla="*/ 2147483647 w 43200"/>
                <a:gd name="T1" fmla="*/ 2147483647 h 37578"/>
                <a:gd name="T2" fmla="*/ 2147483647 w 43200"/>
                <a:gd name="T3" fmla="*/ 2147483647 h 37578"/>
                <a:gd name="T4" fmla="*/ 2147483647 w 43200"/>
                <a:gd name="T5" fmla="*/ 2147483647 h 37578"/>
                <a:gd name="T6" fmla="*/ 0 60000 65536"/>
                <a:gd name="T7" fmla="*/ 0 60000 65536"/>
                <a:gd name="T8" fmla="*/ 0 60000 65536"/>
                <a:gd name="T9" fmla="*/ 0 w 43200"/>
                <a:gd name="T10" fmla="*/ 0 h 37578"/>
                <a:gd name="T11" fmla="*/ 43200 w 43200"/>
                <a:gd name="T12" fmla="*/ 37578 h 37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7578" fill="none" extrusionOk="0">
                  <a:moveTo>
                    <a:pt x="2335" y="31368"/>
                  </a:moveTo>
                  <a:cubicBezTo>
                    <a:pt x="800" y="28341"/>
                    <a:pt x="0" y="2499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7683"/>
                    <a:pt x="40634" y="33484"/>
                    <a:pt x="36134" y="37577"/>
                  </a:cubicBezTo>
                </a:path>
                <a:path w="43200" h="37578" stroke="0" extrusionOk="0">
                  <a:moveTo>
                    <a:pt x="2335" y="31368"/>
                  </a:moveTo>
                  <a:cubicBezTo>
                    <a:pt x="800" y="28341"/>
                    <a:pt x="0" y="2499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7683"/>
                    <a:pt x="40634" y="33484"/>
                    <a:pt x="36134" y="3757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rgbClr val="33CC33"/>
              </a:solidFill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27" name="Line 6"/>
            <p:cNvSpPr>
              <a:spLocks noChangeShapeType="1"/>
            </p:cNvSpPr>
            <p:nvPr/>
          </p:nvSpPr>
          <p:spPr bwMode="auto">
            <a:xfrm>
              <a:off x="4640725" y="1698772"/>
              <a:ext cx="1183071" cy="214960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 type="stealth" w="lg" len="lg"/>
              <a:tailEnd type="stealth" w="lg" len="lg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7" name="Picture 4" descr="Eurotech Pereslavl 24-26 03 2009 - Slide 64 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4776" y="1340768"/>
            <a:ext cx="1835696" cy="2855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Группа 89"/>
          <p:cNvGrpSpPr>
            <a:grpSpLocks/>
          </p:cNvGrpSpPr>
          <p:nvPr/>
        </p:nvGrpSpPr>
        <p:grpSpPr bwMode="auto">
          <a:xfrm>
            <a:off x="7227888" y="1376363"/>
            <a:ext cx="1120775" cy="2773362"/>
            <a:chOff x="7227584" y="1305070"/>
            <a:chExt cx="1120558" cy="2772002"/>
          </a:xfrm>
        </p:grpSpPr>
        <p:sp>
          <p:nvSpPr>
            <p:cNvPr id="24609" name="Text Box 9"/>
            <p:cNvSpPr txBox="1">
              <a:spLocks noChangeArrowheads="1"/>
            </p:cNvSpPr>
            <p:nvPr/>
          </p:nvSpPr>
          <p:spPr bwMode="auto">
            <a:xfrm rot="-5400000">
              <a:off x="6588806" y="2439159"/>
              <a:ext cx="1862332" cy="58477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rgbClr val="CC00CC"/>
                  </a:solidFill>
                </a:rPr>
                <a:t>Y</a:t>
              </a:r>
              <a:endParaRPr lang="ru-RU" sz="3200">
                <a:solidFill>
                  <a:srgbClr val="CC00CC"/>
                </a:solidFill>
              </a:endParaRPr>
            </a:p>
          </p:txBody>
        </p:sp>
        <p:grpSp>
          <p:nvGrpSpPr>
            <p:cNvPr id="4" name="Группа 34"/>
            <p:cNvGrpSpPr>
              <a:grpSpLocks/>
            </p:cNvGrpSpPr>
            <p:nvPr/>
          </p:nvGrpSpPr>
          <p:grpSpPr bwMode="auto">
            <a:xfrm>
              <a:off x="7740352" y="1305070"/>
              <a:ext cx="302990" cy="2467202"/>
              <a:chOff x="7941469" y="1535257"/>
              <a:chExt cx="302990" cy="2467202"/>
            </a:xfrm>
          </p:grpSpPr>
          <p:sp>
            <p:nvSpPr>
              <p:cNvPr id="24621" name="Arc 18"/>
              <p:cNvSpPr>
                <a:spLocks/>
              </p:cNvSpPr>
              <p:nvPr/>
            </p:nvSpPr>
            <p:spPr bwMode="auto">
              <a:xfrm>
                <a:off x="7945908" y="1535257"/>
                <a:ext cx="298551" cy="344054"/>
              </a:xfrm>
              <a:custGeom>
                <a:avLst/>
                <a:gdLst>
                  <a:gd name="T0" fmla="*/ 85989843 w 42704"/>
                  <a:gd name="T1" fmla="*/ 2147483647 h 23897"/>
                  <a:gd name="T2" fmla="*/ 2147483647 w 42704"/>
                  <a:gd name="T3" fmla="*/ 2147483647 h 23897"/>
                  <a:gd name="T4" fmla="*/ 2147483647 w 42704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2704"/>
                  <a:gd name="T10" fmla="*/ 0 h 23897"/>
                  <a:gd name="T11" fmla="*/ 42704 w 42704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704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</a:path>
                  <a:path w="42704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CC00CC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22" name="Line 19"/>
              <p:cNvSpPr>
                <a:spLocks noChangeShapeType="1"/>
              </p:cNvSpPr>
              <p:nvPr/>
            </p:nvSpPr>
            <p:spPr bwMode="auto">
              <a:xfrm>
                <a:off x="7941469" y="1879311"/>
                <a:ext cx="0" cy="1913386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 type="stealth" w="lg" len="lg"/>
                <a:tailEnd type="stealth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23" name="Line 20"/>
              <p:cNvSpPr>
                <a:spLocks noChangeShapeType="1"/>
              </p:cNvSpPr>
              <p:nvPr/>
            </p:nvSpPr>
            <p:spPr bwMode="auto">
              <a:xfrm>
                <a:off x="8244459" y="1778315"/>
                <a:ext cx="0" cy="1913386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24" name="Arc 21"/>
              <p:cNvSpPr>
                <a:spLocks/>
              </p:cNvSpPr>
              <p:nvPr/>
            </p:nvSpPr>
            <p:spPr bwMode="auto">
              <a:xfrm rot="10800000">
                <a:off x="7942579" y="3691700"/>
                <a:ext cx="298550" cy="310759"/>
              </a:xfrm>
              <a:custGeom>
                <a:avLst/>
                <a:gdLst>
                  <a:gd name="T0" fmla="*/ 85989164 w 42704"/>
                  <a:gd name="T1" fmla="*/ 2147483647 h 23897"/>
                  <a:gd name="T2" fmla="*/ 2147483647 w 42704"/>
                  <a:gd name="T3" fmla="*/ 2147483647 h 23897"/>
                  <a:gd name="T4" fmla="*/ 2147483647 w 42704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2704"/>
                  <a:gd name="T10" fmla="*/ 0 h 23897"/>
                  <a:gd name="T11" fmla="*/ 42704 w 42704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704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</a:path>
                  <a:path w="42704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CC00CC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" name="Группа 35"/>
            <p:cNvGrpSpPr>
              <a:grpSpLocks/>
            </p:cNvGrpSpPr>
            <p:nvPr/>
          </p:nvGrpSpPr>
          <p:grpSpPr bwMode="auto">
            <a:xfrm>
              <a:off x="7892752" y="1457470"/>
              <a:ext cx="302990" cy="2467202"/>
              <a:chOff x="7941469" y="1535257"/>
              <a:chExt cx="302990" cy="2467202"/>
            </a:xfrm>
          </p:grpSpPr>
          <p:sp>
            <p:nvSpPr>
              <p:cNvPr id="24617" name="Arc 18"/>
              <p:cNvSpPr>
                <a:spLocks/>
              </p:cNvSpPr>
              <p:nvPr/>
            </p:nvSpPr>
            <p:spPr bwMode="auto">
              <a:xfrm>
                <a:off x="7945908" y="1535257"/>
                <a:ext cx="298551" cy="344054"/>
              </a:xfrm>
              <a:custGeom>
                <a:avLst/>
                <a:gdLst>
                  <a:gd name="T0" fmla="*/ 85989843 w 42704"/>
                  <a:gd name="T1" fmla="*/ 2147483647 h 23897"/>
                  <a:gd name="T2" fmla="*/ 2147483647 w 42704"/>
                  <a:gd name="T3" fmla="*/ 2147483647 h 23897"/>
                  <a:gd name="T4" fmla="*/ 2147483647 w 42704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2704"/>
                  <a:gd name="T10" fmla="*/ 0 h 23897"/>
                  <a:gd name="T11" fmla="*/ 42704 w 42704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704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</a:path>
                  <a:path w="42704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CC00CC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18" name="Line 19"/>
              <p:cNvSpPr>
                <a:spLocks noChangeShapeType="1"/>
              </p:cNvSpPr>
              <p:nvPr/>
            </p:nvSpPr>
            <p:spPr bwMode="auto">
              <a:xfrm>
                <a:off x="7941469" y="1879311"/>
                <a:ext cx="0" cy="1913386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 type="stealth" w="lg" len="lg"/>
                <a:tailEnd type="stealth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19" name="Line 20"/>
              <p:cNvSpPr>
                <a:spLocks noChangeShapeType="1"/>
              </p:cNvSpPr>
              <p:nvPr/>
            </p:nvSpPr>
            <p:spPr bwMode="auto">
              <a:xfrm>
                <a:off x="8244459" y="1778315"/>
                <a:ext cx="0" cy="1913386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20" name="Arc 21"/>
              <p:cNvSpPr>
                <a:spLocks/>
              </p:cNvSpPr>
              <p:nvPr/>
            </p:nvSpPr>
            <p:spPr bwMode="auto">
              <a:xfrm rot="10800000">
                <a:off x="7942579" y="3691700"/>
                <a:ext cx="298550" cy="310759"/>
              </a:xfrm>
              <a:custGeom>
                <a:avLst/>
                <a:gdLst>
                  <a:gd name="T0" fmla="*/ 85989164 w 42704"/>
                  <a:gd name="T1" fmla="*/ 2147483647 h 23897"/>
                  <a:gd name="T2" fmla="*/ 2147483647 w 42704"/>
                  <a:gd name="T3" fmla="*/ 2147483647 h 23897"/>
                  <a:gd name="T4" fmla="*/ 2147483647 w 42704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2704"/>
                  <a:gd name="T10" fmla="*/ 0 h 23897"/>
                  <a:gd name="T11" fmla="*/ 42704 w 42704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704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</a:path>
                  <a:path w="42704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CC00CC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Группа 40"/>
            <p:cNvGrpSpPr>
              <a:grpSpLocks/>
            </p:cNvGrpSpPr>
            <p:nvPr/>
          </p:nvGrpSpPr>
          <p:grpSpPr bwMode="auto">
            <a:xfrm>
              <a:off x="8045152" y="1609870"/>
              <a:ext cx="302990" cy="2467202"/>
              <a:chOff x="7941469" y="1535257"/>
              <a:chExt cx="302990" cy="2467202"/>
            </a:xfrm>
          </p:grpSpPr>
          <p:sp>
            <p:nvSpPr>
              <p:cNvPr id="24613" name="Arc 18"/>
              <p:cNvSpPr>
                <a:spLocks/>
              </p:cNvSpPr>
              <p:nvPr/>
            </p:nvSpPr>
            <p:spPr bwMode="auto">
              <a:xfrm>
                <a:off x="7945908" y="1535257"/>
                <a:ext cx="298551" cy="344054"/>
              </a:xfrm>
              <a:custGeom>
                <a:avLst/>
                <a:gdLst>
                  <a:gd name="T0" fmla="*/ 85989843 w 42704"/>
                  <a:gd name="T1" fmla="*/ 2147483647 h 23897"/>
                  <a:gd name="T2" fmla="*/ 2147483647 w 42704"/>
                  <a:gd name="T3" fmla="*/ 2147483647 h 23897"/>
                  <a:gd name="T4" fmla="*/ 2147483647 w 42704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2704"/>
                  <a:gd name="T10" fmla="*/ 0 h 23897"/>
                  <a:gd name="T11" fmla="*/ 42704 w 42704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704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</a:path>
                  <a:path w="42704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CC00CC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14" name="Line 19"/>
              <p:cNvSpPr>
                <a:spLocks noChangeShapeType="1"/>
              </p:cNvSpPr>
              <p:nvPr/>
            </p:nvSpPr>
            <p:spPr bwMode="auto">
              <a:xfrm>
                <a:off x="7941469" y="1879311"/>
                <a:ext cx="0" cy="1913386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 type="stealth" w="lg" len="lg"/>
                <a:tailEnd type="stealth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15" name="Line 20"/>
              <p:cNvSpPr>
                <a:spLocks noChangeShapeType="1"/>
              </p:cNvSpPr>
              <p:nvPr/>
            </p:nvSpPr>
            <p:spPr bwMode="auto">
              <a:xfrm>
                <a:off x="8244459" y="1778315"/>
                <a:ext cx="0" cy="1913386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16" name="Arc 21"/>
              <p:cNvSpPr>
                <a:spLocks/>
              </p:cNvSpPr>
              <p:nvPr/>
            </p:nvSpPr>
            <p:spPr bwMode="auto">
              <a:xfrm rot="10800000">
                <a:off x="7942579" y="3691700"/>
                <a:ext cx="298550" cy="310759"/>
              </a:xfrm>
              <a:custGeom>
                <a:avLst/>
                <a:gdLst>
                  <a:gd name="T0" fmla="*/ 85989164 w 42704"/>
                  <a:gd name="T1" fmla="*/ 2147483647 h 23897"/>
                  <a:gd name="T2" fmla="*/ 2147483647 w 42704"/>
                  <a:gd name="T3" fmla="*/ 2147483647 h 23897"/>
                  <a:gd name="T4" fmla="*/ 2147483647 w 42704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2704"/>
                  <a:gd name="T10" fmla="*/ 0 h 23897"/>
                  <a:gd name="T11" fmla="*/ 42704 w 42704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704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</a:path>
                  <a:path w="42704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755" y="-1"/>
                      <a:pt x="40540" y="7075"/>
                      <a:pt x="42704" y="1699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CC00CC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7" name="Группа 91"/>
          <p:cNvGrpSpPr>
            <a:grpSpLocks/>
          </p:cNvGrpSpPr>
          <p:nvPr/>
        </p:nvGrpSpPr>
        <p:grpSpPr bwMode="auto">
          <a:xfrm>
            <a:off x="3635375" y="4275138"/>
            <a:ext cx="5194300" cy="2393950"/>
            <a:chOff x="3490207" y="4275058"/>
            <a:chExt cx="5193834" cy="2394303"/>
          </a:xfrm>
        </p:grpSpPr>
        <p:pic>
          <p:nvPicPr>
            <p:cNvPr id="52" name="Picture 2" descr="Eurotech Pereslavl 24-26 03 2009 - Slide 64 cut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90207" y="4275058"/>
              <a:ext cx="1306396" cy="2394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Picture 3" descr="Eurotech Pereslavl 24-26 03 2009 - Slide 64 cut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1364" y="4275058"/>
              <a:ext cx="1304808" cy="2394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Picture 4" descr="Eurotech Pereslavl 24-26 03 2009 - Slide 64 cut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0299" y="4275058"/>
              <a:ext cx="1304808" cy="2394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Picture 5" descr="Eurotech Pereslavl 24-26 03 2009 - Slide 64 cut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77646" y="4275058"/>
              <a:ext cx="1306395" cy="2394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Группа 88"/>
          <p:cNvGrpSpPr>
            <a:grpSpLocks/>
          </p:cNvGrpSpPr>
          <p:nvPr/>
        </p:nvGrpSpPr>
        <p:grpSpPr bwMode="auto">
          <a:xfrm>
            <a:off x="3790950" y="4292600"/>
            <a:ext cx="4860925" cy="2089150"/>
            <a:chOff x="3645827" y="4293096"/>
            <a:chExt cx="4860263" cy="2088232"/>
          </a:xfrm>
        </p:grpSpPr>
        <p:sp>
          <p:nvSpPr>
            <p:cNvPr id="24589" name="Text Box 10"/>
            <p:cNvSpPr txBox="1">
              <a:spLocks noChangeArrowheads="1"/>
            </p:cNvSpPr>
            <p:nvPr/>
          </p:nvSpPr>
          <p:spPr bwMode="auto">
            <a:xfrm>
              <a:off x="6804248" y="4293096"/>
              <a:ext cx="432048" cy="58477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</a:rPr>
                <a:t>Z</a:t>
              </a:r>
              <a:endParaRPr lang="ru-RU" sz="3200">
                <a:solidFill>
                  <a:srgbClr val="FFFF00"/>
                </a:solidFill>
              </a:endParaRPr>
            </a:p>
          </p:txBody>
        </p:sp>
        <p:grpSp>
          <p:nvGrpSpPr>
            <p:cNvPr id="10" name="Группа 72"/>
            <p:cNvGrpSpPr>
              <a:grpSpLocks/>
            </p:cNvGrpSpPr>
            <p:nvPr/>
          </p:nvGrpSpPr>
          <p:grpSpPr bwMode="auto">
            <a:xfrm>
              <a:off x="3645827" y="6045284"/>
              <a:ext cx="4860263" cy="336044"/>
              <a:chOff x="3655758" y="6165296"/>
              <a:chExt cx="4860263" cy="336044"/>
            </a:xfrm>
          </p:grpSpPr>
          <p:sp>
            <p:nvSpPr>
              <p:cNvPr id="24601" name="Arc 20"/>
              <p:cNvSpPr>
                <a:spLocks/>
              </p:cNvSpPr>
              <p:nvPr/>
            </p:nvSpPr>
            <p:spPr bwMode="auto">
              <a:xfrm rot="5400000">
                <a:off x="8208393" y="6193712"/>
                <a:ext cx="336043" cy="279212"/>
              </a:xfrm>
              <a:custGeom>
                <a:avLst/>
                <a:gdLst>
                  <a:gd name="T0" fmla="*/ 95421647 w 43200"/>
                  <a:gd name="T1" fmla="*/ 2147483647 h 23897"/>
                  <a:gd name="T2" fmla="*/ 2147483647 w 43200"/>
                  <a:gd name="T3" fmla="*/ 2147483647 h 23897"/>
                  <a:gd name="T4" fmla="*/ 2147483647 w 43200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3897"/>
                  <a:gd name="T11" fmla="*/ 43200 w 43200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241"/>
                      <a:pt x="43171" y="22882"/>
                      <a:pt x="43114" y="23522"/>
                    </a:cubicBezTo>
                  </a:path>
                  <a:path w="43200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241"/>
                      <a:pt x="43171" y="22882"/>
                      <a:pt x="43114" y="2352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FF00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02" name="Line 21"/>
              <p:cNvSpPr>
                <a:spLocks noChangeShapeType="1"/>
              </p:cNvSpPr>
              <p:nvPr/>
            </p:nvSpPr>
            <p:spPr bwMode="auto">
              <a:xfrm rot="5400000">
                <a:off x="6079711" y="3951370"/>
                <a:ext cx="0" cy="4427855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stealth" w="lg" len="lg"/>
                <a:tailEnd type="stealth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03" name="Line 22"/>
              <p:cNvSpPr>
                <a:spLocks noChangeShapeType="1"/>
              </p:cNvSpPr>
              <p:nvPr/>
            </p:nvSpPr>
            <p:spPr bwMode="auto">
              <a:xfrm rot="5400000">
                <a:off x="6108127" y="4315827"/>
                <a:ext cx="0" cy="437102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04" name="Arc 23"/>
              <p:cNvSpPr>
                <a:spLocks/>
              </p:cNvSpPr>
              <p:nvPr/>
            </p:nvSpPr>
            <p:spPr bwMode="auto">
              <a:xfrm rot="-5400000">
                <a:off x="3621783" y="6200508"/>
                <a:ext cx="334807" cy="266857"/>
              </a:xfrm>
              <a:custGeom>
                <a:avLst/>
                <a:gdLst>
                  <a:gd name="T0" fmla="*/ 42535059 w 43200"/>
                  <a:gd name="T1" fmla="*/ 2147483647 h 23384"/>
                  <a:gd name="T2" fmla="*/ 2147483647 w 43200"/>
                  <a:gd name="T3" fmla="*/ 2147483647 h 23384"/>
                  <a:gd name="T4" fmla="*/ 2147483647 w 43200"/>
                  <a:gd name="T5" fmla="*/ 2147483647 h 23384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3384"/>
                  <a:gd name="T11" fmla="*/ 43200 w 43200"/>
                  <a:gd name="T12" fmla="*/ 23384 h 23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3384" fill="none" extrusionOk="0">
                    <a:moveTo>
                      <a:pt x="55" y="23150"/>
                    </a:moveTo>
                    <a:cubicBezTo>
                      <a:pt x="18" y="22634"/>
                      <a:pt x="0" y="2211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195"/>
                      <a:pt x="43175" y="22790"/>
                      <a:pt x="43126" y="23384"/>
                    </a:cubicBezTo>
                  </a:path>
                  <a:path w="43200" h="23384" stroke="0" extrusionOk="0">
                    <a:moveTo>
                      <a:pt x="55" y="23150"/>
                    </a:moveTo>
                    <a:cubicBezTo>
                      <a:pt x="18" y="22634"/>
                      <a:pt x="0" y="2211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195"/>
                      <a:pt x="43175" y="22790"/>
                      <a:pt x="43126" y="2338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FF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1" name="Группа 78"/>
            <p:cNvGrpSpPr>
              <a:grpSpLocks/>
            </p:cNvGrpSpPr>
            <p:nvPr/>
          </p:nvGrpSpPr>
          <p:grpSpPr bwMode="auto">
            <a:xfrm>
              <a:off x="3645827" y="4797152"/>
              <a:ext cx="4860263" cy="336044"/>
              <a:chOff x="3655758" y="6165296"/>
              <a:chExt cx="4860263" cy="336044"/>
            </a:xfrm>
          </p:grpSpPr>
          <p:sp>
            <p:nvSpPr>
              <p:cNvPr id="24597" name="Arc 20"/>
              <p:cNvSpPr>
                <a:spLocks/>
              </p:cNvSpPr>
              <p:nvPr/>
            </p:nvSpPr>
            <p:spPr bwMode="auto">
              <a:xfrm rot="5400000">
                <a:off x="8208393" y="6193712"/>
                <a:ext cx="336043" cy="279212"/>
              </a:xfrm>
              <a:custGeom>
                <a:avLst/>
                <a:gdLst>
                  <a:gd name="T0" fmla="*/ 95421647 w 43200"/>
                  <a:gd name="T1" fmla="*/ 2147483647 h 23897"/>
                  <a:gd name="T2" fmla="*/ 2147483647 w 43200"/>
                  <a:gd name="T3" fmla="*/ 2147483647 h 23897"/>
                  <a:gd name="T4" fmla="*/ 2147483647 w 43200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3897"/>
                  <a:gd name="T11" fmla="*/ 43200 w 43200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241"/>
                      <a:pt x="43171" y="22882"/>
                      <a:pt x="43114" y="23522"/>
                    </a:cubicBezTo>
                  </a:path>
                  <a:path w="43200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241"/>
                      <a:pt x="43171" y="22882"/>
                      <a:pt x="43114" y="2352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FF00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598" name="Line 21"/>
              <p:cNvSpPr>
                <a:spLocks noChangeShapeType="1"/>
              </p:cNvSpPr>
              <p:nvPr/>
            </p:nvSpPr>
            <p:spPr bwMode="auto">
              <a:xfrm rot="5400000">
                <a:off x="6079711" y="3951370"/>
                <a:ext cx="0" cy="4427855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stealth" w="lg" len="lg"/>
                <a:tailEnd type="stealth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599" name="Line 22"/>
              <p:cNvSpPr>
                <a:spLocks noChangeShapeType="1"/>
              </p:cNvSpPr>
              <p:nvPr/>
            </p:nvSpPr>
            <p:spPr bwMode="auto">
              <a:xfrm rot="5400000">
                <a:off x="6108127" y="4315827"/>
                <a:ext cx="0" cy="437102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600" name="Arc 23"/>
              <p:cNvSpPr>
                <a:spLocks/>
              </p:cNvSpPr>
              <p:nvPr/>
            </p:nvSpPr>
            <p:spPr bwMode="auto">
              <a:xfrm rot="-5400000">
                <a:off x="3621783" y="6200508"/>
                <a:ext cx="334807" cy="266857"/>
              </a:xfrm>
              <a:custGeom>
                <a:avLst/>
                <a:gdLst>
                  <a:gd name="T0" fmla="*/ 42535059 w 43200"/>
                  <a:gd name="T1" fmla="*/ 2147483647 h 23384"/>
                  <a:gd name="T2" fmla="*/ 2147483647 w 43200"/>
                  <a:gd name="T3" fmla="*/ 2147483647 h 23384"/>
                  <a:gd name="T4" fmla="*/ 2147483647 w 43200"/>
                  <a:gd name="T5" fmla="*/ 2147483647 h 23384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3384"/>
                  <a:gd name="T11" fmla="*/ 43200 w 43200"/>
                  <a:gd name="T12" fmla="*/ 23384 h 23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3384" fill="none" extrusionOk="0">
                    <a:moveTo>
                      <a:pt x="55" y="23150"/>
                    </a:moveTo>
                    <a:cubicBezTo>
                      <a:pt x="18" y="22634"/>
                      <a:pt x="0" y="2211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195"/>
                      <a:pt x="43175" y="22790"/>
                      <a:pt x="43126" y="23384"/>
                    </a:cubicBezTo>
                  </a:path>
                  <a:path w="43200" h="23384" stroke="0" extrusionOk="0">
                    <a:moveTo>
                      <a:pt x="55" y="23150"/>
                    </a:moveTo>
                    <a:cubicBezTo>
                      <a:pt x="18" y="22634"/>
                      <a:pt x="0" y="2211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195"/>
                      <a:pt x="43175" y="22790"/>
                      <a:pt x="43126" y="2338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FF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" name="Группа 83"/>
            <p:cNvGrpSpPr>
              <a:grpSpLocks/>
            </p:cNvGrpSpPr>
            <p:nvPr/>
          </p:nvGrpSpPr>
          <p:grpSpPr bwMode="auto">
            <a:xfrm>
              <a:off x="3645827" y="5421218"/>
              <a:ext cx="4860263" cy="336044"/>
              <a:chOff x="3655758" y="6165296"/>
              <a:chExt cx="4860263" cy="336044"/>
            </a:xfrm>
          </p:grpSpPr>
          <p:sp>
            <p:nvSpPr>
              <p:cNvPr id="24593" name="Arc 20"/>
              <p:cNvSpPr>
                <a:spLocks/>
              </p:cNvSpPr>
              <p:nvPr/>
            </p:nvSpPr>
            <p:spPr bwMode="auto">
              <a:xfrm rot="5400000">
                <a:off x="8208393" y="6193712"/>
                <a:ext cx="336043" cy="279212"/>
              </a:xfrm>
              <a:custGeom>
                <a:avLst/>
                <a:gdLst>
                  <a:gd name="T0" fmla="*/ 95421647 w 43200"/>
                  <a:gd name="T1" fmla="*/ 2147483647 h 23897"/>
                  <a:gd name="T2" fmla="*/ 2147483647 w 43200"/>
                  <a:gd name="T3" fmla="*/ 2147483647 h 23897"/>
                  <a:gd name="T4" fmla="*/ 2147483647 w 43200"/>
                  <a:gd name="T5" fmla="*/ 2147483647 h 2389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3897"/>
                  <a:gd name="T11" fmla="*/ 43200 w 43200"/>
                  <a:gd name="T12" fmla="*/ 23897 h 238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3897" fill="none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241"/>
                      <a:pt x="43171" y="22882"/>
                      <a:pt x="43114" y="23522"/>
                    </a:cubicBezTo>
                  </a:path>
                  <a:path w="43200" h="23897" stroke="0" extrusionOk="0">
                    <a:moveTo>
                      <a:pt x="122" y="23897"/>
                    </a:moveTo>
                    <a:cubicBezTo>
                      <a:pt x="40" y="23134"/>
                      <a:pt x="0" y="2236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241"/>
                      <a:pt x="43171" y="22882"/>
                      <a:pt x="43114" y="2352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FF00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594" name="Line 21"/>
              <p:cNvSpPr>
                <a:spLocks noChangeShapeType="1"/>
              </p:cNvSpPr>
              <p:nvPr/>
            </p:nvSpPr>
            <p:spPr bwMode="auto">
              <a:xfrm rot="5400000">
                <a:off x="6079711" y="3951370"/>
                <a:ext cx="0" cy="4427855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stealth" w="lg" len="lg"/>
                <a:tailEnd type="stealth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595" name="Line 22"/>
              <p:cNvSpPr>
                <a:spLocks noChangeShapeType="1"/>
              </p:cNvSpPr>
              <p:nvPr/>
            </p:nvSpPr>
            <p:spPr bwMode="auto">
              <a:xfrm rot="5400000">
                <a:off x="6108127" y="4315827"/>
                <a:ext cx="0" cy="437102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596" name="Arc 23"/>
              <p:cNvSpPr>
                <a:spLocks/>
              </p:cNvSpPr>
              <p:nvPr/>
            </p:nvSpPr>
            <p:spPr bwMode="auto">
              <a:xfrm rot="-5400000">
                <a:off x="3621783" y="6200508"/>
                <a:ext cx="334807" cy="266857"/>
              </a:xfrm>
              <a:custGeom>
                <a:avLst/>
                <a:gdLst>
                  <a:gd name="T0" fmla="*/ 42535059 w 43200"/>
                  <a:gd name="T1" fmla="*/ 2147483647 h 23384"/>
                  <a:gd name="T2" fmla="*/ 2147483647 w 43200"/>
                  <a:gd name="T3" fmla="*/ 2147483647 h 23384"/>
                  <a:gd name="T4" fmla="*/ 2147483647 w 43200"/>
                  <a:gd name="T5" fmla="*/ 2147483647 h 23384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3384"/>
                  <a:gd name="T11" fmla="*/ 43200 w 43200"/>
                  <a:gd name="T12" fmla="*/ 23384 h 23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3384" fill="none" extrusionOk="0">
                    <a:moveTo>
                      <a:pt x="55" y="23150"/>
                    </a:moveTo>
                    <a:cubicBezTo>
                      <a:pt x="18" y="22634"/>
                      <a:pt x="0" y="2211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195"/>
                      <a:pt x="43175" y="22790"/>
                      <a:pt x="43126" y="23384"/>
                    </a:cubicBezTo>
                  </a:path>
                  <a:path w="43200" h="23384" stroke="0" extrusionOk="0">
                    <a:moveTo>
                      <a:pt x="55" y="23150"/>
                    </a:moveTo>
                    <a:cubicBezTo>
                      <a:pt x="18" y="22634"/>
                      <a:pt x="0" y="2211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2195"/>
                      <a:pt x="43175" y="22790"/>
                      <a:pt x="43126" y="2338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FF00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5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428625"/>
            <a:ext cx="7889875" cy="785813"/>
          </a:xfrm>
        </p:spPr>
        <p:txBody>
          <a:bodyPr/>
          <a:lstStyle/>
          <a:p>
            <a:r>
              <a:rPr lang="en-US" smtClean="0"/>
              <a:t>SKIF-3D-Router (VHDL)</a:t>
            </a:r>
            <a:endParaRPr lang="ru-RU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856662" cy="5257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ru-RU" dirty="0" smtClean="0"/>
              <a:t>Роутер реализован в </a:t>
            </a:r>
            <a:r>
              <a:rPr lang="en-US" dirty="0" smtClean="0"/>
              <a:t>FPGA</a:t>
            </a:r>
            <a:r>
              <a:rPr lang="ru-RU" dirty="0" smtClean="0"/>
              <a:t>.  Поддерживает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ru-RU" dirty="0" smtClean="0"/>
              <a:t>топологию </a:t>
            </a:r>
            <a:r>
              <a:rPr lang="en-US" dirty="0" smtClean="0"/>
              <a:t>3D</a:t>
            </a:r>
            <a:r>
              <a:rPr lang="ru-RU" dirty="0" smtClean="0"/>
              <a:t>-тора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ru-RU" dirty="0" smtClean="0"/>
              <a:t>отсутствие проблем вида </a:t>
            </a:r>
            <a:r>
              <a:rPr lang="en-US" dirty="0" smtClean="0"/>
              <a:t>deadlocks, </a:t>
            </a:r>
            <a:r>
              <a:rPr lang="en-US" dirty="0" err="1" smtClean="0"/>
              <a:t>livelocks</a:t>
            </a:r>
            <a:r>
              <a:rPr lang="ru-RU" dirty="0" smtClean="0"/>
              <a:t>, </a:t>
            </a:r>
            <a:r>
              <a:rPr lang="en-US" dirty="0" smtClean="0"/>
              <a:t>starvation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 smtClean="0"/>
              <a:t>виртуальные каналы и туннели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Fault-tolerance</a:t>
            </a:r>
            <a:endParaRPr lang="ru-RU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Multicasting, broadcasting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FPGA </a:t>
            </a:r>
            <a:r>
              <a:rPr lang="ru-RU" dirty="0" smtClean="0"/>
              <a:t>дает возможность реализовать различные алгоритмы маршрутизации и их композиции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 smtClean="0"/>
              <a:t>Статическую маршрутизацию: </a:t>
            </a:r>
            <a:r>
              <a:rPr lang="en-US" dirty="0" smtClean="0"/>
              <a:t>dimension order</a:t>
            </a:r>
            <a:r>
              <a:rPr lang="ru-RU" dirty="0" smtClean="0"/>
              <a:t>, </a:t>
            </a:r>
            <a:r>
              <a:rPr lang="en-US" dirty="0" smtClean="0"/>
              <a:t>bubble routing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ru-RU" dirty="0" smtClean="0"/>
              <a:t>Адаптивную маршрутизацию</a:t>
            </a:r>
          </a:p>
          <a:p>
            <a:pPr lvl="1">
              <a:lnSpc>
                <a:spcPct val="90000"/>
              </a:lnSpc>
              <a:defRPr/>
            </a:pPr>
            <a:r>
              <a:rPr lang="ru-RU" dirty="0" smtClean="0"/>
              <a:t>Маршрутизацию, специализированную под приложение</a:t>
            </a:r>
          </a:p>
          <a:p>
            <a:pPr>
              <a:lnSpc>
                <a:spcPct val="90000"/>
              </a:lnSpc>
              <a:defRPr/>
            </a:pPr>
            <a:r>
              <a:rPr lang="en-US" b="1" dirty="0" err="1" smtClean="0"/>
              <a:t>SkifCh</a:t>
            </a:r>
            <a:r>
              <a:rPr lang="en-US" dirty="0" smtClean="0"/>
              <a:t> </a:t>
            </a:r>
            <a:r>
              <a:rPr lang="ru-RU" dirty="0" smtClean="0"/>
              <a:t>— коммуникационная библиотека низкого уровня</a:t>
            </a:r>
            <a:endParaRPr lang="ru-RU" dirty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Архитектура</a:t>
            </a:r>
            <a:r>
              <a:rPr lang="en-US" dirty="0" smtClean="0"/>
              <a:t> </a:t>
            </a:r>
            <a:r>
              <a:rPr lang="ru-RU" dirty="0" smtClean="0"/>
              <a:t>стека ПО </a:t>
            </a:r>
            <a:r>
              <a:rPr lang="en-US" dirty="0" smtClean="0"/>
              <a:t>SKIF-3D-Torus</a:t>
            </a:r>
            <a:endParaRPr lang="ru-RU" dirty="0" smtClean="0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87338" y="1557338"/>
            <a:ext cx="8640762" cy="792162"/>
          </a:xfrm>
          <a:prstGeom prst="roundRect">
            <a:avLst>
              <a:gd name="adj" fmla="val 1873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Прикладная программа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87338" y="2565400"/>
            <a:ext cx="8640762" cy="10080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Коммуникационные библиотеки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58775" y="3068638"/>
            <a:ext cx="1728788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SKIF-MPI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206625" y="3068638"/>
            <a:ext cx="2160588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SKIF-SHMEM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487863" y="3068638"/>
            <a:ext cx="2016125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SKIF-ARMCI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6623050" y="3068638"/>
            <a:ext cx="2233613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SKIF-GASNET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50825" y="3789363"/>
            <a:ext cx="3563938" cy="1511300"/>
          </a:xfrm>
          <a:prstGeom prst="roundRect">
            <a:avLst>
              <a:gd name="adj" fmla="val 1282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 Linux SKIF Cluster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3959225" y="3789363"/>
            <a:ext cx="4968875" cy="15113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Коммуникационная библиотека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нижнего уровня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358775" y="4797425"/>
            <a:ext cx="3313113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SKIF-Driver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103688" y="4797425"/>
            <a:ext cx="4679950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SkifCh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87338" y="5516563"/>
            <a:ext cx="8640762" cy="10080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ru-RU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Маршрутизатор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системной коммуникационной сети 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395288" y="6021388"/>
            <a:ext cx="8424862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D-router (VHDL)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88" y="495300"/>
            <a:ext cx="8429625" cy="790575"/>
          </a:xfrm>
        </p:spPr>
        <p:txBody>
          <a:bodyPr/>
          <a:lstStyle/>
          <a:p>
            <a:r>
              <a:rPr lang="ru-RU" smtClean="0"/>
              <a:t>ПО </a:t>
            </a:r>
            <a:r>
              <a:rPr lang="en-US" smtClean="0"/>
              <a:t>SKIF-3D-Torus</a:t>
            </a:r>
            <a:r>
              <a:rPr lang="ru-RU" smtClean="0"/>
              <a:t> для </a:t>
            </a:r>
            <a:r>
              <a:rPr lang="ru-RU" sz="36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МВС-Экспресс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87338" y="1557338"/>
            <a:ext cx="8640762" cy="792162"/>
          </a:xfrm>
          <a:prstGeom prst="roundRect">
            <a:avLst>
              <a:gd name="adj" fmla="val 1873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Прикладная программа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87338" y="2565400"/>
            <a:ext cx="8640762" cy="10080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Коммуникационные библиотеки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58775" y="3068638"/>
            <a:ext cx="1728788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SKIF-MPI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206625" y="3068638"/>
            <a:ext cx="2160588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SKIF-SHMEM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487863" y="3068638"/>
            <a:ext cx="2016125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SKIF-ARMCI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6623050" y="3068638"/>
            <a:ext cx="2233613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SKIF-GASNET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50825" y="3789363"/>
            <a:ext cx="3563938" cy="1511300"/>
          </a:xfrm>
          <a:prstGeom prst="roundRect">
            <a:avLst>
              <a:gd name="adj" fmla="val 1282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Linux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3959225" y="3789363"/>
            <a:ext cx="4968875" cy="15113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Коммуникационная библиотека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нижнего уровня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358775" y="4797425"/>
            <a:ext cx="3313113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MVS-Express-Driver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067175" y="4797425"/>
            <a:ext cx="4681538" cy="431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SkifCh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-MVS-Express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87338" y="5516563"/>
            <a:ext cx="8640762" cy="10080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ru-RU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Маршрутизатор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системной коммуникационной сети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МВС-Экспресс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95300"/>
            <a:ext cx="8031163" cy="790575"/>
          </a:xfrm>
        </p:spPr>
        <p:txBody>
          <a:bodyPr/>
          <a:lstStyle/>
          <a:p>
            <a:r>
              <a:rPr lang="en-US" smtClean="0"/>
              <a:t>SKIF-3D-Torus vs.</a:t>
            </a:r>
            <a:r>
              <a:rPr lang="ru-RU" smtClean="0"/>
              <a:t> </a:t>
            </a:r>
            <a:r>
              <a:rPr lang="en-US" smtClean="0"/>
              <a:t>Infiniband QDR</a:t>
            </a:r>
            <a:endParaRPr lang="ru-RU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950" y="1466850"/>
          <a:ext cx="8784975" cy="170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2408"/>
                <a:gridCol w="2736304"/>
                <a:gridCol w="2376263"/>
              </a:tblGrid>
              <a:tr h="375816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SKIF-3D-Torus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Infiniband QDR</a:t>
                      </a:r>
                      <a:endParaRPr lang="ru-RU" sz="2200" dirty="0"/>
                    </a:p>
                  </a:txBody>
                  <a:tcPr/>
                </a:tc>
              </a:tr>
              <a:tr h="12536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Bandwidth</a:t>
                      </a:r>
                      <a:r>
                        <a:rPr lang="ru-RU" sz="2200" dirty="0" smtClean="0"/>
                        <a:t> (</a:t>
                      </a:r>
                      <a:r>
                        <a:rPr lang="en-US" sz="2200" dirty="0" err="1" smtClean="0"/>
                        <a:t>Gbps</a:t>
                      </a:r>
                      <a:r>
                        <a:rPr lang="en-US" sz="2200" dirty="0" smtClean="0"/>
                        <a:t> per node</a:t>
                      </a:r>
                      <a:r>
                        <a:rPr lang="ru-RU" sz="2200" dirty="0" smtClean="0"/>
                        <a:t>)</a:t>
                      </a:r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60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40</a:t>
                      </a:r>
                      <a:endParaRPr lang="ru-RU" sz="2200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Message Rate</a:t>
                      </a:r>
                      <a:r>
                        <a:rPr lang="ru-RU" sz="2200" dirty="0" smtClean="0"/>
                        <a:t> (МТ/</a:t>
                      </a:r>
                      <a:r>
                        <a:rPr lang="en-US" sz="2200" dirty="0" smtClean="0"/>
                        <a:t>s</a:t>
                      </a:r>
                      <a:r>
                        <a:rPr lang="ru-RU" sz="2200" dirty="0" smtClean="0"/>
                        <a:t>)</a:t>
                      </a:r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14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3</a:t>
                      </a:r>
                      <a:endParaRPr lang="ru-RU" sz="2200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Latency</a:t>
                      </a:r>
                      <a:r>
                        <a:rPr lang="ru-RU" sz="2200" baseline="0" dirty="0" smtClean="0"/>
                        <a:t> (</a:t>
                      </a:r>
                      <a:r>
                        <a:rPr lang="el-GR" sz="2200" baseline="0" dirty="0" smtClean="0"/>
                        <a:t>μ</a:t>
                      </a:r>
                      <a:r>
                        <a:rPr lang="en-US" sz="2200" baseline="0" dirty="0" smtClean="0"/>
                        <a:t>s</a:t>
                      </a:r>
                      <a:r>
                        <a:rPr lang="ru-RU" sz="2200" baseline="0" dirty="0" smtClean="0"/>
                        <a:t>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1–</a:t>
                      </a:r>
                      <a:r>
                        <a:rPr lang="ru-RU" sz="2200" dirty="0" smtClean="0"/>
                        <a:t>1.5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1–</a:t>
                      </a:r>
                      <a:r>
                        <a:rPr lang="ru-RU" sz="2200" dirty="0" smtClean="0"/>
                        <a:t>1.5</a:t>
                      </a:r>
                      <a:endParaRPr lang="ru-RU" sz="22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3059113" y="3500438"/>
            <a:ext cx="5761037" cy="1293812"/>
            <a:chOff x="3059832" y="3212976"/>
            <a:chExt cx="5760640" cy="1293579"/>
          </a:xfrm>
        </p:grpSpPr>
        <p:pic>
          <p:nvPicPr>
            <p:cNvPr id="28711" name="Picture 3" descr="C:\Program Files\Microsoft Office 10 ProfPlus\MEDIA\CAGCAT10\j0216858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6300192" y="3356992"/>
              <a:ext cx="2520280" cy="114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Группа 12"/>
            <p:cNvGrpSpPr>
              <a:grpSpLocks/>
            </p:cNvGrpSpPr>
            <p:nvPr/>
          </p:nvGrpSpPr>
          <p:grpSpPr bwMode="auto">
            <a:xfrm>
              <a:off x="3059832" y="3212976"/>
              <a:ext cx="3240000" cy="1080040"/>
              <a:chOff x="3059832" y="3212976"/>
              <a:chExt cx="3240000" cy="1080040"/>
            </a:xfrm>
          </p:grpSpPr>
          <p:sp>
            <p:nvSpPr>
              <p:cNvPr id="10" name="Стрелка вправо 9"/>
              <p:cNvSpPr/>
              <p:nvPr/>
            </p:nvSpPr>
            <p:spPr bwMode="auto">
              <a:xfrm>
                <a:off x="3059832" y="3573273"/>
                <a:ext cx="2160438" cy="719008"/>
              </a:xfrm>
              <a:prstGeom prst="rightArrow">
                <a:avLst/>
              </a:prstGeom>
              <a:solidFill>
                <a:srgbClr val="00B0F0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Infiniband QDR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Стрелка вправо 8"/>
              <p:cNvSpPr/>
              <p:nvPr/>
            </p:nvSpPr>
            <p:spPr bwMode="auto">
              <a:xfrm>
                <a:off x="3059832" y="3212976"/>
                <a:ext cx="3239864" cy="719007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SKIF-3D-Torus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Группа 19"/>
          <p:cNvGrpSpPr>
            <a:grpSpLocks/>
          </p:cNvGrpSpPr>
          <p:nvPr/>
        </p:nvGrpSpPr>
        <p:grpSpPr bwMode="auto">
          <a:xfrm>
            <a:off x="0" y="3860800"/>
            <a:ext cx="6299200" cy="2455863"/>
            <a:chOff x="0" y="3861048"/>
            <a:chExt cx="6299832" cy="2455838"/>
          </a:xfrm>
        </p:grpSpPr>
        <p:pic>
          <p:nvPicPr>
            <p:cNvPr id="28707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0" y="3861048"/>
              <a:ext cx="2915816" cy="24558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6" name="Группа 18"/>
            <p:cNvGrpSpPr>
              <a:grpSpLocks/>
            </p:cNvGrpSpPr>
            <p:nvPr/>
          </p:nvGrpSpPr>
          <p:grpSpPr bwMode="auto">
            <a:xfrm>
              <a:off x="3059420" y="4725380"/>
              <a:ext cx="3240412" cy="1050637"/>
              <a:chOff x="3059420" y="4725380"/>
              <a:chExt cx="3240412" cy="1050637"/>
            </a:xfrm>
          </p:grpSpPr>
          <p:sp>
            <p:nvSpPr>
              <p:cNvPr id="15" name="Стрелка вправо 14"/>
              <p:cNvSpPr/>
              <p:nvPr/>
            </p:nvSpPr>
            <p:spPr bwMode="auto">
              <a:xfrm>
                <a:off x="3059420" y="4724639"/>
                <a:ext cx="3240412" cy="71913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bg1"/>
                    </a:solidFill>
                  </a:rPr>
                  <a:t>SKIF-3D-Torus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Стрелка вправо 13"/>
              <p:cNvSpPr/>
              <p:nvPr/>
            </p:nvSpPr>
            <p:spPr bwMode="auto">
              <a:xfrm>
                <a:off x="3059420" y="5056424"/>
                <a:ext cx="684281" cy="719129"/>
              </a:xfrm>
              <a:prstGeom prst="rightArrow">
                <a:avLst/>
              </a:prstGeom>
              <a:solidFill>
                <a:srgbClr val="00B0F0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ru-RU" dirty="0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7" name="Группа 20"/>
          <p:cNvGrpSpPr>
            <a:grpSpLocks/>
          </p:cNvGrpSpPr>
          <p:nvPr/>
        </p:nvGrpSpPr>
        <p:grpSpPr bwMode="auto">
          <a:xfrm>
            <a:off x="3059113" y="5718175"/>
            <a:ext cx="3948112" cy="1139825"/>
            <a:chOff x="3059832" y="5718936"/>
            <a:chExt cx="3948051" cy="1139064"/>
          </a:xfrm>
        </p:grpSpPr>
        <p:pic>
          <p:nvPicPr>
            <p:cNvPr id="28704" name="Picture 2" descr="C:\Users\abram\AppData\Local\Microsoft\Windows\Temporary Internet Files\Content.IE5\PP8HS534\MC900312096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72200" y="5733256"/>
              <a:ext cx="635683" cy="1124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Стрелка вправо 15"/>
            <p:cNvSpPr/>
            <p:nvPr/>
          </p:nvSpPr>
          <p:spPr bwMode="auto">
            <a:xfrm>
              <a:off x="3059832" y="6093336"/>
              <a:ext cx="3240037" cy="720244"/>
            </a:xfrm>
            <a:prstGeom prst="rightArrow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</a:rPr>
                <a:t>Infiniband QDR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7" name="Стрелка вправо 16"/>
            <p:cNvSpPr/>
            <p:nvPr/>
          </p:nvSpPr>
          <p:spPr bwMode="auto">
            <a:xfrm>
              <a:off x="3059832" y="5718936"/>
              <a:ext cx="3240037" cy="720244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</a:rPr>
                <a:t>SKIF-3D-Torus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714375" y="292100"/>
            <a:ext cx="7889875" cy="10017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SKIF 3D-Torus </a:t>
            </a:r>
            <a:r>
              <a:rPr lang="ru-RU" dirty="0" smtClean="0"/>
              <a:t>— перспективы развития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179388" y="1500188"/>
            <a:ext cx="8821737" cy="5072062"/>
          </a:xfrm>
        </p:spPr>
        <p:txBody>
          <a:bodyPr/>
          <a:lstStyle/>
          <a:p>
            <a:r>
              <a:rPr lang="ru-RU" dirty="0" smtClean="0"/>
              <a:t>Поддержка коллективных операций </a:t>
            </a:r>
            <a:r>
              <a:rPr lang="en-US" dirty="0" smtClean="0"/>
              <a:t>MPI </a:t>
            </a:r>
            <a:r>
              <a:rPr lang="ru-RU" dirty="0" smtClean="0"/>
              <a:t>в </a:t>
            </a:r>
            <a:r>
              <a:rPr lang="en-US" dirty="0" smtClean="0"/>
              <a:t>FPGA</a:t>
            </a:r>
            <a:r>
              <a:rPr lang="ru-RU" dirty="0" smtClean="0"/>
              <a:t>-</a:t>
            </a:r>
            <a:r>
              <a:rPr lang="ru-RU" dirty="0" err="1" smtClean="0"/>
              <a:t>маршрутизаторе</a:t>
            </a:r>
            <a:endParaRPr lang="en-US" dirty="0" smtClean="0"/>
          </a:p>
          <a:p>
            <a:r>
              <a:rPr lang="ru-RU" dirty="0" smtClean="0"/>
              <a:t>Поддержка </a:t>
            </a:r>
            <a:r>
              <a:rPr lang="en-US" dirty="0" smtClean="0"/>
              <a:t>PGAS-</a:t>
            </a:r>
            <a:r>
              <a:rPr lang="ru-RU" dirty="0" smtClean="0"/>
              <a:t>языков </a:t>
            </a:r>
            <a:r>
              <a:rPr lang="en-US" dirty="0" smtClean="0"/>
              <a:t>(UPC, Titanium, etc)</a:t>
            </a:r>
            <a:r>
              <a:rPr lang="ru-RU" dirty="0" smtClean="0"/>
              <a:t> в </a:t>
            </a:r>
            <a:r>
              <a:rPr lang="en-US" dirty="0" smtClean="0"/>
              <a:t>FPGA</a:t>
            </a:r>
            <a:r>
              <a:rPr lang="ru-RU" dirty="0" smtClean="0"/>
              <a:t>-</a:t>
            </a:r>
            <a:r>
              <a:rPr lang="ru-RU" dirty="0" err="1" smtClean="0"/>
              <a:t>маршрутизаторе</a:t>
            </a:r>
            <a:endParaRPr lang="en-US" dirty="0" smtClean="0"/>
          </a:p>
          <a:p>
            <a:r>
              <a:rPr lang="ru-RU" dirty="0" smtClean="0"/>
              <a:t>Инструментальные средства поддержки создания (настройки) алгоритмов маршрутизации, специализированных под особенности приложений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109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sz="quarter"/>
          </p:nvPr>
        </p:nvSpPr>
        <p:spPr>
          <a:xfrm>
            <a:off x="971550" y="1214438"/>
            <a:ext cx="7458075" cy="23574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Развитие </a:t>
            </a:r>
            <a:r>
              <a:rPr lang="en-US" dirty="0" smtClean="0"/>
              <a:t>HPC</a:t>
            </a:r>
            <a:endParaRPr lang="ru-RU" dirty="0"/>
          </a:p>
        </p:txBody>
      </p:sp>
      <p:sp>
        <p:nvSpPr>
          <p:cNvPr id="15363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89063" y="3643313"/>
            <a:ext cx="6337300" cy="23574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Гибридная архитектура СКИФ ряда 4</a:t>
            </a: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2478"/>
            <a:ext cx="9144000" cy="31686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200" dirty="0" smtClean="0"/>
              <a:t>ПЛИС соединены сетью с топологией </a:t>
            </a:r>
            <a:r>
              <a:rPr lang="en-US" sz="2200" dirty="0" smtClean="0"/>
              <a:t>3D-</a:t>
            </a:r>
            <a:r>
              <a:rPr lang="ru-RU" sz="2200" dirty="0" smtClean="0"/>
              <a:t>тор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ru-RU" sz="2200" dirty="0" smtClean="0"/>
              <a:t>Нестандартная часть используется как</a:t>
            </a:r>
            <a:endParaRPr lang="en-US" sz="2200" dirty="0" smtClean="0"/>
          </a:p>
          <a:p>
            <a:pPr marL="712788" lvl="1" indent="-263525">
              <a:lnSpc>
                <a:spcPct val="80000"/>
              </a:lnSpc>
            </a:pPr>
            <a:r>
              <a:rPr lang="ru-RU" sz="2000" dirty="0" smtClean="0"/>
              <a:t>сеть с высокой пропускной способностью</a:t>
            </a:r>
            <a:r>
              <a:rPr lang="en-US" sz="2000" dirty="0" smtClean="0"/>
              <a:t>, </a:t>
            </a:r>
            <a:r>
              <a:rPr lang="ru-RU" sz="2000" dirty="0" smtClean="0"/>
              <a:t>низкой задержкой</a:t>
            </a:r>
            <a:r>
              <a:rPr lang="en-US" sz="2000" dirty="0" smtClean="0"/>
              <a:t> </a:t>
            </a:r>
            <a:r>
              <a:rPr lang="ru-RU" sz="2000" dirty="0" smtClean="0"/>
              <a:t>и высоким темпом выдачи сообщений</a:t>
            </a:r>
            <a:r>
              <a:rPr lang="en-US" sz="2000" dirty="0" smtClean="0"/>
              <a:t> (10–</a:t>
            </a:r>
            <a:r>
              <a:rPr lang="ru-RU" sz="2000" dirty="0" smtClean="0"/>
              <a:t>14</a:t>
            </a:r>
            <a:r>
              <a:rPr lang="en-US" sz="2000" dirty="0" smtClean="0"/>
              <a:t> MT/s)</a:t>
            </a:r>
            <a:r>
              <a:rPr lang="ru-RU" sz="2000" dirty="0" smtClean="0"/>
              <a:t>;</a:t>
            </a:r>
            <a:endParaRPr lang="en-US" sz="2000" dirty="0" smtClean="0"/>
          </a:p>
          <a:p>
            <a:pPr marL="712788" lvl="1" indent="-263525">
              <a:lnSpc>
                <a:spcPct val="80000"/>
              </a:lnSpc>
            </a:pPr>
            <a:r>
              <a:rPr lang="ru-RU" sz="2000" dirty="0" smtClean="0"/>
              <a:t>поддержка операций, связанных с передачей данных, глобальной адресацией и т.п.</a:t>
            </a:r>
          </a:p>
          <a:p>
            <a:pPr marL="712788" lvl="1" indent="-263525">
              <a:lnSpc>
                <a:spcPct val="80000"/>
              </a:lnSpc>
            </a:pPr>
            <a:r>
              <a:rPr lang="ru-RU" sz="2000" dirty="0" smtClean="0"/>
              <a:t>ускоритель вычислений — </a:t>
            </a:r>
            <a:r>
              <a:rPr lang="ru-RU" sz="2000" b="1" dirty="0" smtClean="0">
                <a:solidFill>
                  <a:srgbClr val="FF0000"/>
                </a:solidFill>
              </a:rPr>
              <a:t>при расчете с двойной точностью показывает производительность в </a:t>
            </a:r>
            <a:r>
              <a:rPr lang="en-US" sz="2000" b="1" dirty="0" smtClean="0">
                <a:solidFill>
                  <a:srgbClr val="FF0000"/>
                </a:solidFill>
              </a:rPr>
              <a:t>~</a:t>
            </a:r>
            <a:r>
              <a:rPr lang="ru-RU" sz="2000" b="1" dirty="0" smtClean="0">
                <a:solidFill>
                  <a:srgbClr val="FF0000"/>
                </a:solidFill>
              </a:rPr>
              <a:t>4 раза быстрее</a:t>
            </a:r>
            <a:r>
              <a:rPr lang="ru-RU" sz="2000" dirty="0" smtClean="0"/>
              <a:t>, чем 2 </a:t>
            </a:r>
            <a:r>
              <a:rPr lang="en-US" sz="2000" dirty="0" smtClean="0"/>
              <a:t>CPU</a:t>
            </a:r>
            <a:r>
              <a:rPr lang="ru-RU" sz="2000" dirty="0" smtClean="0"/>
              <a:t> </a:t>
            </a:r>
            <a:r>
              <a:rPr lang="en-US" sz="2000" dirty="0" smtClean="0"/>
              <a:t>Nehalem</a:t>
            </a:r>
            <a:r>
              <a:rPr lang="ru-RU" sz="2000" dirty="0" smtClean="0"/>
              <a:t> по</a:t>
            </a:r>
            <a:r>
              <a:rPr lang="en-US" sz="2000" dirty="0" smtClean="0"/>
              <a:t> 4 </a:t>
            </a:r>
            <a:r>
              <a:rPr lang="ru-RU" sz="2000" dirty="0" smtClean="0"/>
              <a:t>ядра (в одном узле</a:t>
            </a:r>
            <a:r>
              <a:rPr lang="en-US" sz="2000" dirty="0" smtClean="0"/>
              <a:t>, </a:t>
            </a:r>
            <a:r>
              <a:rPr lang="en-US" sz="2000" dirty="0" err="1" smtClean="0"/>
              <a:t>OpenMP</a:t>
            </a:r>
            <a:r>
              <a:rPr lang="ru-RU" sz="2000" dirty="0" smtClean="0"/>
              <a:t>) на задаче Римана о распаде разрыва в линейном приближении</a:t>
            </a:r>
            <a:endParaRPr lang="en-US" sz="2000" dirty="0" smtClean="0"/>
          </a:p>
          <a:p>
            <a:pPr marL="712788" lvl="1" indent="-263525">
              <a:lnSpc>
                <a:spcPct val="80000"/>
              </a:lnSpc>
            </a:pPr>
            <a:endParaRPr lang="ru-RU" sz="1600" dirty="0" smtClean="0"/>
          </a:p>
        </p:txBody>
      </p:sp>
      <p:grpSp>
        <p:nvGrpSpPr>
          <p:cNvPr id="2" name="Группа 23"/>
          <p:cNvGrpSpPr>
            <a:grpSpLocks/>
          </p:cNvGrpSpPr>
          <p:nvPr/>
        </p:nvGrpSpPr>
        <p:grpSpPr bwMode="auto">
          <a:xfrm>
            <a:off x="611560" y="4292600"/>
            <a:ext cx="7273553" cy="2466975"/>
            <a:chOff x="-40518" y="3808413"/>
            <a:chExt cx="7565268" cy="2951162"/>
          </a:xfrm>
        </p:grpSpPr>
        <p:sp>
          <p:nvSpPr>
            <p:cNvPr id="33797" name="AutoShape 3"/>
            <p:cNvSpPr>
              <a:spLocks noChangeArrowheads="1"/>
            </p:cNvSpPr>
            <p:nvPr/>
          </p:nvSpPr>
          <p:spPr bwMode="auto">
            <a:xfrm>
              <a:off x="2339975" y="3808413"/>
              <a:ext cx="5184775" cy="719137"/>
            </a:xfrm>
            <a:prstGeom prst="leftRightArrow">
              <a:avLst>
                <a:gd name="adj1" fmla="val 43926"/>
                <a:gd name="adj2" fmla="val 32243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Системная сеть</a:t>
              </a:r>
              <a:r>
                <a:rPr lang="en-US" sz="1800" b="0"/>
                <a:t>, 3D-</a:t>
              </a:r>
              <a:r>
                <a:rPr lang="ru-RU" sz="1800" b="0"/>
                <a:t>тор</a:t>
              </a:r>
            </a:p>
          </p:txBody>
        </p:sp>
        <p:sp>
          <p:nvSpPr>
            <p:cNvPr id="33798" name="AutoShape 4"/>
            <p:cNvSpPr>
              <a:spLocks noChangeArrowheads="1"/>
            </p:cNvSpPr>
            <p:nvPr/>
          </p:nvSpPr>
          <p:spPr bwMode="auto">
            <a:xfrm>
              <a:off x="2339975" y="6035675"/>
              <a:ext cx="5184775" cy="719138"/>
            </a:xfrm>
            <a:prstGeom prst="leftRightArrow">
              <a:avLst>
                <a:gd name="adj1" fmla="val 43926"/>
                <a:gd name="adj2" fmla="val 32243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Вспомогательная сеть</a:t>
              </a:r>
              <a:r>
                <a:rPr lang="en-US" sz="1800" b="0"/>
                <a:t>, Infiniband</a:t>
              </a:r>
              <a:endParaRPr lang="ru-RU" sz="1800" b="0"/>
            </a:p>
          </p:txBody>
        </p:sp>
        <p:sp>
          <p:nvSpPr>
            <p:cNvPr id="33799" name="Rectangle 6"/>
            <p:cNvSpPr>
              <a:spLocks noChangeArrowheads="1"/>
            </p:cNvSpPr>
            <p:nvPr/>
          </p:nvSpPr>
          <p:spPr bwMode="auto">
            <a:xfrm>
              <a:off x="2770188" y="4306888"/>
              <a:ext cx="720725" cy="719137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ПЛИС</a:t>
              </a:r>
            </a:p>
          </p:txBody>
        </p:sp>
        <p:sp>
          <p:nvSpPr>
            <p:cNvPr id="33800" name="Rectangle 7"/>
            <p:cNvSpPr>
              <a:spLocks noChangeArrowheads="1"/>
            </p:cNvSpPr>
            <p:nvPr/>
          </p:nvSpPr>
          <p:spPr bwMode="auto">
            <a:xfrm>
              <a:off x="3779838" y="4306888"/>
              <a:ext cx="719137" cy="719137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ПЛИС</a:t>
              </a:r>
            </a:p>
          </p:txBody>
        </p:sp>
        <p:sp>
          <p:nvSpPr>
            <p:cNvPr id="33801" name="Rectangle 8"/>
            <p:cNvSpPr>
              <a:spLocks noChangeArrowheads="1"/>
            </p:cNvSpPr>
            <p:nvPr/>
          </p:nvSpPr>
          <p:spPr bwMode="auto">
            <a:xfrm>
              <a:off x="4789488" y="4306888"/>
              <a:ext cx="719137" cy="719137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ПЛИС</a:t>
              </a:r>
            </a:p>
          </p:txBody>
        </p:sp>
        <p:sp>
          <p:nvSpPr>
            <p:cNvPr id="33802" name="Rectangle 9"/>
            <p:cNvSpPr>
              <a:spLocks noChangeArrowheads="1"/>
            </p:cNvSpPr>
            <p:nvPr/>
          </p:nvSpPr>
          <p:spPr bwMode="auto">
            <a:xfrm>
              <a:off x="6375400" y="4306888"/>
              <a:ext cx="719138" cy="719137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ПЛИС</a:t>
              </a:r>
            </a:p>
          </p:txBody>
        </p:sp>
        <p:sp>
          <p:nvSpPr>
            <p:cNvPr id="33803" name="Text Box 10"/>
            <p:cNvSpPr txBox="1">
              <a:spLocks noChangeArrowheads="1"/>
            </p:cNvSpPr>
            <p:nvPr/>
          </p:nvSpPr>
          <p:spPr bwMode="auto">
            <a:xfrm>
              <a:off x="5581650" y="4240213"/>
              <a:ext cx="719138" cy="64135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/>
                <a:t>...</a:t>
              </a:r>
              <a:endParaRPr lang="ru-RU" b="0"/>
            </a:p>
          </p:txBody>
        </p:sp>
        <p:sp>
          <p:nvSpPr>
            <p:cNvPr id="33804" name="Oval 11"/>
            <p:cNvSpPr>
              <a:spLocks noChangeArrowheads="1"/>
            </p:cNvSpPr>
            <p:nvPr/>
          </p:nvSpPr>
          <p:spPr bwMode="auto">
            <a:xfrm>
              <a:off x="2698750" y="5457825"/>
              <a:ext cx="865188" cy="865188"/>
            </a:xfrm>
            <a:prstGeom prst="ellipse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000" b="0"/>
                <a:t>Проц.</a:t>
              </a:r>
              <a:br>
                <a:rPr lang="ru-RU" sz="2000" b="0"/>
              </a:br>
              <a:r>
                <a:rPr lang="ru-RU" sz="2000" b="0"/>
                <a:t>Пам.</a:t>
              </a:r>
            </a:p>
          </p:txBody>
        </p:sp>
        <p:sp>
          <p:nvSpPr>
            <p:cNvPr id="33805" name="Oval 12"/>
            <p:cNvSpPr>
              <a:spLocks noChangeArrowheads="1"/>
            </p:cNvSpPr>
            <p:nvPr/>
          </p:nvSpPr>
          <p:spPr bwMode="auto">
            <a:xfrm>
              <a:off x="3706813" y="5457825"/>
              <a:ext cx="865187" cy="865188"/>
            </a:xfrm>
            <a:prstGeom prst="ellipse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Проц.</a:t>
              </a:r>
              <a:br>
                <a:rPr lang="ru-RU" sz="1800" b="0"/>
              </a:br>
              <a:r>
                <a:rPr lang="ru-RU" sz="1800" b="0"/>
                <a:t>Пам.</a:t>
              </a:r>
            </a:p>
          </p:txBody>
        </p:sp>
        <p:sp>
          <p:nvSpPr>
            <p:cNvPr id="33806" name="Oval 13"/>
            <p:cNvSpPr>
              <a:spLocks noChangeArrowheads="1"/>
            </p:cNvSpPr>
            <p:nvPr/>
          </p:nvSpPr>
          <p:spPr bwMode="auto">
            <a:xfrm>
              <a:off x="4716463" y="5457825"/>
              <a:ext cx="865187" cy="865188"/>
            </a:xfrm>
            <a:prstGeom prst="ellipse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Проц.</a:t>
              </a:r>
              <a:br>
                <a:rPr lang="ru-RU" sz="1800" b="0"/>
              </a:br>
              <a:r>
                <a:rPr lang="ru-RU" sz="1800" b="0"/>
                <a:t>Пам.</a:t>
              </a:r>
            </a:p>
          </p:txBody>
        </p:sp>
        <p:sp>
          <p:nvSpPr>
            <p:cNvPr id="33807" name="Oval 14"/>
            <p:cNvSpPr>
              <a:spLocks noChangeArrowheads="1"/>
            </p:cNvSpPr>
            <p:nvPr/>
          </p:nvSpPr>
          <p:spPr bwMode="auto">
            <a:xfrm>
              <a:off x="6300788" y="5457825"/>
              <a:ext cx="865187" cy="865188"/>
            </a:xfrm>
            <a:prstGeom prst="ellipse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800" b="0"/>
                <a:t>Проц.</a:t>
              </a:r>
              <a:br>
                <a:rPr lang="ru-RU" sz="1800" b="0"/>
              </a:br>
              <a:r>
                <a:rPr lang="ru-RU" sz="1800" b="0"/>
                <a:t>Пам.</a:t>
              </a:r>
            </a:p>
          </p:txBody>
        </p:sp>
        <p:sp>
          <p:nvSpPr>
            <p:cNvPr id="33808" name="AutoShape 15"/>
            <p:cNvSpPr>
              <a:spLocks noChangeArrowheads="1"/>
            </p:cNvSpPr>
            <p:nvPr/>
          </p:nvSpPr>
          <p:spPr bwMode="auto">
            <a:xfrm>
              <a:off x="2987675" y="5026025"/>
              <a:ext cx="288925" cy="431800"/>
            </a:xfrm>
            <a:prstGeom prst="upDownArrow">
              <a:avLst>
                <a:gd name="adj1" fmla="val 42157"/>
                <a:gd name="adj2" fmla="val 39286"/>
              </a:avLst>
            </a:prstGeom>
            <a:solidFill>
              <a:srgbClr val="CC33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33809" name="AutoShape 16"/>
            <p:cNvSpPr>
              <a:spLocks noChangeArrowheads="1"/>
            </p:cNvSpPr>
            <p:nvPr/>
          </p:nvSpPr>
          <p:spPr bwMode="auto">
            <a:xfrm>
              <a:off x="3995738" y="5026025"/>
              <a:ext cx="288925" cy="431800"/>
            </a:xfrm>
            <a:prstGeom prst="upDownArrow">
              <a:avLst>
                <a:gd name="adj1" fmla="val 42157"/>
                <a:gd name="adj2" fmla="val 39286"/>
              </a:avLst>
            </a:prstGeom>
            <a:solidFill>
              <a:srgbClr val="CC33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33810" name="AutoShape 17"/>
            <p:cNvSpPr>
              <a:spLocks noChangeArrowheads="1"/>
            </p:cNvSpPr>
            <p:nvPr/>
          </p:nvSpPr>
          <p:spPr bwMode="auto">
            <a:xfrm>
              <a:off x="5005388" y="5026025"/>
              <a:ext cx="288925" cy="431800"/>
            </a:xfrm>
            <a:prstGeom prst="upDownArrow">
              <a:avLst>
                <a:gd name="adj1" fmla="val 42157"/>
                <a:gd name="adj2" fmla="val 39286"/>
              </a:avLst>
            </a:prstGeom>
            <a:solidFill>
              <a:srgbClr val="CC33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33811" name="AutoShape 18"/>
            <p:cNvSpPr>
              <a:spLocks noChangeArrowheads="1"/>
            </p:cNvSpPr>
            <p:nvPr/>
          </p:nvSpPr>
          <p:spPr bwMode="auto">
            <a:xfrm>
              <a:off x="6591300" y="5026025"/>
              <a:ext cx="288925" cy="431800"/>
            </a:xfrm>
            <a:prstGeom prst="upDownArrow">
              <a:avLst>
                <a:gd name="adj1" fmla="val 42157"/>
                <a:gd name="adj2" fmla="val 39286"/>
              </a:avLst>
            </a:prstGeom>
            <a:solidFill>
              <a:srgbClr val="CC33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33812" name="AutoShape 19"/>
            <p:cNvSpPr>
              <a:spLocks/>
            </p:cNvSpPr>
            <p:nvPr/>
          </p:nvSpPr>
          <p:spPr bwMode="auto">
            <a:xfrm>
              <a:off x="1908175" y="5464175"/>
              <a:ext cx="215900" cy="1295400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33813" name="Text Box 20"/>
            <p:cNvSpPr txBox="1">
              <a:spLocks noChangeArrowheads="1"/>
            </p:cNvSpPr>
            <p:nvPr/>
          </p:nvSpPr>
          <p:spPr bwMode="auto">
            <a:xfrm>
              <a:off x="73025" y="5686425"/>
              <a:ext cx="1835150" cy="64135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800" b="0"/>
                <a:t>Стандартная часть</a:t>
              </a:r>
            </a:p>
          </p:txBody>
        </p:sp>
        <p:sp>
          <p:nvSpPr>
            <p:cNvPr id="33814" name="AutoShape 21"/>
            <p:cNvSpPr>
              <a:spLocks/>
            </p:cNvSpPr>
            <p:nvPr/>
          </p:nvSpPr>
          <p:spPr bwMode="auto">
            <a:xfrm>
              <a:off x="1836738" y="3879850"/>
              <a:ext cx="287337" cy="1511300"/>
            </a:xfrm>
            <a:prstGeom prst="leftBrace">
              <a:avLst>
                <a:gd name="adj1" fmla="val 43831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33815" name="Text Box 22"/>
            <p:cNvSpPr txBox="1">
              <a:spLocks noChangeArrowheads="1"/>
            </p:cNvSpPr>
            <p:nvPr/>
          </p:nvSpPr>
          <p:spPr bwMode="auto">
            <a:xfrm>
              <a:off x="-40518" y="4318000"/>
              <a:ext cx="2020131" cy="77318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800" b="0" dirty="0"/>
                <a:t>Нестандартная часть</a:t>
              </a:r>
            </a:p>
          </p:txBody>
        </p:sp>
      </p:grpSp>
      <p:sp>
        <p:nvSpPr>
          <p:cNvPr id="2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357563"/>
            <a:ext cx="9144000" cy="2879725"/>
          </a:xfrm>
        </p:spPr>
        <p:txBody>
          <a:bodyPr/>
          <a:lstStyle/>
          <a:p>
            <a:r>
              <a:rPr lang="ru-RU" b="1" i="1" smtClean="0">
                <a:solidFill>
                  <a:srgbClr val="7030A0"/>
                </a:solidFill>
              </a:rPr>
              <a:t/>
            </a:r>
            <a:br>
              <a:rPr lang="ru-RU" b="1" i="1" smtClean="0">
                <a:solidFill>
                  <a:srgbClr val="7030A0"/>
                </a:solidFill>
              </a:rPr>
            </a:br>
            <a:endParaRPr lang="ru-RU" b="1" i="1" smtClean="0">
              <a:solidFill>
                <a:srgbClr val="7030A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71550" y="1214438"/>
            <a:ext cx="7458075" cy="2357437"/>
          </a:xfrm>
        </p:spPr>
        <p:txBody>
          <a:bodyPr>
            <a:normAutofit/>
          </a:bodyPr>
          <a:lstStyle/>
          <a:p>
            <a:r>
              <a:rPr lang="ru-RU" dirty="0" smtClean="0"/>
              <a:t>Подсистема мониторинга и управления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6"/>
          <p:cNvSpPr>
            <a:spLocks noGrp="1"/>
          </p:cNvSpPr>
          <p:nvPr>
            <p:ph type="title" idx="4294967295"/>
          </p:nvPr>
        </p:nvSpPr>
        <p:spPr>
          <a:xfrm>
            <a:off x="611188" y="692150"/>
            <a:ext cx="7993062" cy="539750"/>
          </a:xfrm>
        </p:spPr>
        <p:txBody>
          <a:bodyPr>
            <a:normAutofit/>
          </a:bodyPr>
          <a:lstStyle/>
          <a:p>
            <a:r>
              <a:rPr lang="ru-RU" dirty="0" smtClean="0"/>
              <a:t>Объекты мониторинга и управления</a:t>
            </a:r>
          </a:p>
        </p:txBody>
      </p:sp>
      <p:sp>
        <p:nvSpPr>
          <p:cNvPr id="151555" name="Содержимое 8"/>
          <p:cNvSpPr>
            <a:spLocks noGrp="1"/>
          </p:cNvSpPr>
          <p:nvPr>
            <p:ph idx="4294967295"/>
          </p:nvPr>
        </p:nvSpPr>
        <p:spPr>
          <a:xfrm>
            <a:off x="4000500" y="1500188"/>
            <a:ext cx="5000625" cy="50720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1 Pflops = </a:t>
            </a:r>
            <a:r>
              <a:rPr lang="ru-RU" sz="2400" dirty="0" smtClean="0"/>
              <a:t>25</a:t>
            </a:r>
            <a:r>
              <a:rPr lang="en-US" sz="2400" dirty="0" smtClean="0"/>
              <a:t> </a:t>
            </a:r>
            <a:r>
              <a:rPr lang="ru-RU" sz="2400" dirty="0" smtClean="0"/>
              <a:t>шкафа</a:t>
            </a:r>
            <a:r>
              <a:rPr lang="en-US" sz="2400" dirty="0" smtClean="0"/>
              <a:t> =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= </a:t>
            </a:r>
            <a:r>
              <a:rPr lang="ru-RU" sz="2400" dirty="0" smtClean="0"/>
              <a:t>6</a:t>
            </a:r>
            <a:r>
              <a:rPr lang="en-US" sz="2400" dirty="0" smtClean="0"/>
              <a:t>,</a:t>
            </a:r>
            <a:r>
              <a:rPr lang="ru-RU" sz="2400" dirty="0" smtClean="0"/>
              <a:t>400</a:t>
            </a:r>
            <a:r>
              <a:rPr lang="en-US" sz="2400" dirty="0" smtClean="0"/>
              <a:t> </a:t>
            </a:r>
            <a:r>
              <a:rPr lang="ru-RU" sz="2400" dirty="0" smtClean="0"/>
              <a:t>узлов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+ </a:t>
            </a:r>
            <a:r>
              <a:rPr lang="ru-RU" sz="2400" dirty="0" smtClean="0"/>
              <a:t>400</a:t>
            </a:r>
            <a:r>
              <a:rPr lang="en-US" sz="2400" dirty="0" smtClean="0"/>
              <a:t> </a:t>
            </a:r>
            <a:r>
              <a:rPr lang="ru-RU" sz="2400" dirty="0" smtClean="0"/>
              <a:t>плат э/питания </a:t>
            </a:r>
            <a:r>
              <a:rPr lang="en-US" sz="2400" dirty="0" smtClean="0"/>
              <a:t>DC/DC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+ </a:t>
            </a:r>
            <a:r>
              <a:rPr lang="ru-RU" sz="2400" dirty="0" smtClean="0"/>
              <a:t>400</a:t>
            </a:r>
            <a:r>
              <a:rPr lang="en-US" sz="2400" dirty="0" smtClean="0"/>
              <a:t> </a:t>
            </a:r>
            <a:r>
              <a:rPr lang="ru-RU" sz="2400" dirty="0" smtClean="0"/>
              <a:t>корневые платы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err="1" smtClean="0"/>
              <a:t>Масштабируемость</a:t>
            </a:r>
            <a:r>
              <a:rPr lang="ru-RU" sz="2400" b="1" dirty="0" smtClean="0"/>
              <a:t> суперЭВМ?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Нужен тотальный мониторинг и управление при любых  условиях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Нужна масштабируемая, надежная (с дублированиями) система мониторинга и управления</a:t>
            </a:r>
            <a:endParaRPr lang="en-US" sz="2400" dirty="0" smtClean="0"/>
          </a:p>
        </p:txBody>
      </p:sp>
      <p:pic>
        <p:nvPicPr>
          <p:cNvPr id="35844" name="Picture 2" descr="C:\Users\abram\Desktop\ServNet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1428750"/>
            <a:ext cx="39592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6"/>
          <p:cNvSpPr>
            <a:spLocks noGrp="1"/>
          </p:cNvSpPr>
          <p:nvPr>
            <p:ph type="title" idx="4294967295"/>
          </p:nvPr>
        </p:nvSpPr>
        <p:spPr>
          <a:xfrm>
            <a:off x="611188" y="692150"/>
            <a:ext cx="7993062" cy="539750"/>
          </a:xfrm>
        </p:spPr>
        <p:txBody>
          <a:bodyPr/>
          <a:lstStyle/>
          <a:p>
            <a:r>
              <a:rPr lang="en-US" smtClean="0"/>
              <a:t>1</a:t>
            </a:r>
            <a:r>
              <a:rPr lang="ru-RU" baseline="30000" smtClean="0"/>
              <a:t>ый</a:t>
            </a:r>
            <a:r>
              <a:rPr lang="ru-RU" smtClean="0"/>
              <a:t> уровень системы управления</a:t>
            </a:r>
          </a:p>
        </p:txBody>
      </p:sp>
      <p:sp>
        <p:nvSpPr>
          <p:cNvPr id="36867" name="Содержимое 8"/>
          <p:cNvSpPr>
            <a:spLocks noGrp="1"/>
          </p:cNvSpPr>
          <p:nvPr>
            <p:ph idx="4294967295"/>
          </p:nvPr>
        </p:nvSpPr>
        <p:spPr>
          <a:xfrm>
            <a:off x="4000500" y="1341438"/>
            <a:ext cx="5000625" cy="5230812"/>
          </a:xfrm>
        </p:spPr>
        <p:txBody>
          <a:bodyPr/>
          <a:lstStyle/>
          <a:p>
            <a:r>
              <a:rPr lang="ru-RU" b="1" smtClean="0"/>
              <a:t>Стандартное решение</a:t>
            </a:r>
            <a:r>
              <a:rPr lang="en-US" b="1" smtClean="0"/>
              <a:t>: </a:t>
            </a:r>
            <a:r>
              <a:rPr lang="en-US" smtClean="0"/>
              <a:t>IPMI over TCP/IP (Infiniband)</a:t>
            </a:r>
          </a:p>
          <a:p>
            <a:r>
              <a:rPr lang="ru-RU" b="1" smtClean="0"/>
              <a:t>Работает, только если </a:t>
            </a:r>
            <a:r>
              <a:rPr lang="ru-RU" smtClean="0"/>
              <a:t>запитаны и работают исправно: вычислительные узлы, корневые узлы, </a:t>
            </a:r>
            <a:r>
              <a:rPr lang="en-US" smtClean="0"/>
              <a:t>DC/DC-</a:t>
            </a:r>
            <a:r>
              <a:rPr lang="ru-RU" smtClean="0"/>
              <a:t>платы</a:t>
            </a:r>
            <a:r>
              <a:rPr lang="en-US" smtClean="0"/>
              <a:t>, IB-</a:t>
            </a:r>
            <a:r>
              <a:rPr lang="ru-RU" smtClean="0"/>
              <a:t>сеть</a:t>
            </a:r>
          </a:p>
          <a:p>
            <a:r>
              <a:rPr lang="ru-RU" b="1" smtClean="0"/>
              <a:t>Не охвачены: </a:t>
            </a:r>
            <a:r>
              <a:rPr lang="ru-RU" smtClean="0"/>
              <a:t>корневые узлы, </a:t>
            </a:r>
            <a:r>
              <a:rPr lang="en-US" smtClean="0"/>
              <a:t>DC/DC-</a:t>
            </a:r>
            <a:r>
              <a:rPr lang="ru-RU" smtClean="0"/>
              <a:t>платы</a:t>
            </a:r>
            <a:r>
              <a:rPr lang="en-US" smtClean="0"/>
              <a:t>, IB-</a:t>
            </a:r>
            <a:r>
              <a:rPr lang="ru-RU" smtClean="0"/>
              <a:t>сеть</a:t>
            </a:r>
            <a:endParaRPr lang="en-US" smtClean="0"/>
          </a:p>
        </p:txBody>
      </p:sp>
      <p:pic>
        <p:nvPicPr>
          <p:cNvPr id="36868" name="Picture 4" descr="C:\Users\abram\Desktop\ServNet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1428750"/>
            <a:ext cx="39592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6"/>
          <p:cNvSpPr>
            <a:spLocks noGrp="1"/>
          </p:cNvSpPr>
          <p:nvPr>
            <p:ph type="title" idx="4294967295"/>
          </p:nvPr>
        </p:nvSpPr>
        <p:spPr>
          <a:xfrm>
            <a:off x="611188" y="692150"/>
            <a:ext cx="7993062" cy="539750"/>
          </a:xfrm>
        </p:spPr>
        <p:txBody>
          <a:bodyPr/>
          <a:lstStyle/>
          <a:p>
            <a:r>
              <a:rPr lang="en-US" smtClean="0"/>
              <a:t>2</a:t>
            </a:r>
            <a:r>
              <a:rPr lang="ru-RU" baseline="30000" smtClean="0"/>
              <a:t>ый</a:t>
            </a:r>
            <a:r>
              <a:rPr lang="ru-RU" smtClean="0"/>
              <a:t> уровень системы управления</a:t>
            </a:r>
          </a:p>
        </p:txBody>
      </p:sp>
      <p:sp>
        <p:nvSpPr>
          <p:cNvPr id="37891" name="Содержимое 8"/>
          <p:cNvSpPr>
            <a:spLocks noGrp="1"/>
          </p:cNvSpPr>
          <p:nvPr>
            <p:ph idx="4294967295"/>
          </p:nvPr>
        </p:nvSpPr>
        <p:spPr>
          <a:xfrm>
            <a:off x="4000500" y="1341438"/>
            <a:ext cx="5000625" cy="5327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Catalyst</a:t>
            </a:r>
            <a:r>
              <a:rPr lang="ru-RU" smtClean="0"/>
              <a:t>-модуль на корневом узле реализует управление питанием и сериальную консоль для каждого узла полукорзины</a:t>
            </a:r>
          </a:p>
          <a:p>
            <a:r>
              <a:rPr lang="ru-RU" b="1" smtClean="0"/>
              <a:t>Работает, только если</a:t>
            </a:r>
            <a:r>
              <a:rPr lang="ru-RU" smtClean="0"/>
              <a:t> запитаны и работают исправно: корневые узлы, </a:t>
            </a:r>
            <a:r>
              <a:rPr lang="en-US" smtClean="0"/>
              <a:t>DC/DC-</a:t>
            </a:r>
            <a:r>
              <a:rPr lang="ru-RU" smtClean="0"/>
              <a:t>платы</a:t>
            </a:r>
            <a:r>
              <a:rPr lang="en-US" smtClean="0"/>
              <a:t>, IB-</a:t>
            </a:r>
            <a:r>
              <a:rPr lang="ru-RU" smtClean="0"/>
              <a:t>сеть</a:t>
            </a:r>
          </a:p>
          <a:p>
            <a:r>
              <a:rPr lang="ru-RU" b="1" smtClean="0"/>
              <a:t>Не охвачены: </a:t>
            </a:r>
            <a:r>
              <a:rPr lang="ru-RU" smtClean="0"/>
              <a:t>корневые узлы, </a:t>
            </a:r>
            <a:r>
              <a:rPr lang="en-US" smtClean="0"/>
              <a:t>DC/DC-</a:t>
            </a:r>
            <a:r>
              <a:rPr lang="ru-RU" smtClean="0"/>
              <a:t>платы</a:t>
            </a:r>
            <a:r>
              <a:rPr lang="en-US" smtClean="0"/>
              <a:t>, IB-</a:t>
            </a:r>
            <a:r>
              <a:rPr lang="ru-RU" smtClean="0"/>
              <a:t>сеть</a:t>
            </a:r>
            <a:endParaRPr lang="en-US" smtClean="0"/>
          </a:p>
        </p:txBody>
      </p:sp>
      <p:pic>
        <p:nvPicPr>
          <p:cNvPr id="37892" name="Picture 2" descr="C:\Users\abram\Desktop\ServNet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1428750"/>
            <a:ext cx="39592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6"/>
          <p:cNvSpPr>
            <a:spLocks noGrp="1"/>
          </p:cNvSpPr>
          <p:nvPr>
            <p:ph type="title" idx="4294967295"/>
          </p:nvPr>
        </p:nvSpPr>
        <p:spPr>
          <a:xfrm>
            <a:off x="611188" y="692150"/>
            <a:ext cx="7993062" cy="539750"/>
          </a:xfrm>
        </p:spPr>
        <p:txBody>
          <a:bodyPr/>
          <a:lstStyle/>
          <a:p>
            <a:r>
              <a:rPr lang="en-US" smtClean="0"/>
              <a:t>3</a:t>
            </a:r>
            <a:r>
              <a:rPr lang="ru-RU" baseline="30000" smtClean="0"/>
              <a:t>ий</a:t>
            </a:r>
            <a:r>
              <a:rPr lang="ru-RU" smtClean="0"/>
              <a:t> уровень системы управления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4294967295"/>
          </p:nvPr>
        </p:nvSpPr>
        <p:spPr>
          <a:xfrm>
            <a:off x="4000500" y="1412875"/>
            <a:ext cx="5000625" cy="5328493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/>
              <a:t>СКИФ </a:t>
            </a:r>
            <a:r>
              <a:rPr lang="en-US" sz="2400" b="1" smtClean="0"/>
              <a:t>ServNet</a:t>
            </a:r>
            <a:r>
              <a:rPr lang="en-US" sz="2400" b="1" dirty="0" smtClean="0"/>
              <a:t>®</a:t>
            </a:r>
            <a:r>
              <a:rPr lang="ru-RU" sz="2400" dirty="0" smtClean="0"/>
              <a:t> — независимая сенсорная сеть</a:t>
            </a:r>
            <a:endParaRPr lang="en-US" sz="2400" dirty="0" smtClean="0"/>
          </a:p>
          <a:p>
            <a:r>
              <a:rPr lang="ru-RU" sz="2400" b="1" dirty="0" smtClean="0"/>
              <a:t>«Всегда в работе»:</a:t>
            </a:r>
            <a:r>
              <a:rPr lang="ru-RU" sz="2400" dirty="0" smtClean="0"/>
              <a:t> выделенная сеть электропитания (</a:t>
            </a:r>
            <a:r>
              <a:rPr lang="en-US" sz="2400" dirty="0" smtClean="0"/>
              <a:t>3W </a:t>
            </a:r>
            <a:r>
              <a:rPr lang="ru-RU" sz="2400" dirty="0" smtClean="0"/>
              <a:t>на шасси), выделенная сигнальная сеть</a:t>
            </a:r>
            <a:r>
              <a:rPr lang="en-US" sz="2400" dirty="0" smtClean="0"/>
              <a:t>: Ethernet + </a:t>
            </a:r>
            <a:r>
              <a:rPr lang="en-US" sz="2400" dirty="0" err="1" smtClean="0"/>
              <a:t>CANbus</a:t>
            </a:r>
            <a:r>
              <a:rPr lang="en-US" sz="2400" dirty="0" smtClean="0"/>
              <a:t> + I2C</a:t>
            </a:r>
            <a:endParaRPr lang="ru-RU" sz="2400" dirty="0" smtClean="0"/>
          </a:p>
          <a:p>
            <a:r>
              <a:rPr lang="ru-RU" sz="2400" b="1" dirty="0" smtClean="0"/>
              <a:t>Мониторинг</a:t>
            </a:r>
            <a:r>
              <a:rPr lang="ru-RU" sz="2400" dirty="0" smtClean="0"/>
              <a:t> (температура, влажность / протечки, напряжения) в узловых и корневой платах, в </a:t>
            </a:r>
            <a:r>
              <a:rPr lang="en-US" sz="2400" dirty="0" smtClean="0"/>
              <a:t>DC/DC-</a:t>
            </a:r>
            <a:r>
              <a:rPr lang="ru-RU" sz="2400" dirty="0" smtClean="0"/>
              <a:t>плате.</a:t>
            </a:r>
          </a:p>
          <a:p>
            <a:r>
              <a:rPr lang="ru-RU" sz="2400" b="1" dirty="0" smtClean="0"/>
              <a:t>Передача информации во </a:t>
            </a:r>
            <a:r>
              <a:rPr lang="en-US" sz="2400" b="1" dirty="0" smtClean="0"/>
              <a:t>2</a:t>
            </a:r>
            <a:r>
              <a:rPr lang="ru-RU" sz="2400" b="1" baseline="30000" dirty="0" smtClean="0"/>
              <a:t>ой</a:t>
            </a:r>
            <a:r>
              <a:rPr lang="en-US" sz="2400" b="1" dirty="0" smtClean="0"/>
              <a:t> </a:t>
            </a:r>
            <a:r>
              <a:rPr lang="ru-RU" sz="2400" b="1" dirty="0" smtClean="0"/>
              <a:t>уровень </a:t>
            </a:r>
            <a:r>
              <a:rPr lang="ru-RU" sz="2400" dirty="0" smtClean="0"/>
              <a:t>— в модуль </a:t>
            </a:r>
            <a:r>
              <a:rPr lang="en-US" sz="2400" dirty="0" err="1" smtClean="0"/>
              <a:t>Catalist</a:t>
            </a:r>
            <a:endParaRPr lang="en-US" sz="2400" dirty="0" smtClean="0"/>
          </a:p>
          <a:p>
            <a:r>
              <a:rPr lang="ru-RU" sz="2400" b="1" dirty="0" smtClean="0"/>
              <a:t>Управление (</a:t>
            </a:r>
            <a:r>
              <a:rPr lang="en-US" sz="2400" b="1" dirty="0" smtClean="0"/>
              <a:t>off</a:t>
            </a:r>
            <a:r>
              <a:rPr lang="ru-RU" sz="2400" b="1" dirty="0" smtClean="0"/>
              <a:t>/</a:t>
            </a:r>
            <a:r>
              <a:rPr lang="en-US" sz="2400" b="1" dirty="0" smtClean="0"/>
              <a:t>on) </a:t>
            </a:r>
            <a:r>
              <a:rPr lang="en-US" sz="2400" dirty="0" smtClean="0"/>
              <a:t>DC/DC-</a:t>
            </a:r>
            <a:r>
              <a:rPr lang="ru-RU" sz="2400" dirty="0" smtClean="0"/>
              <a:t>блоками. В случае опасности </a:t>
            </a:r>
            <a:r>
              <a:rPr lang="ru-RU" sz="2400" b="1" dirty="0" smtClean="0"/>
              <a:t>решение принимается локально </a:t>
            </a:r>
            <a:r>
              <a:rPr lang="ru-RU" sz="2400" dirty="0" smtClean="0"/>
              <a:t>на корневой плате</a:t>
            </a:r>
            <a:endParaRPr lang="en-US" sz="2400" dirty="0" smtClean="0"/>
          </a:p>
        </p:txBody>
      </p:sp>
      <p:pic>
        <p:nvPicPr>
          <p:cNvPr id="38916" name="Picture 2" descr="C:\Users\abram\Desktop\ServNet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1428750"/>
            <a:ext cx="39592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714375" y="500063"/>
            <a:ext cx="7889875" cy="785812"/>
          </a:xfrm>
        </p:spPr>
        <p:txBody>
          <a:bodyPr>
            <a:normAutofit fontScale="90000"/>
          </a:bodyPr>
          <a:lstStyle/>
          <a:p>
            <a:r>
              <a:rPr lang="ru-RU" sz="2600" smtClean="0"/>
              <a:t>СуперЭВМ ряда 4 семейства «СКИФ».</a:t>
            </a:r>
            <a:br>
              <a:rPr lang="ru-RU" sz="2600" smtClean="0"/>
            </a:br>
            <a:r>
              <a:rPr lang="ru-RU" sz="2600" smtClean="0"/>
              <a:t>Тотальный мониторинг и управление</a:t>
            </a:r>
          </a:p>
        </p:txBody>
      </p:sp>
      <p:sp>
        <p:nvSpPr>
          <p:cNvPr id="39939" name="Содержимое 8"/>
          <p:cNvSpPr>
            <a:spLocks noGrp="1"/>
          </p:cNvSpPr>
          <p:nvPr>
            <p:ph idx="4294967295"/>
          </p:nvPr>
        </p:nvSpPr>
        <p:spPr>
          <a:xfrm>
            <a:off x="4000500" y="1341438"/>
            <a:ext cx="5000625" cy="5230812"/>
          </a:xfrm>
        </p:spPr>
        <p:txBody>
          <a:bodyPr/>
          <a:lstStyle/>
          <a:p>
            <a:r>
              <a:rPr lang="ru-RU" b="1" dirty="0" smtClean="0"/>
              <a:t>Тройное резервирование</a:t>
            </a:r>
            <a:endParaRPr lang="en-US" b="1" dirty="0" smtClean="0"/>
          </a:p>
          <a:p>
            <a:r>
              <a:rPr lang="ru-RU" b="1" dirty="0" smtClean="0"/>
              <a:t>Разработано с поддержкой </a:t>
            </a:r>
            <a:r>
              <a:rPr lang="ru-RU" dirty="0" smtClean="0"/>
              <a:t>«темных </a:t>
            </a:r>
            <a:r>
              <a:rPr lang="ru-RU" dirty="0" err="1" smtClean="0"/>
              <a:t>ЦоД</a:t>
            </a:r>
            <a:r>
              <a:rPr lang="ru-RU" dirty="0" smtClean="0"/>
              <a:t>» без персонала</a:t>
            </a:r>
            <a:endParaRPr lang="en-US" dirty="0" smtClean="0"/>
          </a:p>
          <a:p>
            <a:r>
              <a:rPr lang="ru-RU" b="1" dirty="0" smtClean="0"/>
              <a:t>Высочайшая надежность </a:t>
            </a:r>
            <a:r>
              <a:rPr lang="ru-RU" dirty="0" smtClean="0"/>
              <a:t>системы мониторинга и управления</a:t>
            </a:r>
            <a:endParaRPr lang="en-US" b="1" dirty="0" smtClean="0"/>
          </a:p>
        </p:txBody>
      </p:sp>
      <p:pic>
        <p:nvPicPr>
          <p:cNvPr id="39940" name="Picture 2" descr="C:\Users\abram\Desktop\ServNet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1428750"/>
            <a:ext cx="39592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93825" y="3357563"/>
            <a:ext cx="6337300" cy="28797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7" name="Заголовок 6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СКИФ-Аврора</a:t>
            </a:r>
            <a:br>
              <a:rPr lang="ru-RU" dirty="0" smtClean="0"/>
            </a:br>
            <a:r>
              <a:rPr lang="ru-RU" dirty="0" smtClean="0"/>
              <a:t>Современное состояние и перспективы</a:t>
            </a:r>
            <a:endParaRPr lang="ru-RU" dirty="0"/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476250"/>
            <a:ext cx="7889875" cy="7858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2011</a:t>
            </a:r>
            <a:r>
              <a:rPr lang="ru-RU" dirty="0" smtClean="0"/>
              <a:t>, РСК СКИФ</a:t>
            </a:r>
            <a:r>
              <a:rPr lang="en-US" dirty="0" smtClean="0"/>
              <a:t>: </a:t>
            </a:r>
            <a:r>
              <a:rPr lang="ru-RU" dirty="0" smtClean="0"/>
              <a:t>Модернизация и расширение СКИФ-Аврора ЮУрГУ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413" y="1500188"/>
            <a:ext cx="6408737" cy="50720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/>
              <a:t>Модернизация </a:t>
            </a:r>
            <a:r>
              <a:rPr lang="en-US" b="1" dirty="0" smtClean="0"/>
              <a:t>CPU</a:t>
            </a:r>
          </a:p>
          <a:p>
            <a:pPr lvl="1">
              <a:defRPr/>
            </a:pPr>
            <a:r>
              <a:rPr lang="ru-RU" dirty="0" err="1" smtClean="0"/>
              <a:t>Intel</a:t>
            </a:r>
            <a:r>
              <a:rPr lang="ru-RU" dirty="0" smtClean="0"/>
              <a:t>® </a:t>
            </a:r>
            <a:r>
              <a:rPr lang="ru-RU" dirty="0" err="1" smtClean="0"/>
              <a:t>Xeon</a:t>
            </a:r>
            <a:r>
              <a:rPr lang="ru-RU" dirty="0" smtClean="0"/>
              <a:t>® 5500</a:t>
            </a:r>
            <a:r>
              <a:rPr lang="en-US" dirty="0" smtClean="0"/>
              <a:t> (Nehalem) </a:t>
            </a:r>
            <a:r>
              <a:rPr lang="en-US" dirty="0" smtClean="0">
                <a:sym typeface="Wingdings" pitchFamily="2" charset="2"/>
              </a:rPr>
              <a:t> </a:t>
            </a:r>
            <a:br>
              <a:rPr lang="en-US" dirty="0" smtClean="0">
                <a:sym typeface="Wingdings" pitchFamily="2" charset="2"/>
              </a:rPr>
            </a:br>
            <a:r>
              <a:rPr lang="ru-RU" dirty="0" err="1" smtClean="0"/>
              <a:t>Intel</a:t>
            </a:r>
            <a:r>
              <a:rPr lang="ru-RU" dirty="0" smtClean="0"/>
              <a:t>® </a:t>
            </a:r>
            <a:r>
              <a:rPr lang="ru-RU" dirty="0" err="1" smtClean="0"/>
              <a:t>Xeon</a:t>
            </a:r>
            <a:r>
              <a:rPr lang="ru-RU" dirty="0" smtClean="0"/>
              <a:t>® 5</a:t>
            </a:r>
            <a:r>
              <a:rPr lang="en-US" dirty="0" smtClean="0"/>
              <a:t>6</a:t>
            </a:r>
            <a:r>
              <a:rPr lang="ru-RU" dirty="0" smtClean="0"/>
              <a:t>00</a:t>
            </a:r>
            <a:r>
              <a:rPr lang="en-US" dirty="0" smtClean="0"/>
              <a:t> (</a:t>
            </a:r>
            <a:r>
              <a:rPr lang="en-US" dirty="0" err="1" smtClean="0"/>
              <a:t>Westmare</a:t>
            </a:r>
            <a:r>
              <a:rPr lang="en-US" dirty="0" smtClean="0"/>
              <a:t>)</a:t>
            </a:r>
          </a:p>
          <a:p>
            <a:pPr lvl="1">
              <a:defRPr/>
            </a:pPr>
            <a:r>
              <a:rPr lang="en-US" dirty="0" smtClean="0">
                <a:sym typeface="Wingdings" pitchFamily="2" charset="2"/>
              </a:rPr>
              <a:t>4 </a:t>
            </a:r>
            <a:r>
              <a:rPr lang="ru-RU" dirty="0" smtClean="0">
                <a:sym typeface="Wingdings" pitchFamily="2" charset="2"/>
              </a:rPr>
              <a:t>ядра</a:t>
            </a:r>
            <a:r>
              <a:rPr lang="en-US" dirty="0" smtClean="0">
                <a:sym typeface="Wingdings" pitchFamily="2" charset="2"/>
              </a:rPr>
              <a:t>  6 </a:t>
            </a:r>
            <a:r>
              <a:rPr lang="ru-RU" dirty="0" smtClean="0">
                <a:sym typeface="Wingdings" pitchFamily="2" charset="2"/>
              </a:rPr>
              <a:t>ядер</a:t>
            </a:r>
            <a:endParaRPr lang="en-US" dirty="0" smtClean="0">
              <a:sym typeface="Wingdings" pitchFamily="2" charset="2"/>
            </a:endParaRPr>
          </a:p>
          <a:p>
            <a:pPr lvl="1">
              <a:defRPr/>
            </a:pPr>
            <a:r>
              <a:rPr lang="en-US" dirty="0" smtClean="0">
                <a:sym typeface="Wingdings" pitchFamily="2" charset="2"/>
              </a:rPr>
              <a:t>2.93 GHz  3.33 GHz</a:t>
            </a:r>
          </a:p>
          <a:p>
            <a:pPr lvl="1">
              <a:defRPr/>
            </a:pPr>
            <a:r>
              <a:rPr lang="en-US" dirty="0" smtClean="0">
                <a:sym typeface="Wingdings" pitchFamily="2" charset="2"/>
              </a:rPr>
              <a:t>24 Tflops  41 Tflops </a:t>
            </a:r>
            <a:r>
              <a:rPr lang="ru-RU" dirty="0" smtClean="0">
                <a:sym typeface="Wingdings" pitchFamily="2" charset="2"/>
              </a:rPr>
              <a:t>в стойке</a:t>
            </a:r>
            <a:endParaRPr lang="en-US" dirty="0" smtClean="0">
              <a:sym typeface="Wingdings" pitchFamily="2" charset="2"/>
            </a:endParaRPr>
          </a:p>
          <a:p>
            <a:pPr>
              <a:defRPr/>
            </a:pPr>
            <a:r>
              <a:rPr lang="ru-RU" b="1" dirty="0" smtClean="0">
                <a:sym typeface="Wingdings" pitchFamily="2" charset="2"/>
              </a:rPr>
              <a:t>Расширение</a:t>
            </a:r>
            <a:r>
              <a:rPr lang="en-US" b="1" dirty="0" smtClean="0">
                <a:sym typeface="Wingdings" pitchFamily="2" charset="2"/>
              </a:rPr>
              <a:t>: 256  736 </a:t>
            </a:r>
            <a:r>
              <a:rPr lang="ru-RU" b="1" dirty="0" smtClean="0">
                <a:sym typeface="Wingdings" pitchFamily="2" charset="2"/>
              </a:rPr>
              <a:t>узлов</a:t>
            </a:r>
            <a:endParaRPr lang="en-US" b="1" dirty="0" smtClean="0">
              <a:sym typeface="Wingdings" pitchFamily="2" charset="2"/>
            </a:endParaRPr>
          </a:p>
          <a:p>
            <a:pPr lvl="1">
              <a:defRPr/>
            </a:pPr>
            <a:r>
              <a:rPr lang="en-US" dirty="0" smtClean="0">
                <a:sym typeface="Wingdings" pitchFamily="2" charset="2"/>
              </a:rPr>
              <a:t>3 </a:t>
            </a:r>
            <a:r>
              <a:rPr lang="ru-RU" dirty="0" smtClean="0">
                <a:sym typeface="Wingdings" pitchFamily="2" charset="2"/>
              </a:rPr>
              <a:t>стойки</a:t>
            </a:r>
            <a:r>
              <a:rPr lang="en-US" dirty="0" smtClean="0">
                <a:sym typeface="Wingdings" pitchFamily="2" charset="2"/>
              </a:rPr>
              <a:t>, 46 </a:t>
            </a:r>
            <a:r>
              <a:rPr lang="ru-RU" dirty="0" smtClean="0">
                <a:sym typeface="Wingdings" pitchFamily="2" charset="2"/>
              </a:rPr>
              <a:t>шасси</a:t>
            </a:r>
            <a:r>
              <a:rPr lang="en-US" dirty="0" smtClean="0">
                <a:sym typeface="Wingdings" pitchFamily="2" charset="2"/>
              </a:rPr>
              <a:t>, 736 </a:t>
            </a:r>
            <a:r>
              <a:rPr lang="ru-RU" dirty="0" smtClean="0">
                <a:sym typeface="Wingdings" pitchFamily="2" charset="2"/>
              </a:rPr>
              <a:t>узлов</a:t>
            </a:r>
            <a:r>
              <a:rPr lang="en-US" dirty="0" smtClean="0">
                <a:sym typeface="Wingdings" pitchFamily="2" charset="2"/>
              </a:rPr>
              <a:t>, 1,472 CPUs, 8,832 </a:t>
            </a:r>
            <a:r>
              <a:rPr lang="ru-RU" dirty="0" smtClean="0">
                <a:sym typeface="Wingdings" pitchFamily="2" charset="2"/>
              </a:rPr>
              <a:t>ядер</a:t>
            </a:r>
            <a:endParaRPr lang="en-US" dirty="0" smtClean="0">
              <a:sym typeface="Wingdings" pitchFamily="2" charset="2"/>
            </a:endParaRPr>
          </a:p>
          <a:p>
            <a:pPr>
              <a:defRPr/>
            </a:pPr>
            <a:r>
              <a:rPr lang="en-US" b="1" dirty="0" smtClean="0">
                <a:sym typeface="Wingdings" pitchFamily="2" charset="2"/>
              </a:rPr>
              <a:t>100.4 / 117 Tflops</a:t>
            </a:r>
          </a:p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sym typeface="Wingdings" pitchFamily="2" charset="2"/>
              </a:rPr>
              <a:t>#88 Top500, </a:t>
            </a:r>
            <a:r>
              <a:rPr lang="ru-RU" b="1" dirty="0" smtClean="0">
                <a:solidFill>
                  <a:schemeClr val="tx2"/>
                </a:solidFill>
                <a:sym typeface="Wingdings" pitchFamily="2" charset="2"/>
              </a:rPr>
              <a:t>июнь</a:t>
            </a:r>
            <a:r>
              <a:rPr lang="en-US" b="1" dirty="0" smtClean="0">
                <a:solidFill>
                  <a:schemeClr val="tx2"/>
                </a:solidFill>
                <a:sym typeface="Wingdings" pitchFamily="2" charset="2"/>
              </a:rPr>
              <a:t> 2011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412875"/>
            <a:ext cx="1943100" cy="518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Отечественная операционная система на отечественном суперкомпьютере</a:t>
            </a:r>
            <a:endParaRPr lang="ru-RU" dirty="0"/>
          </a:p>
        </p:txBody>
      </p:sp>
      <p:sp>
        <p:nvSpPr>
          <p:cNvPr id="24579" name="Содержимое 9"/>
          <p:cNvSpPr>
            <a:spLocks noGrp="1"/>
          </p:cNvSpPr>
          <p:nvPr>
            <p:ph idx="1"/>
          </p:nvPr>
        </p:nvSpPr>
        <p:spPr>
          <a:xfrm>
            <a:off x="2915815" y="1412776"/>
            <a:ext cx="3672409" cy="515949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Компания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en-US" dirty="0" smtClean="0"/>
              <a:t>ALT Linux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Институт программных</a:t>
            </a:r>
            <a:br>
              <a:rPr lang="ru-RU" dirty="0" smtClean="0"/>
            </a:br>
            <a:r>
              <a:rPr lang="ru-RU" dirty="0" smtClean="0"/>
              <a:t>систем</a:t>
            </a:r>
            <a:br>
              <a:rPr lang="ru-RU" dirty="0" smtClean="0"/>
            </a:br>
            <a:r>
              <a:rPr lang="ru-RU" dirty="0" smtClean="0"/>
              <a:t>имени </a:t>
            </a:r>
            <a:r>
              <a:rPr lang="ru-RU" dirty="0" err="1" smtClean="0"/>
              <a:t>А.К.Айламазяна</a:t>
            </a:r>
            <a:r>
              <a:rPr lang="ru-RU" dirty="0" smtClean="0"/>
              <a:t> РАН</a:t>
            </a:r>
            <a:endParaRPr lang="en-US" dirty="0" smtClean="0"/>
          </a:p>
          <a:p>
            <a:r>
              <a:rPr lang="ru-RU" dirty="0" smtClean="0"/>
              <a:t>НИЦЭВТ</a:t>
            </a:r>
          </a:p>
          <a:p>
            <a:r>
              <a:rPr lang="ru-RU" dirty="0" smtClean="0"/>
              <a:t>НИВЦ МГУ имени М.В.Ломоносова</a:t>
            </a:r>
          </a:p>
          <a:p>
            <a:r>
              <a:rPr lang="ru-RU" dirty="0" smtClean="0"/>
              <a:t>ИПМ имени М.В.Келдыша РАН</a:t>
            </a:r>
          </a:p>
          <a:p>
            <a:r>
              <a:rPr lang="ru-RU" dirty="0" smtClean="0"/>
              <a:t>и другие соисполнители Программы «СКИФ-ГРИД»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848699" y="7245548"/>
            <a:ext cx="1114425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8E090C-24DD-4A37-8727-3D39567B07CE}" type="slidenum">
              <a:rPr lang="en-US" smtClean="0">
                <a:solidFill>
                  <a:srgbClr val="000508"/>
                </a:solidFill>
              </a:rPr>
              <a:pPr>
                <a:defRPr/>
              </a:pPr>
              <a:t>119</a:t>
            </a:fld>
            <a:endParaRPr lang="en-US" dirty="0">
              <a:solidFill>
                <a:srgbClr val="000508"/>
              </a:solidFill>
            </a:endParaRPr>
          </a:p>
        </p:txBody>
      </p:sp>
      <p:pic>
        <p:nvPicPr>
          <p:cNvPr id="37890" name="Picture 2" descr="C:\Users\abram\Desktop\altLinux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1386078"/>
            <a:ext cx="2734270" cy="53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1" name="Picture 3" descr="C:\Users\abram\Desktop\skif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742260"/>
            <a:ext cx="22669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C:\Users\abram\Desktop\altLinux.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412776"/>
            <a:ext cx="226695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5" descr="C:\Users\abram\Desktop\altLinux.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1099" y="3595774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119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6"/>
          <p:cNvSpPr>
            <a:spLocks noGrp="1"/>
          </p:cNvSpPr>
          <p:nvPr>
            <p:ph type="title"/>
          </p:nvPr>
        </p:nvSpPr>
        <p:spPr>
          <a:xfrm>
            <a:off x="468313" y="549275"/>
            <a:ext cx="8429625" cy="790575"/>
          </a:xfrm>
        </p:spPr>
        <p:txBody>
          <a:bodyPr/>
          <a:lstStyle/>
          <a:p>
            <a:r>
              <a:rPr lang="ru-RU" smtClean="0"/>
              <a:t>Развитие суперкомпьютерной отрасли</a:t>
            </a:r>
            <a:br>
              <a:rPr lang="ru-RU" smtClean="0"/>
            </a:br>
            <a:r>
              <a:rPr lang="ru-RU" smtClean="0"/>
              <a:t>в мире и в России (взгляд с птичьего полета)</a:t>
            </a:r>
          </a:p>
        </p:txBody>
      </p:sp>
      <p:pic>
        <p:nvPicPr>
          <p:cNvPr id="16388" name="Picture 4" descr="C:\Users\Abramov Sergei\Desktop\top500trends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СКИФ ряда 4 </a:t>
            </a:r>
            <a:r>
              <a:rPr lang="en-US" dirty="0" smtClean="0"/>
              <a:t>(</a:t>
            </a:r>
            <a:r>
              <a:rPr lang="ru-RU" dirty="0" smtClean="0"/>
              <a:t>СКИФ-Аврора) </a:t>
            </a:r>
            <a:br>
              <a:rPr lang="ru-RU" dirty="0" smtClean="0"/>
            </a:br>
            <a:r>
              <a:rPr lang="ru-RU" dirty="0" smtClean="0"/>
              <a:t>по сравнению со всеми другими разработками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200" b="1" dirty="0" smtClean="0"/>
              <a:t>Сделано в России: преодоление ограничений экспортного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200" b="1" dirty="0" smtClean="0"/>
              <a:t>контроля </a:t>
            </a:r>
            <a:r>
              <a:rPr lang="ru-RU" sz="2200" dirty="0" smtClean="0"/>
              <a:t>(поправка Джексона–</a:t>
            </a:r>
            <a:r>
              <a:rPr lang="ru-RU" sz="2200" dirty="0" err="1" smtClean="0"/>
              <a:t>Вэника</a:t>
            </a:r>
            <a:r>
              <a:rPr lang="ru-RU" sz="2200" dirty="0" smtClean="0"/>
              <a:t>) за счет собственных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200" dirty="0" smtClean="0"/>
              <a:t>разработок</a:t>
            </a:r>
          </a:p>
          <a:p>
            <a:pPr marL="465137" indent="-457200">
              <a:buFont typeface="+mj-lt"/>
              <a:buAutoNum type="arabicPeriod"/>
              <a:defRPr/>
            </a:pPr>
            <a:r>
              <a:rPr lang="ru-RU" sz="2200" b="1" dirty="0" smtClean="0"/>
              <a:t>высокая совместимость </a:t>
            </a:r>
            <a:r>
              <a:rPr lang="ru-RU" sz="2200" dirty="0" smtClean="0"/>
              <a:t>с существующим программным обеспечением </a:t>
            </a:r>
            <a:r>
              <a:rPr lang="ru-RU" sz="2200" b="1" dirty="0" smtClean="0"/>
              <a:t>в комбинации с возможностью использования </a:t>
            </a:r>
            <a:r>
              <a:rPr lang="en-US" sz="2200" b="1" dirty="0" smtClean="0"/>
              <a:t>FPGA</a:t>
            </a:r>
            <a:r>
              <a:rPr lang="ru-RU" sz="2200" b="1" dirty="0" smtClean="0"/>
              <a:t>-ускорителей </a:t>
            </a:r>
            <a:r>
              <a:rPr lang="ru-RU" sz="2200" dirty="0" smtClean="0"/>
              <a:t>(как сделано в линии</a:t>
            </a:r>
            <a:br>
              <a:rPr lang="ru-RU" sz="2200" dirty="0" smtClean="0"/>
            </a:br>
            <a:r>
              <a:rPr lang="en-US" sz="2200" dirty="0" smtClean="0"/>
              <a:t>Cray XD-x</a:t>
            </a:r>
            <a:r>
              <a:rPr lang="ru-RU" sz="2200" dirty="0" smtClean="0"/>
              <a:t> — недоступны в России</a:t>
            </a:r>
            <a:r>
              <a:rPr lang="en-US" sz="2200" dirty="0" smtClean="0"/>
              <a:t>)</a:t>
            </a:r>
          </a:p>
          <a:p>
            <a:pPr marL="465137" indent="-457200">
              <a:buFont typeface="+mj-lt"/>
              <a:buAutoNum type="arabicPeriod"/>
              <a:defRPr/>
            </a:pPr>
            <a:r>
              <a:rPr lang="ru-RU" sz="2200" b="1" dirty="0" smtClean="0"/>
              <a:t>улучшенная масштабируемость</a:t>
            </a:r>
            <a:r>
              <a:rPr lang="ru-RU" sz="2200" dirty="0" smtClean="0"/>
              <a:t> (за счет топологии </a:t>
            </a:r>
            <a:r>
              <a:rPr lang="en-US" sz="2200" dirty="0" smtClean="0"/>
              <a:t>3D-</a:t>
            </a:r>
            <a:r>
              <a:rPr lang="ru-RU" sz="2200" dirty="0" smtClean="0"/>
              <a:t>тор) системной сети</a:t>
            </a:r>
          </a:p>
          <a:p>
            <a:pPr marL="465137" indent="-457200">
              <a:buFont typeface="+mj-lt"/>
              <a:buAutoNum type="arabicPeriod"/>
              <a:defRPr/>
            </a:pPr>
            <a:r>
              <a:rPr lang="ru-RU" sz="2200" b="1" dirty="0" smtClean="0"/>
              <a:t>повышенная эффективность реализации синхронизации</a:t>
            </a:r>
          </a:p>
          <a:p>
            <a:pPr marL="465137" indent="-457200">
              <a:buFont typeface="+mj-lt"/>
              <a:buAutoNum type="arabicPeriod"/>
              <a:defRPr/>
            </a:pPr>
            <a:r>
              <a:rPr lang="ru-RU" sz="2200" b="1" dirty="0" smtClean="0"/>
              <a:t>возможность поддержки не только </a:t>
            </a:r>
            <a:r>
              <a:rPr lang="en-US" sz="2200" b="1" dirty="0" smtClean="0"/>
              <a:t>MPI</a:t>
            </a:r>
            <a:r>
              <a:rPr lang="ru-RU" sz="2200" dirty="0" smtClean="0"/>
              <a:t>, но и новых перспективных подходов к реализации параллельных вычислений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ru-RU" dirty="0" smtClean="0"/>
          </a:p>
          <a:p>
            <a:pPr lvl="1">
              <a:defRPr/>
            </a:pPr>
            <a:endParaRPr lang="ru-RU" dirty="0" smtClean="0"/>
          </a:p>
          <a:p>
            <a:pPr>
              <a:defRPr/>
            </a:pP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Разработано в России</a:t>
            </a:r>
            <a:br>
              <a:rPr lang="ru-RU" dirty="0" smtClean="0"/>
            </a:br>
            <a:r>
              <a:rPr lang="ru-RU" dirty="0" smtClean="0"/>
              <a:t>Можем изготавливать в России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100" b="1" dirty="0" smtClean="0">
                <a:solidFill>
                  <a:srgbClr val="000070"/>
                </a:solidFill>
              </a:rPr>
              <a:t>Широкая отечественная кооперация</a:t>
            </a:r>
          </a:p>
          <a:p>
            <a:pPr lvl="1">
              <a:defRPr/>
            </a:pPr>
            <a:r>
              <a:rPr lang="ru-RU" sz="2100" dirty="0" smtClean="0"/>
              <a:t>7 организаций — разработка КД, ПД и создание опытных образцов СКИФ-Аврора</a:t>
            </a:r>
          </a:p>
          <a:p>
            <a:pPr lvl="2">
              <a:defRPr/>
            </a:pPr>
            <a:r>
              <a:rPr lang="ru-RU" sz="1800" dirty="0" smtClean="0"/>
              <a:t>ИПС имени А.К. Айламазяна РАН (головной), ЗАО «РСК СКИФ», ЮУрГУ, ИПМ имени М.В.Келдыша РАН, ОАО «НИЦЭВТ», ООО «Альт Линукс Технолоджи», ОИПИ НАН Беларуси</a:t>
            </a:r>
            <a:endParaRPr lang="ru-RU" sz="1900" dirty="0" smtClean="0"/>
          </a:p>
          <a:p>
            <a:pPr lvl="1">
              <a:defRPr/>
            </a:pPr>
            <a:r>
              <a:rPr lang="ru-RU" sz="2100" dirty="0" smtClean="0"/>
              <a:t>20 российских организаций — адаптация и оптимизация приложений к архитектуре суперкомпьютеров СКИФ-Аврора</a:t>
            </a:r>
          </a:p>
          <a:p>
            <a:pPr lvl="2">
              <a:defRPr/>
            </a:pPr>
            <a:r>
              <a:rPr lang="ru-RU" sz="1800" dirty="0" smtClean="0"/>
              <a:t>ИПС имени А.К. Айламазяна РАН, ИПМ им. М.В.Келдыша РАН, ИСА РАН, ИММ РАН, ГЦ РАН, ИКИ РАН, ИПХФ РАН, ИХФ РАН, ЮУрГУ, </a:t>
            </a:r>
            <a:r>
              <a:rPr lang="ru-RU" sz="1800" dirty="0" err="1" smtClean="0"/>
              <a:t>СПбГПУ</a:t>
            </a:r>
            <a:r>
              <a:rPr lang="ru-RU" sz="1800" dirty="0" smtClean="0"/>
              <a:t>, НИИ КС, ННГУ, ТГУ, УГАТУ, МТУСИ, </a:t>
            </a:r>
            <a:r>
              <a:rPr lang="ru-RU" sz="1800" dirty="0" err="1" smtClean="0"/>
              <a:t>ЧелГУ</a:t>
            </a:r>
            <a:r>
              <a:rPr lang="ru-RU" sz="1800" dirty="0" smtClean="0"/>
              <a:t>, ЗАО «РСК СКИФ», ООО «Альт Линукс Технолоджи», ЗАО «</a:t>
            </a:r>
            <a:r>
              <a:rPr lang="ru-RU" sz="1800" dirty="0" err="1" smtClean="0"/>
              <a:t>Каледин</a:t>
            </a:r>
            <a:r>
              <a:rPr lang="ru-RU" sz="1800" dirty="0" smtClean="0"/>
              <a:t> и Партнеры», ЗАО «Сигма технологии»</a:t>
            </a:r>
            <a:endParaRPr lang="ru-RU" sz="1900" dirty="0" smtClean="0"/>
          </a:p>
          <a:p>
            <a:pPr>
              <a:defRPr/>
            </a:pPr>
            <a:r>
              <a:rPr lang="ru-RU" sz="2100" b="1" dirty="0" smtClean="0">
                <a:solidFill>
                  <a:srgbClr val="000070"/>
                </a:solidFill>
              </a:rPr>
              <a:t>Равноправное взаимовыгодное</a:t>
            </a:r>
            <a:br>
              <a:rPr lang="ru-RU" sz="2100" b="1" dirty="0" smtClean="0">
                <a:solidFill>
                  <a:srgbClr val="000070"/>
                </a:solidFill>
              </a:rPr>
            </a:br>
            <a:r>
              <a:rPr lang="ru-RU" sz="2100" b="1" dirty="0" smtClean="0">
                <a:solidFill>
                  <a:srgbClr val="000070"/>
                </a:solidFill>
              </a:rPr>
              <a:t>сотрудничество с западными партнерами</a:t>
            </a:r>
          </a:p>
          <a:p>
            <a:pPr>
              <a:defRPr/>
            </a:pPr>
            <a:r>
              <a:rPr lang="ru-RU" sz="2100" b="1" dirty="0" smtClean="0">
                <a:solidFill>
                  <a:srgbClr val="000070"/>
                </a:solidFill>
              </a:rPr>
              <a:t>Имеем право и способны изготавливать в России </a:t>
            </a:r>
            <a:r>
              <a:rPr lang="ru-RU" sz="2100" b="1" dirty="0" smtClean="0"/>
              <a:t>все печатные платы, всю «механику», систему в целом</a:t>
            </a:r>
            <a:r>
              <a:rPr lang="ru-RU" sz="2100" dirty="0" smtClean="0"/>
              <a:t>, закупать надо только микросхемы</a:t>
            </a:r>
            <a:endParaRPr lang="en-US" sz="2100" dirty="0" smtClean="0"/>
          </a:p>
          <a:p>
            <a:pPr lvl="1">
              <a:defRPr/>
            </a:pPr>
            <a:endParaRPr lang="ru-RU" sz="2400" dirty="0" smtClean="0"/>
          </a:p>
          <a:p>
            <a:pPr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 на пути к </a:t>
            </a:r>
            <a:r>
              <a:rPr lang="ru-RU" smtClean="0"/>
              <a:t>эксафлопсу</a:t>
            </a:r>
            <a:endParaRPr lang="ru-RU" dirty="0" smtClean="0"/>
          </a:p>
        </p:txBody>
      </p:sp>
      <p:sp>
        <p:nvSpPr>
          <p:cNvPr id="46083" name="Содержимое 2"/>
          <p:cNvSpPr>
            <a:spLocks noGrp="1"/>
          </p:cNvSpPr>
          <p:nvPr>
            <p:ph idx="4294967295"/>
          </p:nvPr>
        </p:nvSpPr>
        <p:spPr>
          <a:xfrm>
            <a:off x="0" y="1357313"/>
            <a:ext cx="9144000" cy="5500687"/>
          </a:xfrm>
        </p:spPr>
        <p:txBody>
          <a:bodyPr>
            <a:normAutofit/>
          </a:bodyPr>
          <a:lstStyle/>
          <a:p>
            <a:r>
              <a:rPr lang="ru-RU" dirty="0" smtClean="0"/>
              <a:t>высокая плотность компоновки</a:t>
            </a:r>
            <a:r>
              <a:rPr lang="en-US" dirty="0" smtClean="0"/>
              <a:t> </a:t>
            </a:r>
            <a:r>
              <a:rPr lang="ru-RU" dirty="0" smtClean="0"/>
              <a:t>вычислителя;</a:t>
            </a:r>
          </a:p>
          <a:p>
            <a:pPr lvl="1"/>
            <a:r>
              <a:rPr lang="ru-RU" dirty="0" smtClean="0"/>
              <a:t>сокращение физической длины соединений;</a:t>
            </a:r>
            <a:endParaRPr lang="en-US" dirty="0" smtClean="0"/>
          </a:p>
          <a:p>
            <a:r>
              <a:rPr lang="ru-RU" dirty="0" smtClean="0"/>
              <a:t>снижение удельного потребления электроэнергии;</a:t>
            </a:r>
            <a:endParaRPr lang="en-US" dirty="0" smtClean="0"/>
          </a:p>
          <a:p>
            <a:r>
              <a:rPr lang="ru-RU" dirty="0" smtClean="0"/>
              <a:t>эффективный и надежный отвод тепла;</a:t>
            </a:r>
            <a:endParaRPr lang="en-US" dirty="0" smtClean="0"/>
          </a:p>
          <a:p>
            <a:r>
              <a:rPr lang="ru-RU" dirty="0" smtClean="0"/>
              <a:t>система обменов между вычислительными узлами с низкой задержкой, высокой пропускной способностью</a:t>
            </a:r>
            <a:r>
              <a:rPr lang="en-US" dirty="0" smtClean="0"/>
              <a:t>, </a:t>
            </a:r>
            <a:r>
              <a:rPr lang="ru-RU" dirty="0" smtClean="0"/>
              <a:t>поддержкой интеграции очень большой системы (</a:t>
            </a:r>
            <a:r>
              <a:rPr lang="en-US" dirty="0" smtClean="0"/>
              <a:t>N×</a:t>
            </a:r>
            <a:r>
              <a:rPr lang="ru-RU" dirty="0" smtClean="0"/>
              <a:t>10</a:t>
            </a:r>
            <a:r>
              <a:rPr lang="ru-RU" baseline="30000" dirty="0" smtClean="0"/>
              <a:t>6</a:t>
            </a:r>
            <a:r>
              <a:rPr lang="en-US" dirty="0" smtClean="0"/>
              <a:t>)</a:t>
            </a:r>
            <a:r>
              <a:rPr lang="ru-RU" dirty="0" smtClean="0"/>
              <a:t>;</a:t>
            </a:r>
          </a:p>
          <a:p>
            <a:r>
              <a:rPr lang="ru-RU" dirty="0" smtClean="0"/>
              <a:t>мониторинг и управление большой системой;</a:t>
            </a:r>
          </a:p>
          <a:p>
            <a:r>
              <a:rPr lang="ru-RU" dirty="0" smtClean="0"/>
              <a:t>устойчивость к отказу части оборудования;</a:t>
            </a:r>
          </a:p>
          <a:p>
            <a:r>
              <a:rPr lang="ru-RU" dirty="0" smtClean="0"/>
              <a:t>поддержка использования неоднородных ядер и ускорителей в составе вычислительных узлов;</a:t>
            </a:r>
          </a:p>
          <a:p>
            <a:r>
              <a:rPr lang="ru-RU" dirty="0" smtClean="0"/>
              <a:t>новые подходы к организации параллельного выполнения программ.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145351" y="1448816"/>
            <a:ext cx="324000" cy="324000"/>
          </a:xfrm>
          <a:prstGeom prst="ellips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533224" y="1844824"/>
            <a:ext cx="324000" cy="324000"/>
          </a:xfrm>
          <a:prstGeom prst="ellips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45351" y="2276872"/>
            <a:ext cx="324000" cy="324000"/>
          </a:xfrm>
          <a:prstGeom prst="ellips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145351" y="2708920"/>
            <a:ext cx="324000" cy="324000"/>
          </a:xfrm>
          <a:prstGeom prst="ellips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145351" y="3140968"/>
            <a:ext cx="324000" cy="324000"/>
          </a:xfrm>
          <a:prstGeom prst="ellips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145351" y="4329136"/>
            <a:ext cx="324000" cy="324000"/>
          </a:xfrm>
          <a:prstGeom prst="ellips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145351" y="4797152"/>
            <a:ext cx="324000" cy="324000"/>
          </a:xfrm>
          <a:prstGeom prst="ellips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145351" y="5913312"/>
            <a:ext cx="324000" cy="324000"/>
          </a:xfrm>
          <a:prstGeom prst="ellips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 smtClean="0"/>
              <a:t>Системы класса «Top1–10».</a:t>
            </a:r>
            <a:br>
              <a:rPr lang="ru-RU" dirty="0" smtClean="0"/>
            </a:br>
            <a:r>
              <a:rPr lang="ru-RU" dirty="0" smtClean="0"/>
              <a:t>Интерконнект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Российские разработки собственного интерконнекта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429250"/>
          </a:xfrm>
        </p:spPr>
        <p:txBody>
          <a:bodyPr/>
          <a:lstStyle/>
          <a:p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Госкорпорация «Росатом» (РФЯЦ-ВНИИЭФ, Саров)</a:t>
            </a:r>
          </a:p>
          <a:p>
            <a:pPr lvl="1"/>
            <a:r>
              <a:rPr lang="ru-RU" smtClean="0"/>
              <a:t>СМПО — система межпроцессорных обменов</a:t>
            </a:r>
          </a:p>
          <a:p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НИЦЭВТ</a:t>
            </a:r>
          </a:p>
          <a:p>
            <a:pPr lvl="1"/>
            <a:r>
              <a:rPr lang="ru-RU" smtClean="0"/>
              <a:t>интерконнект </a:t>
            </a:r>
            <a:r>
              <a:rPr lang="en-US" smtClean="0"/>
              <a:t>3D-</a:t>
            </a:r>
            <a:r>
              <a:rPr lang="ru-RU" smtClean="0"/>
              <a:t>тор (</a:t>
            </a:r>
            <a:r>
              <a:rPr lang="en-US" smtClean="0"/>
              <a:t>nD-</a:t>
            </a:r>
            <a:r>
              <a:rPr lang="ru-RU" smtClean="0"/>
              <a:t>тор)</a:t>
            </a:r>
          </a:p>
          <a:p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ИПМ имени М.В.Келдыша РАН, ООО НПО «Роста»,</a:t>
            </a:r>
            <a:b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</a:b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ФГУП «НИИ Квант»</a:t>
            </a:r>
          </a:p>
          <a:p>
            <a:pPr lvl="1"/>
            <a:r>
              <a:rPr lang="ru-RU" smtClean="0">
                <a:sym typeface="Wingdings" pitchFamily="2" charset="2"/>
              </a:rPr>
              <a:t>МВС-Экспресс</a:t>
            </a:r>
            <a:endParaRPr lang="en-US" smtClean="0">
              <a:sym typeface="Wingdings" pitchFamily="2" charset="2"/>
            </a:endParaRPr>
          </a:p>
          <a:p>
            <a:pPr lvl="2"/>
            <a:r>
              <a:rPr lang="ru-RU" smtClean="0"/>
              <a:t>стек ПО </a:t>
            </a:r>
            <a:r>
              <a:rPr lang="en-US" smtClean="0"/>
              <a:t>SKIF-3D-Torus</a:t>
            </a:r>
            <a:endParaRPr lang="ru-RU" smtClean="0">
              <a:sym typeface="Wingdings" pitchFamily="2" charset="2"/>
            </a:endParaRPr>
          </a:p>
          <a:p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ИПС имени А.К.Айламазяна РАН</a:t>
            </a:r>
          </a:p>
          <a:p>
            <a:pPr lvl="1"/>
            <a:r>
              <a:rPr lang="en-US" smtClean="0"/>
              <a:t>SKIF-3D-Torus</a:t>
            </a:r>
            <a:endParaRPr lang="ru-RU" smtClean="0">
              <a:sym typeface="Wingdings" pitchFamily="2" charset="2"/>
            </a:endParaRPr>
          </a:p>
          <a:p>
            <a:pPr lvl="2"/>
            <a:r>
              <a:rPr lang="ru-RU" smtClean="0"/>
              <a:t>стек ПО </a:t>
            </a:r>
            <a:r>
              <a:rPr lang="en-US" smtClean="0"/>
              <a:t>SKIF-3D-Torus</a:t>
            </a:r>
            <a:endParaRPr lang="ru-RU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2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dirty="0" smtClean="0"/>
              <a:t>Новые игроки: следите за руками…  </a:t>
            </a:r>
            <a:r>
              <a:rPr lang="en-US" dirty="0" smtClean="0"/>
              <a:t>Intel</a:t>
            </a:r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143500"/>
          </a:xfrm>
        </p:spPr>
        <p:txBody>
          <a:bodyPr/>
          <a:lstStyle/>
          <a:p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Покупки:</a:t>
            </a:r>
          </a:p>
          <a:p>
            <a:pPr lvl="1"/>
            <a:r>
              <a:rPr lang="en-US" b="1" smtClean="0">
                <a:hlinkClick r:id="rId3"/>
              </a:rPr>
              <a:t>CNews</a:t>
            </a:r>
            <a:r>
              <a:rPr lang="en-US" smtClean="0"/>
              <a:t>:</a:t>
            </a:r>
            <a:r>
              <a:rPr lang="en-US" b="1" smtClean="0"/>
              <a:t> </a:t>
            </a:r>
            <a:r>
              <a:rPr lang="ru-RU" b="1" smtClean="0"/>
              <a:t>«</a:t>
            </a:r>
            <a:r>
              <a:rPr lang="en-US" b="1" smtClean="0"/>
              <a:t>Intel </a:t>
            </a:r>
            <a:r>
              <a:rPr lang="ru-RU" b="1" smtClean="0"/>
              <a:t>купила фирму </a:t>
            </a:r>
            <a:r>
              <a:rPr lang="en-US" b="1" smtClean="0"/>
              <a:t>InfiniBand </a:t>
            </a:r>
            <a:r>
              <a:rPr lang="ru-RU" b="1" smtClean="0"/>
              <a:t>у </a:t>
            </a:r>
            <a:r>
              <a:rPr lang="en-US" b="1" smtClean="0"/>
              <a:t>QLogic </a:t>
            </a:r>
            <a:r>
              <a:rPr lang="ru-RU" b="1" smtClean="0"/>
              <a:t>за $125</a:t>
            </a:r>
            <a:r>
              <a:rPr lang="en-US" b="1" smtClean="0"/>
              <a:t>M</a:t>
            </a:r>
            <a:r>
              <a:rPr lang="ru-RU" b="1" smtClean="0"/>
              <a:t>»</a:t>
            </a:r>
            <a:endParaRPr lang="en-US" b="1" smtClean="0"/>
          </a:p>
          <a:p>
            <a:pPr lvl="1"/>
            <a:r>
              <a:rPr lang="en-US" b="1" smtClean="0">
                <a:hlinkClick r:id="rId3"/>
              </a:rPr>
              <a:t>http://ru.intel.com</a:t>
            </a:r>
            <a:r>
              <a:rPr lang="en-US" b="1" smtClean="0"/>
              <a:t>: </a:t>
            </a:r>
            <a:r>
              <a:rPr lang="ru-RU" b="1" smtClean="0"/>
              <a:t>«Intel получит лучший суперкомпьютерный интерконнект»</a:t>
            </a:r>
            <a:r>
              <a:rPr lang="en-US" b="1" smtClean="0"/>
              <a:t> </a:t>
            </a:r>
            <a:r>
              <a:rPr lang="ru-RU" b="1" smtClean="0"/>
              <a:t>— </a:t>
            </a:r>
            <a:r>
              <a:rPr lang="en-US" b="1" smtClean="0"/>
              <a:t>$140M</a:t>
            </a:r>
            <a:endParaRPr lang="ru-RU" b="1" smtClean="0"/>
          </a:p>
          <a:p>
            <a:pPr lvl="2"/>
            <a:r>
              <a:rPr lang="ru-RU" smtClean="0"/>
              <a:t>Приобретение ведущей в отрасли коммутационной технологии компании Cray, связанной с разработками интерконнектов Gemini (и перспективного Aries), для суперкомпьютеров Cray нового поколения —Cascade,— на базе </a:t>
            </a:r>
            <a:r>
              <a:rPr lang="en-US" smtClean="0"/>
              <a:t>CPU </a:t>
            </a:r>
            <a:r>
              <a:rPr lang="ru-RU" smtClean="0"/>
              <a:t>Intel® Xeon®</a:t>
            </a:r>
          </a:p>
          <a:p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Суть происходящего</a:t>
            </a:r>
          </a:p>
          <a:p>
            <a:pPr lvl="1"/>
            <a:r>
              <a:rPr lang="ru-RU" smtClean="0"/>
              <a:t>Начало </a:t>
            </a:r>
            <a:r>
              <a:rPr lang="en-US" smtClean="0"/>
              <a:t>R&amp;D </a:t>
            </a:r>
            <a:r>
              <a:rPr lang="ru-RU" smtClean="0"/>
              <a:t>интерконнекта, интегрируемого с </a:t>
            </a:r>
            <a:r>
              <a:rPr lang="en-US" smtClean="0"/>
              <a:t>QPI</a:t>
            </a:r>
            <a:endParaRPr lang="ru-RU" smtClean="0"/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 перспективного интерконнекта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Эффективная топология</a:t>
            </a:r>
          </a:p>
          <a:p>
            <a:pPr lvl="1"/>
            <a:r>
              <a:rPr lang="ru-RU" dirty="0" smtClean="0"/>
              <a:t>масштабируемости до 10</a:t>
            </a:r>
            <a:r>
              <a:rPr lang="ru-RU" baseline="30000" dirty="0" smtClean="0"/>
              <a:t>6</a:t>
            </a:r>
            <a:r>
              <a:rPr lang="ru-RU" dirty="0" smtClean="0"/>
              <a:t>–10</a:t>
            </a:r>
            <a:r>
              <a:rPr lang="ru-RU" baseline="30000" dirty="0" smtClean="0"/>
              <a:t>9</a:t>
            </a:r>
          </a:p>
          <a:p>
            <a:pPr lvl="1"/>
            <a:r>
              <a:rPr lang="ru-RU" dirty="0" smtClean="0"/>
              <a:t>эффективная маршрутизация без блокировок</a:t>
            </a:r>
          </a:p>
          <a:p>
            <a:pPr lvl="1"/>
            <a:r>
              <a:rPr lang="ru-RU" dirty="0" smtClean="0"/>
              <a:t>устойчивость к ошибкам</a:t>
            </a:r>
          </a:p>
          <a:p>
            <a:r>
              <a:rPr lang="ru-RU" dirty="0" smtClean="0"/>
              <a:t>Высокие технические показатели</a:t>
            </a:r>
          </a:p>
          <a:p>
            <a:pPr lvl="1"/>
            <a:r>
              <a:rPr lang="ru-RU" dirty="0" smtClean="0"/>
              <a:t>Высокий темп выдачи сообщений</a:t>
            </a:r>
          </a:p>
          <a:p>
            <a:pPr lvl="1"/>
            <a:r>
              <a:rPr lang="ru-RU" dirty="0" smtClean="0"/>
              <a:t>Низкая задержка</a:t>
            </a:r>
          </a:p>
          <a:p>
            <a:pPr lvl="1"/>
            <a:r>
              <a:rPr lang="ru-RU" dirty="0" smtClean="0"/>
              <a:t>Высокая пропускная способность</a:t>
            </a:r>
          </a:p>
          <a:p>
            <a:r>
              <a:rPr lang="ru-RU" dirty="0" smtClean="0"/>
              <a:t> Поддержка перспективных моделей параллельных вычислений</a:t>
            </a:r>
          </a:p>
          <a:p>
            <a:pPr lvl="1"/>
            <a:r>
              <a:rPr lang="ru-RU" dirty="0" smtClean="0"/>
              <a:t>«не </a:t>
            </a:r>
            <a:r>
              <a:rPr lang="en-US" dirty="0" smtClean="0"/>
              <a:t>MPI</a:t>
            </a:r>
            <a:r>
              <a:rPr lang="ru-RU" dirty="0" smtClean="0"/>
              <a:t>» модели, </a:t>
            </a:r>
            <a:r>
              <a:rPr lang="en-US" dirty="0" smtClean="0"/>
              <a:t>PGAS, GASNET, FEB, TM</a:t>
            </a:r>
          </a:p>
          <a:p>
            <a:pPr lvl="1"/>
            <a:r>
              <a:rPr lang="ru-RU" dirty="0" smtClean="0"/>
              <a:t>эффективная синхронизация</a:t>
            </a:r>
          </a:p>
          <a:p>
            <a:pPr lvl="1"/>
            <a:r>
              <a:rPr lang="ru-RU" dirty="0" smtClean="0"/>
              <a:t>поддержка массовых операций</a:t>
            </a:r>
          </a:p>
          <a:p>
            <a:pPr lvl="2"/>
            <a:r>
              <a:rPr lang="ru-RU" dirty="0" smtClean="0"/>
              <a:t>например, «</a:t>
            </a:r>
            <a:r>
              <a:rPr lang="en-US" dirty="0" smtClean="0"/>
              <a:t>all </a:t>
            </a:r>
            <a:r>
              <a:rPr lang="ru-RU" dirty="0" smtClean="0"/>
              <a:t>— </a:t>
            </a:r>
            <a:r>
              <a:rPr lang="en-US" dirty="0" smtClean="0"/>
              <a:t>reduce</a:t>
            </a:r>
            <a:r>
              <a:rPr lang="ru-RU" dirty="0" smtClean="0"/>
              <a:t>»</a:t>
            </a:r>
          </a:p>
          <a:p>
            <a:pPr lvl="1"/>
            <a:r>
              <a:rPr lang="ru-RU" dirty="0" smtClean="0"/>
              <a:t>вычисления во время передачи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sz="quarter"/>
          </p:nvPr>
        </p:nvSpPr>
        <p:spPr>
          <a:xfrm>
            <a:off x="684213" y="1214438"/>
            <a:ext cx="8064500" cy="23574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Системы класса «Top1–10»</a:t>
            </a:r>
            <a:br>
              <a:rPr lang="ru-RU" dirty="0" smtClean="0"/>
            </a:br>
            <a:r>
              <a:rPr lang="ru-RU" dirty="0" smtClean="0"/>
              <a:t>Система охлаждения</a:t>
            </a:r>
            <a:endParaRPr lang="ru-RU" dirty="0"/>
          </a:p>
        </p:txBody>
      </p:sp>
      <p:sp>
        <p:nvSpPr>
          <p:cNvPr id="83971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89063" y="3643313"/>
            <a:ext cx="6337300" cy="23574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Инженерная логика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113" lvl="1" indent="-442913"/>
            <a:r>
              <a:rPr lang="ru-RU" smtClean="0"/>
              <a:t>	Нужна большая производительность </a:t>
            </a:r>
            <a:r>
              <a:rPr lang="ru-RU" smtClean="0">
                <a:sym typeface="Wingdings" pitchFamily="2" charset="2"/>
              </a:rPr>
              <a:t></a:t>
            </a:r>
          </a:p>
          <a:p>
            <a:pPr marL="900113" lvl="1" indent="-442913"/>
            <a:r>
              <a:rPr lang="ru-RU" smtClean="0"/>
              <a:t>	Нужны м</a:t>
            </a:r>
            <a:r>
              <a:rPr lang="ru-RU" smtClean="0">
                <a:sym typeface="Wingdings" pitchFamily="2" charset="2"/>
              </a:rPr>
              <a:t>еньшие задержки </a:t>
            </a:r>
          </a:p>
          <a:p>
            <a:pPr marL="900113" lvl="1" indent="-442913"/>
            <a:r>
              <a:rPr lang="ru-RU" smtClean="0"/>
              <a:t>	Нужны б</a:t>
            </a:r>
            <a:r>
              <a:rPr lang="ru-RU" smtClean="0">
                <a:sym typeface="Wingdings" pitchFamily="2" charset="2"/>
              </a:rPr>
              <a:t>олее короткие проводники </a:t>
            </a:r>
          </a:p>
          <a:p>
            <a:pPr marL="900113" lvl="1" indent="-442913"/>
            <a:r>
              <a:rPr lang="ru-RU" smtClean="0"/>
              <a:t>	Нужна б</a:t>
            </a:r>
            <a:r>
              <a:rPr lang="ru-RU" smtClean="0">
                <a:sym typeface="Wingdings" pitchFamily="2" charset="2"/>
              </a:rPr>
              <a:t>олее плотная упаковка электроники </a:t>
            </a:r>
          </a:p>
          <a:p>
            <a:pPr marL="900113" lvl="1" indent="-442913"/>
            <a:r>
              <a:rPr lang="ru-RU" smtClean="0">
                <a:sym typeface="Wingdings" pitchFamily="2" charset="2"/>
              </a:rPr>
              <a:t>Будет более высокая объемная плотность</a:t>
            </a:r>
            <a:br>
              <a:rPr lang="ru-RU" smtClean="0">
                <a:sym typeface="Wingdings" pitchFamily="2" charset="2"/>
              </a:rPr>
            </a:br>
            <a:r>
              <a:rPr lang="ru-RU" smtClean="0">
                <a:sym typeface="Wingdings" pitchFamily="2" charset="2"/>
              </a:rPr>
              <a:t>тепловыделения </a:t>
            </a:r>
          </a:p>
          <a:p>
            <a:pPr marL="900113" lvl="1" indent="-442913"/>
            <a:r>
              <a:rPr lang="ru-RU" smtClean="0">
                <a:sym typeface="Wingdings" pitchFamily="2" charset="2"/>
              </a:rPr>
              <a:t>Нужна более эффективная система охлаждения электроники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Требование времени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Год назад – стандартный узел</a:t>
            </a:r>
          </a:p>
          <a:p>
            <a:pPr lvl="1"/>
            <a:r>
              <a:rPr lang="ru-RU" dirty="0" smtClean="0"/>
              <a:t>2 CPU: около 400 Ватт</a:t>
            </a:r>
          </a:p>
          <a:p>
            <a:r>
              <a:rPr lang="ru-RU" dirty="0" smtClean="0"/>
              <a:t>Сейчас</a:t>
            </a:r>
          </a:p>
          <a:p>
            <a:pPr lvl="1"/>
            <a:r>
              <a:rPr lang="ru-RU" dirty="0" smtClean="0"/>
              <a:t>2 CPU и 2 GPU</a:t>
            </a:r>
            <a:r>
              <a:rPr lang="en-US" dirty="0" smtClean="0"/>
              <a:t>: </a:t>
            </a:r>
            <a:r>
              <a:rPr lang="ru-RU" dirty="0" smtClean="0"/>
              <a:t>около 1</a:t>
            </a:r>
            <a:r>
              <a:rPr lang="en-US" dirty="0" smtClean="0"/>
              <a:t> </a:t>
            </a:r>
            <a:r>
              <a:rPr lang="ru-RU" dirty="0" err="1" smtClean="0"/>
              <a:t>КВатт</a:t>
            </a:r>
            <a:endParaRPr lang="ru-RU" dirty="0" smtClean="0"/>
          </a:p>
          <a:p>
            <a:r>
              <a:rPr lang="ru-RU" dirty="0" smtClean="0"/>
              <a:t>При сохранении требований по плотности размещения и размеров</a:t>
            </a:r>
            <a:br>
              <a:rPr lang="ru-RU" dirty="0" smtClean="0"/>
            </a:br>
            <a:r>
              <a:rPr lang="ru-RU" dirty="0" smtClean="0"/>
              <a:t>узла — </a:t>
            </a:r>
            <a:r>
              <a:rPr lang="ru-RU" dirty="0" err="1" smtClean="0"/>
              <a:t>энергоплотность</a:t>
            </a:r>
            <a:r>
              <a:rPr lang="ru-RU" dirty="0" smtClean="0"/>
              <a:t> увеличилась в 2.5 раза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129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6"/>
          <p:cNvSpPr>
            <a:spLocks noGrp="1"/>
          </p:cNvSpPr>
          <p:nvPr>
            <p:ph type="title"/>
          </p:nvPr>
        </p:nvSpPr>
        <p:spPr>
          <a:xfrm>
            <a:off x="468313" y="549275"/>
            <a:ext cx="8429625" cy="790575"/>
          </a:xfrm>
        </p:spPr>
        <p:txBody>
          <a:bodyPr/>
          <a:lstStyle/>
          <a:p>
            <a:r>
              <a:rPr lang="ru-RU" smtClean="0"/>
              <a:t>Развитие суперкомпьютерной отрасли</a:t>
            </a:r>
            <a:br>
              <a:rPr lang="ru-RU" smtClean="0"/>
            </a:br>
            <a:r>
              <a:rPr lang="ru-RU" smtClean="0"/>
              <a:t>в России (взгляд с птичьего полета)</a:t>
            </a:r>
          </a:p>
        </p:txBody>
      </p:sp>
      <p:sp>
        <p:nvSpPr>
          <p:cNvPr id="17411" name="Прямоугольник 9"/>
          <p:cNvSpPr>
            <a:spLocks noChangeArrowheads="1"/>
          </p:cNvSpPr>
          <p:nvPr/>
        </p:nvSpPr>
        <p:spPr bwMode="auto">
          <a:xfrm>
            <a:off x="785813" y="6408738"/>
            <a:ext cx="287337" cy="188912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grpSp>
        <p:nvGrpSpPr>
          <p:cNvPr id="17414" name="Группа 12"/>
          <p:cNvGrpSpPr>
            <a:grpSpLocks noChangeAspect="1"/>
          </p:cNvGrpSpPr>
          <p:nvPr/>
        </p:nvGrpSpPr>
        <p:grpSpPr bwMode="auto">
          <a:xfrm>
            <a:off x="0" y="1268413"/>
            <a:ext cx="9144000" cy="5438775"/>
            <a:chOff x="1240017" y="2636912"/>
            <a:chExt cx="5223243" cy="3106433"/>
          </a:xfrm>
        </p:grpSpPr>
        <p:pic>
          <p:nvPicPr>
            <p:cNvPr id="17415" name="Picture 4" descr="C:\Users\Abramov Sergei\Desktop\top500trends.wmf"/>
            <p:cNvPicPr>
              <a:picLocks noChangeAspect="1" noChangeArrowheads="1"/>
            </p:cNvPicPr>
            <p:nvPr/>
          </p:nvPicPr>
          <p:blipFill>
            <a:blip r:embed="rId3" cstate="print"/>
            <a:srcRect l="18729" t="23737" r="31114" b="22118"/>
            <a:stretch>
              <a:fillRect/>
            </a:stretch>
          </p:blipFill>
          <p:spPr bwMode="auto">
            <a:xfrm>
              <a:off x="1748064" y="2700363"/>
              <a:ext cx="4586173" cy="277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Picture 4" descr="C:\Users\Abramov Sergei\Desktop\top500trends.wmf"/>
            <p:cNvPicPr>
              <a:picLocks noChangeAspect="1" noChangeArrowheads="1"/>
            </p:cNvPicPr>
            <p:nvPr/>
          </p:nvPicPr>
          <p:blipFill>
            <a:blip r:embed="rId3" cstate="print"/>
            <a:srcRect l="18427" t="93327" r="30208"/>
            <a:stretch>
              <a:fillRect/>
            </a:stretch>
          </p:blipFill>
          <p:spPr bwMode="auto">
            <a:xfrm>
              <a:off x="1720454" y="5401732"/>
              <a:ext cx="4696875" cy="34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Picture 4" descr="C:\Users\Abramov Sergei\Desktop\top500trends.wmf"/>
            <p:cNvPicPr>
              <a:picLocks noChangeAspect="1" noChangeArrowheads="1"/>
            </p:cNvPicPr>
            <p:nvPr/>
          </p:nvPicPr>
          <p:blipFill>
            <a:blip r:embed="rId3" cstate="print"/>
            <a:srcRect t="22499" r="94400" b="21252"/>
            <a:stretch>
              <a:fillRect/>
            </a:stretch>
          </p:blipFill>
          <p:spPr bwMode="auto">
            <a:xfrm>
              <a:off x="1240017" y="2636912"/>
              <a:ext cx="512078" cy="288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8" name="Прямоугольник 16"/>
            <p:cNvSpPr>
              <a:spLocks noChangeArrowheads="1"/>
            </p:cNvSpPr>
            <p:nvPr/>
          </p:nvSpPr>
          <p:spPr bwMode="auto">
            <a:xfrm>
              <a:off x="1605383" y="5507706"/>
              <a:ext cx="216024" cy="144016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7419" name="Прямоугольник 17"/>
            <p:cNvSpPr>
              <a:spLocks noChangeArrowheads="1"/>
            </p:cNvSpPr>
            <p:nvPr/>
          </p:nvSpPr>
          <p:spPr bwMode="auto">
            <a:xfrm>
              <a:off x="6247236" y="5574388"/>
              <a:ext cx="216024" cy="144016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sp>
        <p:nvSpPr>
          <p:cNvPr id="13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Эпохи развития технологий охлаждения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896814" y="1600200"/>
            <a:ext cx="6851650" cy="4525963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Воздушное охлаждение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неупорядоченное движение воздуха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организованное движение воздуха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многоконтурные системы «воздух—вода—фреон»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ru-RU" dirty="0" smtClean="0"/>
              <a:t>«жидкость на уровне </a:t>
            </a:r>
            <a:r>
              <a:rPr lang="ru-RU" dirty="0" err="1" smtClean="0"/>
              <a:t>ЦоД</a:t>
            </a:r>
            <a:r>
              <a:rPr lang="ru-RU" dirty="0" smtClean="0"/>
              <a:t>» — внутрирядные кондиционеры…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ru-RU" dirty="0" smtClean="0"/>
              <a:t>«жидкость на уровне шкафа» — холодные стенки…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Жидкостное охлаждение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закрытые системы жидкостного охлаждения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ru-RU" dirty="0" smtClean="0"/>
              <a:t>гибридное охлаждение: ½ — вода, ½ — воздух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непосредственное (</a:t>
            </a:r>
            <a:r>
              <a:rPr lang="ru-RU" dirty="0" err="1" smtClean="0"/>
              <a:t>погружное</a:t>
            </a:r>
            <a:r>
              <a:rPr lang="ru-RU" dirty="0" smtClean="0"/>
              <a:t>) жидкостное охлаждение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Что дальше?...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Охлаждение фазовым переходом?…</a:t>
            </a:r>
            <a:endParaRPr lang="ru-RU" dirty="0"/>
          </a:p>
        </p:txBody>
      </p:sp>
      <p:grpSp>
        <p:nvGrpSpPr>
          <p:cNvPr id="4" name="Группа 23"/>
          <p:cNvGrpSpPr>
            <a:grpSpLocks/>
          </p:cNvGrpSpPr>
          <p:nvPr/>
        </p:nvGrpSpPr>
        <p:grpSpPr bwMode="auto">
          <a:xfrm>
            <a:off x="179388" y="1628775"/>
            <a:ext cx="1584325" cy="3960813"/>
            <a:chOff x="7308304" y="1412776"/>
            <a:chExt cx="1584176" cy="3387560"/>
          </a:xfrm>
        </p:grpSpPr>
        <p:grpSp>
          <p:nvGrpSpPr>
            <p:cNvPr id="5" name="Группа 10"/>
            <p:cNvGrpSpPr>
              <a:grpSpLocks/>
            </p:cNvGrpSpPr>
            <p:nvPr/>
          </p:nvGrpSpPr>
          <p:grpSpPr bwMode="auto">
            <a:xfrm>
              <a:off x="7308304" y="1412776"/>
              <a:ext cx="1584176" cy="792088"/>
              <a:chOff x="6084168" y="1484784"/>
              <a:chExt cx="1584176" cy="792088"/>
            </a:xfrm>
          </p:grpSpPr>
          <p:sp>
            <p:nvSpPr>
              <p:cNvPr id="9" name="Нашивка 8"/>
              <p:cNvSpPr/>
              <p:nvPr/>
            </p:nvSpPr>
            <p:spPr>
              <a:xfrm rot="5400000">
                <a:off x="6480212" y="1088740"/>
                <a:ext cx="792088" cy="1584176"/>
              </a:xfrm>
              <a:prstGeom prst="chevron">
                <a:avLst>
                  <a:gd name="adj" fmla="val 17919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328620" y="1650428"/>
                <a:ext cx="1095272" cy="46027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… 2004</a:t>
                </a:r>
              </a:p>
            </p:txBody>
          </p:sp>
        </p:grpSp>
        <p:grpSp>
          <p:nvGrpSpPr>
            <p:cNvPr id="6" name="Группа 11"/>
            <p:cNvGrpSpPr>
              <a:grpSpLocks/>
            </p:cNvGrpSpPr>
            <p:nvPr/>
          </p:nvGrpSpPr>
          <p:grpSpPr bwMode="auto">
            <a:xfrm>
              <a:off x="7308304" y="2073864"/>
              <a:ext cx="1584176" cy="792088"/>
              <a:chOff x="6084168" y="1484784"/>
              <a:chExt cx="1584176" cy="792088"/>
            </a:xfrm>
          </p:grpSpPr>
          <p:sp>
            <p:nvSpPr>
              <p:cNvPr id="13" name="Нашивка 12"/>
              <p:cNvSpPr/>
              <p:nvPr/>
            </p:nvSpPr>
            <p:spPr>
              <a:xfrm rot="5400000">
                <a:off x="6480212" y="1088740"/>
                <a:ext cx="792088" cy="1584176"/>
              </a:xfrm>
              <a:prstGeom prst="chevron">
                <a:avLst>
                  <a:gd name="adj" fmla="val 17919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328620" y="1650560"/>
                <a:ext cx="1095272" cy="4602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… 2007</a:t>
                </a:r>
              </a:p>
            </p:txBody>
          </p:sp>
        </p:grpSp>
        <p:grpSp>
          <p:nvGrpSpPr>
            <p:cNvPr id="7" name="Группа 14"/>
            <p:cNvGrpSpPr>
              <a:grpSpLocks/>
            </p:cNvGrpSpPr>
            <p:nvPr/>
          </p:nvGrpSpPr>
          <p:grpSpPr bwMode="auto">
            <a:xfrm>
              <a:off x="7308304" y="2731768"/>
              <a:ext cx="1584176" cy="792088"/>
              <a:chOff x="6084168" y="1484784"/>
              <a:chExt cx="1584176" cy="792088"/>
            </a:xfrm>
          </p:grpSpPr>
          <p:sp>
            <p:nvSpPr>
              <p:cNvPr id="16" name="Нашивка 15"/>
              <p:cNvSpPr/>
              <p:nvPr/>
            </p:nvSpPr>
            <p:spPr>
              <a:xfrm rot="5400000">
                <a:off x="6480212" y="1088740"/>
                <a:ext cx="792088" cy="1584176"/>
              </a:xfrm>
              <a:prstGeom prst="chevron">
                <a:avLst>
                  <a:gd name="adj" fmla="val 17919"/>
                </a:avLst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328620" y="1649801"/>
                <a:ext cx="1095272" cy="4616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… 2008</a:t>
                </a:r>
              </a:p>
            </p:txBody>
          </p:sp>
        </p:grpSp>
        <p:grpSp>
          <p:nvGrpSpPr>
            <p:cNvPr id="8" name="Группа 17"/>
            <p:cNvGrpSpPr>
              <a:grpSpLocks/>
            </p:cNvGrpSpPr>
            <p:nvPr/>
          </p:nvGrpSpPr>
          <p:grpSpPr bwMode="auto">
            <a:xfrm>
              <a:off x="7308304" y="4008248"/>
              <a:ext cx="1584176" cy="792088"/>
              <a:chOff x="6084168" y="1484784"/>
              <a:chExt cx="1584176" cy="792088"/>
            </a:xfrm>
          </p:grpSpPr>
          <p:sp>
            <p:nvSpPr>
              <p:cNvPr id="19" name="Нашивка 18"/>
              <p:cNvSpPr/>
              <p:nvPr/>
            </p:nvSpPr>
            <p:spPr>
              <a:xfrm rot="5400000">
                <a:off x="6480212" y="1088740"/>
                <a:ext cx="792088" cy="1584176"/>
              </a:xfrm>
              <a:prstGeom prst="chevron">
                <a:avLst>
                  <a:gd name="adj" fmla="val 17919"/>
                </a:avLst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328620" y="1650953"/>
                <a:ext cx="1095272" cy="46027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… 2012</a:t>
                </a:r>
              </a:p>
            </p:txBody>
          </p:sp>
        </p:grpSp>
        <p:grpSp>
          <p:nvGrpSpPr>
            <p:cNvPr id="11" name="Группа 20"/>
            <p:cNvGrpSpPr>
              <a:grpSpLocks/>
            </p:cNvGrpSpPr>
            <p:nvPr/>
          </p:nvGrpSpPr>
          <p:grpSpPr bwMode="auto">
            <a:xfrm>
              <a:off x="7308304" y="3356992"/>
              <a:ext cx="1584176" cy="792088"/>
              <a:chOff x="6084168" y="1484784"/>
              <a:chExt cx="1584176" cy="792088"/>
            </a:xfrm>
          </p:grpSpPr>
          <p:sp>
            <p:nvSpPr>
              <p:cNvPr id="22" name="Нашивка 21"/>
              <p:cNvSpPr/>
              <p:nvPr/>
            </p:nvSpPr>
            <p:spPr>
              <a:xfrm rot="5400000">
                <a:off x="6480212" y="1088740"/>
                <a:ext cx="792088" cy="1584176"/>
              </a:xfrm>
              <a:prstGeom prst="chevron">
                <a:avLst>
                  <a:gd name="adj" fmla="val 17919"/>
                </a:avLst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328620" y="1650495"/>
                <a:ext cx="1095272" cy="46027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… 2010</a:t>
                </a:r>
              </a:p>
            </p:txBody>
          </p:sp>
        </p:grpSp>
      </p:grpSp>
      <p:cxnSp>
        <p:nvCxnSpPr>
          <p:cNvPr id="26" name="Прямая со стрелкой 25"/>
          <p:cNvCxnSpPr>
            <a:endCxn id="0" idx="0"/>
          </p:cNvCxnSpPr>
          <p:nvPr/>
        </p:nvCxnSpPr>
        <p:spPr>
          <a:xfrm flipH="1" flipV="1">
            <a:off x="1763713" y="2008188"/>
            <a:ext cx="720725" cy="92075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0" idx="0"/>
          </p:cNvCxnSpPr>
          <p:nvPr/>
        </p:nvCxnSpPr>
        <p:spPr>
          <a:xfrm flipH="1">
            <a:off x="1763713" y="2397125"/>
            <a:ext cx="720725" cy="384175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0" idx="0"/>
          </p:cNvCxnSpPr>
          <p:nvPr/>
        </p:nvCxnSpPr>
        <p:spPr>
          <a:xfrm flipH="1">
            <a:off x="1763713" y="2708275"/>
            <a:ext cx="720725" cy="842963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1763714" y="4149080"/>
            <a:ext cx="720054" cy="132408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1763714" y="4725144"/>
            <a:ext cx="720054" cy="318344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Общая схема охлаждения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50825" y="2636838"/>
            <a:ext cx="8569325" cy="1079500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Куб 7"/>
          <p:cNvSpPr/>
          <p:nvPr/>
        </p:nvSpPr>
        <p:spPr>
          <a:xfrm>
            <a:off x="1115616" y="1700808"/>
            <a:ext cx="3096344" cy="1440160"/>
          </a:xfrm>
          <a:prstGeom prst="cube">
            <a:avLst>
              <a:gd name="adj" fmla="val 23472"/>
            </a:avLst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Вычислитель</a:t>
            </a:r>
            <a:endParaRPr lang="ru-RU" sz="2000" b="1" dirty="0"/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1069975" y="3500438"/>
            <a:ext cx="31162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Теплопередача</a:t>
            </a:r>
          </a:p>
          <a:p>
            <a:pPr algn="ctr"/>
            <a:endParaRPr lang="ru-RU" dirty="0">
              <a:latin typeface="Calibri" pitchFamily="34" charset="0"/>
            </a:endParaRPr>
          </a:p>
          <a:p>
            <a:pPr algn="ctr"/>
            <a:r>
              <a:rPr lang="ru-RU" dirty="0">
                <a:latin typeface="Calibri" pitchFamily="34" charset="0"/>
              </a:rPr>
              <a:t>коэффициент  теплопередачи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Q/t </a:t>
            </a:r>
            <a:r>
              <a:rPr lang="en-US" dirty="0">
                <a:latin typeface="Calibri" pitchFamily="34" charset="0"/>
              </a:rPr>
              <a:t>= </a:t>
            </a:r>
            <a:r>
              <a:rPr lang="en-US" b="1" i="1" dirty="0">
                <a:solidFill>
                  <a:srgbClr val="FF0000"/>
                </a:solidFill>
                <a:latin typeface="Calibri" pitchFamily="34" charset="0"/>
              </a:rPr>
              <a:t>(a1+a2×v)</a:t>
            </a:r>
            <a:r>
              <a:rPr lang="en-US" dirty="0">
                <a:latin typeface="Calibri" pitchFamily="34" charset="0"/>
              </a:rPr>
              <a:t>×S</a:t>
            </a:r>
            <a:r>
              <a:rPr lang="en-US" dirty="0" smtClean="0">
                <a:latin typeface="Calibri" pitchFamily="34" charset="0"/>
              </a:rPr>
              <a:t>×(T</a:t>
            </a:r>
            <a:r>
              <a:rPr lang="en-US" baseline="-25000" dirty="0" smtClean="0">
                <a:latin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</a:rPr>
              <a:t>-T</a:t>
            </a:r>
            <a:r>
              <a:rPr lang="en-US" baseline="-25000" dirty="0" smtClean="0">
                <a:latin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</a:rPr>
              <a:t>)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Q/t </a:t>
            </a:r>
            <a:r>
              <a:rPr lang="en-US" dirty="0">
                <a:latin typeface="Calibri" pitchFamily="34" charset="0"/>
              </a:rPr>
              <a:t>= </a:t>
            </a:r>
            <a:r>
              <a:rPr lang="en-US" b="1" i="1" dirty="0">
                <a:solidFill>
                  <a:srgbClr val="FF0000"/>
                </a:solidFill>
                <a:latin typeface="Calibri" pitchFamily="34" charset="0"/>
              </a:rPr>
              <a:t>(a1+a2×v</a:t>
            </a:r>
            <a:r>
              <a:rPr lang="en-US" b="1" i="1" baseline="30000" dirty="0">
                <a:solidFill>
                  <a:srgbClr val="FF0000"/>
                </a:solidFill>
                <a:latin typeface="Calibri" pitchFamily="34" charset="0"/>
              </a:rPr>
              <a:t> ½</a:t>
            </a:r>
            <a:r>
              <a:rPr lang="en-US" b="1" i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en-US" dirty="0">
                <a:latin typeface="Calibri" pitchFamily="34" charset="0"/>
              </a:rPr>
              <a:t>×S</a:t>
            </a:r>
            <a:r>
              <a:rPr lang="en-US" dirty="0" smtClean="0">
                <a:latin typeface="Calibri" pitchFamily="34" charset="0"/>
              </a:rPr>
              <a:t>×(T</a:t>
            </a:r>
            <a:r>
              <a:rPr lang="en-US" baseline="-25000" dirty="0" smtClean="0">
                <a:latin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</a:rPr>
              <a:t>-T</a:t>
            </a:r>
            <a:r>
              <a:rPr lang="en-US" baseline="-25000" dirty="0" smtClean="0">
                <a:latin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</a:rPr>
              <a:t>)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6152" name="TextBox 10"/>
          <p:cNvSpPr txBox="1">
            <a:spLocks noChangeArrowheads="1"/>
          </p:cNvSpPr>
          <p:nvPr/>
        </p:nvSpPr>
        <p:spPr bwMode="auto">
          <a:xfrm>
            <a:off x="4646613" y="3500438"/>
            <a:ext cx="29654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Тепломассоперенос</a:t>
            </a:r>
            <a:endParaRPr lang="ru-RU" sz="3600" b="1" dirty="0">
              <a:latin typeface="Calibri" pitchFamily="34" charset="0"/>
            </a:endParaRPr>
          </a:p>
          <a:p>
            <a:pPr algn="ctr"/>
            <a:endParaRPr lang="ru-RU" dirty="0">
              <a:latin typeface="Calibri" pitchFamily="34" charset="0"/>
            </a:endParaRPr>
          </a:p>
          <a:p>
            <a:pPr algn="ctr"/>
            <a:r>
              <a:rPr lang="ru-RU" dirty="0">
                <a:latin typeface="Calibri" pitchFamily="34" charset="0"/>
              </a:rPr>
              <a:t>коэффициент  теплоемкости</a:t>
            </a:r>
          </a:p>
          <a:p>
            <a:pPr algn="ctr"/>
            <a:r>
              <a:rPr lang="en-US" dirty="0">
                <a:latin typeface="Calibri" pitchFamily="34" charset="0"/>
              </a:rPr>
              <a:t>Q = </a:t>
            </a:r>
            <a:r>
              <a:rPr lang="en-US" b="1" i="1" dirty="0" err="1">
                <a:solidFill>
                  <a:srgbClr val="FF0000"/>
                </a:solidFill>
                <a:latin typeface="Calibri" pitchFamily="34" charset="0"/>
              </a:rPr>
              <a:t>c</a:t>
            </a:r>
            <a:r>
              <a:rPr lang="en-US" dirty="0" err="1">
                <a:latin typeface="Calibri" pitchFamily="34" charset="0"/>
              </a:rPr>
              <a:t>×m</a:t>
            </a:r>
            <a:r>
              <a:rPr lang="en-US" dirty="0">
                <a:latin typeface="Calibri" pitchFamily="34" charset="0"/>
              </a:rPr>
              <a:t>×(T</a:t>
            </a:r>
            <a:r>
              <a:rPr lang="en-US" baseline="-25000" dirty="0">
                <a:latin typeface="Calibri" pitchFamily="34" charset="0"/>
              </a:rPr>
              <a:t>2</a:t>
            </a:r>
            <a:r>
              <a:rPr lang="en-US" dirty="0">
                <a:latin typeface="Calibri" pitchFamily="34" charset="0"/>
              </a:rPr>
              <a:t>-T</a:t>
            </a:r>
            <a:r>
              <a:rPr lang="en-US" baseline="-25000" dirty="0">
                <a:latin typeface="Calibri" pitchFamily="34" charset="0"/>
              </a:rPr>
              <a:t>1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 algn="ctr"/>
            <a:r>
              <a:rPr lang="en-US" dirty="0">
                <a:latin typeface="Calibri" pitchFamily="34" charset="0"/>
              </a:rPr>
              <a:t>Q = </a:t>
            </a:r>
            <a:r>
              <a:rPr lang="en-US" b="1" i="1" dirty="0" err="1">
                <a:solidFill>
                  <a:srgbClr val="FF0000"/>
                </a:solidFill>
                <a:latin typeface="Calibri" pitchFamily="34" charset="0"/>
              </a:rPr>
              <a:t>c</a:t>
            </a:r>
            <a:r>
              <a:rPr lang="en-US" dirty="0" err="1">
                <a:latin typeface="Calibri" pitchFamily="34" charset="0"/>
              </a:rPr>
              <a:t>×V</a:t>
            </a:r>
            <a:r>
              <a:rPr lang="en-US" dirty="0" smtClean="0">
                <a:latin typeface="Calibri" pitchFamily="34" charset="0"/>
              </a:rPr>
              <a:t>×(T</a:t>
            </a:r>
            <a:r>
              <a:rPr lang="en-US" baseline="-25000" dirty="0" smtClean="0">
                <a:latin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</a:rPr>
              <a:t>-T</a:t>
            </a:r>
            <a:r>
              <a:rPr lang="en-US" baseline="-25000" dirty="0" smtClean="0">
                <a:latin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</a:rPr>
              <a:t>)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Q/t </a:t>
            </a:r>
            <a:r>
              <a:rPr lang="en-US" dirty="0">
                <a:latin typeface="Calibri" pitchFamily="34" charset="0"/>
              </a:rPr>
              <a:t>= </a:t>
            </a:r>
            <a:r>
              <a:rPr lang="en-US" b="1" i="1" dirty="0">
                <a:solidFill>
                  <a:srgbClr val="FF0000"/>
                </a:solidFill>
                <a:latin typeface="Calibri" pitchFamily="34" charset="0"/>
              </a:rPr>
              <a:t>c</a:t>
            </a:r>
            <a:r>
              <a:rPr lang="en-US" dirty="0">
                <a:latin typeface="Calibri" pitchFamily="34" charset="0"/>
              </a:rPr>
              <a:t>×(</a:t>
            </a:r>
            <a:r>
              <a:rPr lang="en-US" dirty="0" smtClean="0">
                <a:latin typeface="Calibri" pitchFamily="34" charset="0"/>
              </a:rPr>
              <a:t>m/t)×(T</a:t>
            </a:r>
            <a:r>
              <a:rPr lang="en-US" baseline="-25000" dirty="0" smtClean="0">
                <a:latin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</a:rPr>
              <a:t>-T</a:t>
            </a:r>
            <a:r>
              <a:rPr lang="en-US" baseline="-25000" dirty="0" smtClean="0">
                <a:latin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Q/t </a:t>
            </a:r>
            <a:r>
              <a:rPr lang="en-US" dirty="0">
                <a:latin typeface="Calibri" pitchFamily="34" charset="0"/>
              </a:rPr>
              <a:t>= </a:t>
            </a:r>
            <a:r>
              <a:rPr lang="en-US" b="1" i="1" dirty="0">
                <a:solidFill>
                  <a:srgbClr val="FF0000"/>
                </a:solidFill>
                <a:latin typeface="Calibri" pitchFamily="34" charset="0"/>
              </a:rPr>
              <a:t>c</a:t>
            </a:r>
            <a:r>
              <a:rPr lang="en-US" dirty="0">
                <a:latin typeface="Calibri" pitchFamily="34" charset="0"/>
              </a:rPr>
              <a:t>×(</a:t>
            </a:r>
            <a:r>
              <a:rPr lang="en-US" dirty="0" smtClean="0">
                <a:latin typeface="Calibri" pitchFamily="34" charset="0"/>
              </a:rPr>
              <a:t>V/t)×(T</a:t>
            </a:r>
            <a:r>
              <a:rPr lang="en-US" baseline="-25000" dirty="0" smtClean="0">
                <a:latin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</a:rPr>
              <a:t>-T</a:t>
            </a:r>
            <a:r>
              <a:rPr lang="en-US" baseline="-25000" dirty="0" smtClean="0">
                <a:latin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</a:rPr>
              <a:t>)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646" y="270892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lang="en-US" sz="2400" b="1" baseline="-25000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29249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lang="en-US" sz="2400" b="1" baseline="-25000" dirty="0" smtClean="0">
                <a:solidFill>
                  <a:schemeClr val="bg1"/>
                </a:solidFill>
                <a:latin typeface="Calibri" pitchFamily="34" charset="0"/>
              </a:rPr>
              <a:t>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984" y="29249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lang="en-US" sz="24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Количественные показатели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4294967295"/>
          </p:nvPr>
        </p:nvSpPr>
        <p:spPr>
          <a:xfrm>
            <a:off x="0" y="1830388"/>
            <a:ext cx="8229600" cy="676275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sz="2400" b="1" smtClean="0"/>
              <a:t>Коэффициент теплопередачи</a:t>
            </a:r>
          </a:p>
          <a:p>
            <a:pPr marL="0" indent="0">
              <a:buFont typeface="Arial" pitchFamily="34" charset="0"/>
              <a:buNone/>
            </a:pPr>
            <a:endParaRPr lang="ru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950" y="2366734"/>
          <a:ext cx="8784976" cy="15849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40360"/>
                <a:gridCol w="554461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Охлаждающий агент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Коэффициент теплопередачи, Вт/(м</a:t>
                      </a:r>
                      <a:r>
                        <a:rPr lang="ru-RU" sz="2000" baseline="30000" dirty="0" smtClean="0"/>
                        <a:t>2 </a:t>
                      </a:r>
                      <a:r>
                        <a:rPr lang="ru-RU" sz="2000" baseline="30000" dirty="0" err="1" smtClean="0"/>
                        <a:t>о</a:t>
                      </a:r>
                      <a:r>
                        <a:rPr lang="ru-RU" sz="2000" dirty="0" err="1" smtClean="0"/>
                        <a:t>С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Воздух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5…10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Вода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500…2000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Фазовый переход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3000…6000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188" name="Объект 2"/>
          <p:cNvSpPr txBox="1">
            <a:spLocks/>
          </p:cNvSpPr>
          <p:nvPr/>
        </p:nvSpPr>
        <p:spPr bwMode="auto">
          <a:xfrm>
            <a:off x="96838" y="4476522"/>
            <a:ext cx="82296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b="1">
                <a:latin typeface="Calibri" pitchFamily="34" charset="0"/>
              </a:rPr>
              <a:t>Теплоемкость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1600" y="4976584"/>
          <a:ext cx="8820000" cy="1493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20000"/>
                <a:gridCol w="3096000"/>
                <a:gridCol w="320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Охлаждающий агент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Теплоемкость,</a:t>
                      </a:r>
                      <a:br>
                        <a:rPr lang="ru-RU" sz="2000" dirty="0" smtClean="0"/>
                      </a:br>
                      <a:r>
                        <a:rPr lang="ru-RU" sz="2000" dirty="0" smtClean="0"/>
                        <a:t>кДж/(кг </a:t>
                      </a:r>
                      <a:r>
                        <a:rPr lang="ru-RU" sz="2000" baseline="30000" dirty="0" err="1" smtClean="0"/>
                        <a:t>о</a:t>
                      </a:r>
                      <a:r>
                        <a:rPr lang="ru-RU" sz="2000" dirty="0" err="1" smtClean="0"/>
                        <a:t>С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Теплоемкость, </a:t>
                      </a:r>
                      <a:br>
                        <a:rPr lang="ru-RU" sz="2000" dirty="0" smtClean="0"/>
                      </a:br>
                      <a:r>
                        <a:rPr lang="ru-RU" sz="2000" dirty="0" smtClean="0"/>
                        <a:t>кДж/(л </a:t>
                      </a:r>
                      <a:r>
                        <a:rPr lang="ru-RU" sz="2000" baseline="30000" dirty="0" err="1" smtClean="0"/>
                        <a:t>о</a:t>
                      </a:r>
                      <a:r>
                        <a:rPr lang="ru-RU" sz="2000" dirty="0" err="1" smtClean="0"/>
                        <a:t>С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Воздух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1,005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1.2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Вода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4,183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4,175.5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Количественные показатели</a:t>
            </a:r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1331913" y="1593192"/>
            <a:ext cx="6480175" cy="3564000"/>
            <a:chOff x="71438" y="1235385"/>
            <a:chExt cx="4537074" cy="3096344"/>
          </a:xfrm>
        </p:grpSpPr>
        <p:pic>
          <p:nvPicPr>
            <p:cNvPr id="9" name="Picture 3" descr="side by side 3"/>
            <p:cNvPicPr>
              <a:picLocks noChangeAspect="1" noChangeArrowheads="1"/>
            </p:cNvPicPr>
            <p:nvPr/>
          </p:nvPicPr>
          <p:blipFill>
            <a:blip r:embed="rId3" cstate="print"/>
            <a:srcRect b="17647"/>
            <a:stretch>
              <a:fillRect/>
            </a:stretch>
          </p:blipFill>
          <p:spPr bwMode="auto">
            <a:xfrm>
              <a:off x="71438" y="1307364"/>
              <a:ext cx="4537074" cy="30243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200" name="Text Box 4"/>
            <p:cNvSpPr txBox="1">
              <a:spLocks noChangeArrowheads="1"/>
            </p:cNvSpPr>
            <p:nvPr/>
          </p:nvSpPr>
          <p:spPr bwMode="auto">
            <a:xfrm>
              <a:off x="809995" y="1235385"/>
              <a:ext cx="32289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>
                  <a:solidFill>
                    <a:schemeClr val="bg1"/>
                  </a:solidFill>
                  <a:latin typeface="Calibri" pitchFamily="34" charset="0"/>
                </a:rPr>
                <a:t>Теплоемкость такого </a:t>
              </a:r>
              <a:br>
                <a:rPr lang="ru-RU" sz="200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>
                  <a:solidFill>
                    <a:schemeClr val="bg1"/>
                  </a:solidFill>
                  <a:latin typeface="Calibri" pitchFamily="34" charset="0"/>
                </a:rPr>
                <a:t>количества воздуха (3,5 л) =</a:t>
              </a:r>
              <a:endParaRPr lang="en-US" sz="20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201" name="Text Box 6"/>
            <p:cNvSpPr txBox="1">
              <a:spLocks noChangeArrowheads="1"/>
            </p:cNvSpPr>
            <p:nvPr/>
          </p:nvSpPr>
          <p:spPr bwMode="auto">
            <a:xfrm>
              <a:off x="1001940" y="3623843"/>
              <a:ext cx="297895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pitchFamily="34" charset="0"/>
                </a:rPr>
                <a:t>= </a:t>
              </a:r>
              <a:r>
                <a:rPr lang="ru-RU" sz="2000">
                  <a:solidFill>
                    <a:schemeClr val="bg1"/>
                  </a:solidFill>
                  <a:latin typeface="Calibri" pitchFamily="34" charset="0"/>
                </a:rPr>
                <a:t>Теплоемкости такого</a:t>
              </a:r>
              <a:br>
                <a:rPr lang="ru-RU" sz="200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>
                  <a:solidFill>
                    <a:schemeClr val="bg1"/>
                  </a:solidFill>
                  <a:latin typeface="Calibri" pitchFamily="34" charset="0"/>
                </a:rPr>
                <a:t>количества воды (1 мл)</a:t>
              </a:r>
              <a:endParaRPr lang="en-US" sz="2000">
                <a:solidFill>
                  <a:srgbClr val="FDDF03"/>
                </a:solidFill>
                <a:latin typeface="Calibri" pitchFamily="34" charset="0"/>
              </a:endParaRPr>
            </a:p>
          </p:txBody>
        </p:sp>
        <p:sp>
          <p:nvSpPr>
            <p:cNvPr id="8202" name="Line 7"/>
            <p:cNvSpPr>
              <a:spLocks noChangeShapeType="1"/>
            </p:cNvSpPr>
            <p:nvPr/>
          </p:nvSpPr>
          <p:spPr bwMode="auto">
            <a:xfrm flipV="1">
              <a:off x="2051007" y="3478023"/>
              <a:ext cx="369116" cy="29163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3" name="Line 8"/>
            <p:cNvSpPr>
              <a:spLocks noChangeShapeType="1"/>
            </p:cNvSpPr>
            <p:nvPr/>
          </p:nvSpPr>
          <p:spPr bwMode="auto">
            <a:xfrm flipH="1">
              <a:off x="1991815" y="1862251"/>
              <a:ext cx="216230" cy="29163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4" name="Line 9"/>
            <p:cNvSpPr>
              <a:spLocks noChangeShapeType="1"/>
            </p:cNvSpPr>
            <p:nvPr/>
          </p:nvSpPr>
          <p:spPr bwMode="auto">
            <a:xfrm>
              <a:off x="2964851" y="1862251"/>
              <a:ext cx="216230" cy="34996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" name="Скругленный прямоугольник 14"/>
          <p:cNvSpPr/>
          <p:nvPr/>
        </p:nvSpPr>
        <p:spPr>
          <a:xfrm>
            <a:off x="250825" y="5373688"/>
            <a:ext cx="8658225" cy="9969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defRPr/>
            </a:pPr>
            <a:r>
              <a:rPr lang="ru-RU" sz="2000" dirty="0">
                <a:solidFill>
                  <a:prstClr val="black"/>
                </a:solidFill>
              </a:rPr>
              <a:t>Теплоемкость воды ×35</a:t>
            </a:r>
            <a:r>
              <a:rPr lang="en-US" sz="2000" dirty="0">
                <a:solidFill>
                  <a:prstClr val="black"/>
                </a:solidFill>
              </a:rPr>
              <a:t>00 </a:t>
            </a:r>
            <a:r>
              <a:rPr lang="ru-RU" sz="2000" dirty="0">
                <a:solidFill>
                  <a:prstClr val="black"/>
                </a:solidFill>
              </a:rPr>
              <a:t>от воздуха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  <a:p>
            <a:pPr marL="27432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defRPr/>
            </a:pPr>
            <a:r>
              <a:rPr lang="ru-RU" sz="2000" dirty="0">
                <a:solidFill>
                  <a:prstClr val="black"/>
                </a:solidFill>
                <a:sym typeface="Symbol" pitchFamily="18" charset="2"/>
              </a:rPr>
              <a:t>Коэффициент теплопередачи от металлической стенки к воде </a:t>
            </a:r>
            <a:r>
              <a:rPr lang="ru-RU" sz="2000" dirty="0">
                <a:solidFill>
                  <a:prstClr val="black"/>
                </a:solidFill>
              </a:rPr>
              <a:t>×10</a:t>
            </a:r>
            <a:r>
              <a:rPr lang="en-US" sz="2000" dirty="0">
                <a:solidFill>
                  <a:prstClr val="black"/>
                </a:solidFill>
              </a:rPr>
              <a:t>0</a:t>
            </a:r>
            <a:r>
              <a:rPr lang="ru-RU" sz="2000" dirty="0">
                <a:solidFill>
                  <a:prstClr val="black"/>
                </a:solidFill>
              </a:rPr>
              <a:t> чем к воздуху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Статьи энергозатрат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Электропитание электроники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×</a:t>
            </a:r>
            <a:r>
              <a:rPr lang="ru-RU" dirty="0" smtClean="0"/>
              <a:t>100% — </a:t>
            </a:r>
            <a:r>
              <a:rPr lang="ru-RU" b="1" dirty="0" smtClean="0"/>
              <a:t>тепло:</a:t>
            </a:r>
            <a:r>
              <a:rPr lang="ru-RU" dirty="0" smtClean="0"/>
              <a:t> </a:t>
            </a:r>
            <a:r>
              <a:rPr lang="en-US" dirty="0" smtClean="0"/>
              <a:t>~10 </a:t>
            </a:r>
            <a:r>
              <a:rPr lang="ru-RU" dirty="0" err="1" smtClean="0"/>
              <a:t>МВатт</a:t>
            </a:r>
            <a:r>
              <a:rPr lang="ru-RU" dirty="0" smtClean="0"/>
              <a:t> для </a:t>
            </a:r>
            <a:r>
              <a:rPr lang="en-US" dirty="0" smtClean="0"/>
              <a:t>Top1</a:t>
            </a:r>
            <a:endParaRPr lang="ru-RU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Потери в подсистеме электропитания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en-US" dirty="0" smtClean="0"/>
              <a:t>P×</a:t>
            </a:r>
            <a:r>
              <a:rPr lang="ru-RU" dirty="0" smtClean="0"/>
              <a:t>(100%–</a:t>
            </a:r>
            <a:r>
              <a:rPr lang="ru-RU" b="1" dirty="0" smtClean="0">
                <a:solidFill>
                  <a:srgbClr val="FF0000"/>
                </a:solidFill>
              </a:rPr>
              <a:t>КПД</a:t>
            </a:r>
            <a:r>
              <a:rPr lang="ru-RU" dirty="0" smtClean="0"/>
              <a:t>) — </a:t>
            </a:r>
            <a:r>
              <a:rPr lang="ru-RU" b="1" dirty="0" smtClean="0"/>
              <a:t>тепло:</a:t>
            </a:r>
            <a:r>
              <a:rPr lang="ru-RU" dirty="0" smtClean="0"/>
              <a:t> </a:t>
            </a:r>
            <a:r>
              <a:rPr lang="en-US" dirty="0" smtClean="0"/>
              <a:t>~</a:t>
            </a:r>
            <a:r>
              <a:rPr lang="ru-RU" dirty="0" smtClean="0"/>
              <a:t>100 </a:t>
            </a:r>
            <a:r>
              <a:rPr lang="ru-RU" dirty="0" err="1" smtClean="0"/>
              <a:t>КВатт</a:t>
            </a:r>
            <a:r>
              <a:rPr lang="en-US" dirty="0" smtClean="0"/>
              <a:t> </a:t>
            </a:r>
            <a:r>
              <a:rPr lang="ru-RU" dirty="0" smtClean="0"/>
              <a:t>для </a:t>
            </a:r>
            <a:r>
              <a:rPr lang="en-US" dirty="0" smtClean="0"/>
              <a:t>Top1</a:t>
            </a:r>
            <a:endParaRPr lang="ru-RU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Затраты на охлаждение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en-US" dirty="0" smtClean="0"/>
              <a:t>P×</a:t>
            </a:r>
            <a:r>
              <a:rPr lang="ru-RU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5…</a:t>
            </a:r>
            <a:r>
              <a:rPr lang="ru-RU" b="1" dirty="0" smtClean="0">
                <a:solidFill>
                  <a:srgbClr val="FF0000"/>
                </a:solidFill>
              </a:rPr>
              <a:t>100%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Всего: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en-US" dirty="0" smtClean="0"/>
              <a:t>P×</a:t>
            </a:r>
            <a:r>
              <a:rPr lang="ru-RU" dirty="0" smtClean="0"/>
              <a:t>(</a:t>
            </a:r>
            <a:r>
              <a:rPr lang="en-US" dirty="0" smtClean="0"/>
              <a:t>105%–20</a:t>
            </a:r>
            <a:r>
              <a:rPr lang="ru-RU" dirty="0" smtClean="0"/>
              <a:t>0%</a:t>
            </a:r>
            <a:r>
              <a:rPr lang="en-US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Главные и второстепенные факторы энергоэффективности?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 Энергоэффективность вычислений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 Энергоэффективность охлаждения</a:t>
            </a:r>
            <a:endParaRPr lang="ru-RU" dirty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762125" y="6052393"/>
            <a:ext cx="6821488" cy="688975"/>
          </a:xfrm>
          <a:prstGeom prst="rect">
            <a:avLst/>
          </a:prstGeom>
          <a:solidFill>
            <a:schemeClr val="bg1"/>
          </a:solidFill>
          <a:ln/>
        </p:spPr>
        <p:txBody>
          <a:bodyPr lIns="82945" tIns="41473" rIns="82945" bIns="41473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US" cap="small" dirty="0" smtClean="0"/>
              <a:t>The premier </a:t>
            </a:r>
            <a:r>
              <a:rPr lang="en-US" cap="small" dirty="0" err="1" smtClean="0"/>
              <a:t>associaton</a:t>
            </a:r>
            <a:r>
              <a:rPr lang="en-US" cap="small" dirty="0" smtClean="0"/>
              <a:t> for data center management professionals</a:t>
            </a:r>
            <a:endParaRPr lang="ru-RU" cap="small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Эффективность систем охлаждения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558206"/>
            <a:ext cx="3671887" cy="4319066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Удельная интенсивность теплоотвода (кВт/м</a:t>
            </a:r>
            <a:r>
              <a:rPr lang="ru-RU" baseline="30000" dirty="0" smtClean="0"/>
              <a:t>2</a:t>
            </a:r>
            <a:r>
              <a:rPr lang="ru-RU" dirty="0" smtClean="0"/>
              <a:t> платы);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Удельная вычислительная мощность - </a:t>
            </a:r>
            <a:r>
              <a:rPr lang="ru-RU" dirty="0" err="1" smtClean="0"/>
              <a:t>энергоэффективность</a:t>
            </a:r>
            <a:r>
              <a:rPr lang="ru-RU" dirty="0" smtClean="0"/>
              <a:t> (</a:t>
            </a:r>
            <a:r>
              <a:rPr lang="en-US" dirty="0" err="1" smtClean="0"/>
              <a:t>Tflops</a:t>
            </a:r>
            <a:r>
              <a:rPr lang="en-US" dirty="0" smtClean="0"/>
              <a:t>/</a:t>
            </a:r>
            <a:r>
              <a:rPr lang="ru-RU" dirty="0" smtClean="0"/>
              <a:t>кВт);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Надежность вычислительной системы;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Компактность вычислительной системы (</a:t>
            </a:r>
            <a:r>
              <a:rPr lang="en-US" dirty="0" err="1" smtClean="0"/>
              <a:t>Tflops</a:t>
            </a:r>
            <a:r>
              <a:rPr lang="en-US" dirty="0" smtClean="0"/>
              <a:t>/</a:t>
            </a:r>
            <a:r>
              <a:rPr lang="ru-RU" dirty="0" smtClean="0"/>
              <a:t>м</a:t>
            </a:r>
            <a:r>
              <a:rPr lang="ru-RU" baseline="30000" dirty="0" smtClean="0"/>
              <a:t>2</a:t>
            </a:r>
            <a:r>
              <a:rPr lang="ru-RU" dirty="0" smtClean="0"/>
              <a:t> вычислительного центра)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56100" y="1700808"/>
            <a:ext cx="4608513" cy="4260973"/>
          </a:xfrm>
          <a:prstGeom prst="roundRect">
            <a:avLst>
              <a:gd name="adj" fmla="val 476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10075" y="1844129"/>
            <a:ext cx="4500563" cy="4321175"/>
          </a:xfrm>
          <a:prstGeom prst="rect">
            <a:avLst/>
          </a:prstGeom>
          <a:ln/>
        </p:spPr>
        <p:txBody>
          <a:bodyPr lIns="82945" tIns="41473" rIns="82945" bIns="41473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ru-RU" sz="2400" dirty="0" smtClean="0">
                <a:latin typeface="Times CY" pitchFamily="-96" charset="-52"/>
              </a:rPr>
              <a:t>«Возникли два узких, критических элемента для нормального функционирования Центров Обработки Данных и их будущего развития: управление </a:t>
            </a:r>
            <a:r>
              <a:rPr lang="ru-RU" sz="2400" b="1" dirty="0" smtClean="0">
                <a:latin typeface="Times CY" pitchFamily="-96" charset="-52"/>
              </a:rPr>
              <a:t>энергоснабжением</a:t>
            </a:r>
            <a:r>
              <a:rPr lang="ru-RU" sz="2400" dirty="0" smtClean="0">
                <a:latin typeface="Times CY" pitchFamily="-96" charset="-52"/>
              </a:rPr>
              <a:t> и </a:t>
            </a:r>
            <a:r>
              <a:rPr lang="ru-RU" sz="2400" b="1" dirty="0" smtClean="0">
                <a:latin typeface="Times CY" pitchFamily="-96" charset="-52"/>
              </a:rPr>
              <a:t>охлаждением</a:t>
            </a:r>
            <a:r>
              <a:rPr lang="ru-RU" sz="2400" dirty="0" smtClean="0">
                <a:latin typeface="Times CY" pitchFamily="-96" charset="-52"/>
              </a:rPr>
              <a:t>...»</a:t>
            </a:r>
          </a:p>
          <a:p>
            <a:pPr fontAlgn="auto">
              <a:spcAft>
                <a:spcPts val="0"/>
              </a:spcAft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ru-RU" sz="2400" dirty="0" smtClean="0">
                <a:latin typeface="Times CY" pitchFamily="-96" charset="-52"/>
              </a:rPr>
              <a:t>«В ближайшее время ЦОД более 70 процентов американских предприятий столкнутся со значительными сбоями в </a:t>
            </a:r>
            <a:r>
              <a:rPr lang="ru-RU" sz="2400" b="1" dirty="0" smtClean="0">
                <a:latin typeface="Times CY" pitchFamily="-96" charset="-52"/>
              </a:rPr>
              <a:t>потреблении</a:t>
            </a:r>
            <a:r>
              <a:rPr lang="ru-RU" sz="2400" dirty="0" smtClean="0">
                <a:latin typeface="Times CY" pitchFamily="-96" charset="-52"/>
              </a:rPr>
              <a:t> энергии и </a:t>
            </a:r>
            <a:r>
              <a:rPr lang="ru-RU" sz="2400" b="1" dirty="0" smtClean="0">
                <a:latin typeface="Times CY" pitchFamily="-96" charset="-52"/>
              </a:rPr>
              <a:t>расширении</a:t>
            </a:r>
            <a:r>
              <a:rPr lang="ru-RU" sz="2400" dirty="0" smtClean="0">
                <a:latin typeface="Times CY" pitchFamily="-96" charset="-52"/>
              </a:rPr>
              <a:t> площадей...»</a:t>
            </a:r>
          </a:p>
          <a:p>
            <a:pPr fontAlgn="auto">
              <a:spcAft>
                <a:spcPts val="0"/>
              </a:spcAft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ru-RU" sz="2400" dirty="0" smtClean="0">
                <a:latin typeface="Times CY" pitchFamily="-96" charset="-52"/>
              </a:rPr>
              <a:t>«В течение следующих пяти лет </a:t>
            </a:r>
            <a:r>
              <a:rPr lang="ru-RU" sz="2400" b="1" dirty="0" smtClean="0">
                <a:latin typeface="Times CY" pitchFamily="-96" charset="-52"/>
              </a:rPr>
              <a:t>сбои</a:t>
            </a:r>
            <a:r>
              <a:rPr lang="ru-RU" sz="2400" dirty="0" smtClean="0">
                <a:latin typeface="Times CY" pitchFamily="-96" charset="-52"/>
              </a:rPr>
              <a:t> и </a:t>
            </a:r>
            <a:r>
              <a:rPr lang="ru-RU" sz="2400" b="1" dirty="0" smtClean="0">
                <a:latin typeface="Times CY" pitchFamily="-96" charset="-52"/>
              </a:rPr>
              <a:t>отказы</a:t>
            </a:r>
            <a:r>
              <a:rPr lang="ru-RU" sz="2400" dirty="0" smtClean="0">
                <a:latin typeface="Times CY" pitchFamily="-96" charset="-52"/>
              </a:rPr>
              <a:t> в энергоснабжении, а также ограничения подводимой мощности, могут прекратить работу ЦОД более чем у </a:t>
            </a:r>
            <a:r>
              <a:rPr lang="ru-RU" b="1" dirty="0" smtClean="0">
                <a:latin typeface="Times CY" pitchFamily="-96" charset="-52"/>
              </a:rPr>
              <a:t>90%</a:t>
            </a:r>
            <a:r>
              <a:rPr lang="ru-RU" sz="2400" dirty="0" smtClean="0">
                <a:latin typeface="Times CY" pitchFamily="-96" charset="-52"/>
              </a:rPr>
              <a:t> всех компаний...»</a:t>
            </a:r>
            <a:endParaRPr lang="ru-RU" sz="2400" dirty="0">
              <a:latin typeface="Times CY" pitchFamily="-96" charset="-52"/>
            </a:endParaRPr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981450"/>
            <a:ext cx="1306513" cy="78105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Экономия энергии</a:t>
            </a:r>
          </a:p>
        </p:txBody>
      </p:sp>
      <p:sp>
        <p:nvSpPr>
          <p:cNvPr id="2" name="Текст 1"/>
          <p:cNvSpPr>
            <a:spLocks noGrp="1"/>
          </p:cNvSpPr>
          <p:nvPr>
            <p:ph sz="quarter" idx="4294967295"/>
          </p:nvPr>
        </p:nvSpPr>
        <p:spPr>
          <a:xfrm>
            <a:off x="0" y="1628775"/>
            <a:ext cx="5435600" cy="489585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«В индустрии ЦОД используется показатель эффективности использования энергии (ЭИЭ) в качестве стандартной единицы измерения для определения эффективности использования электроэнергии и эффективности отдельных вычислительных систем.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Согласно </a:t>
            </a:r>
            <a:r>
              <a:rPr lang="ru-RU" dirty="0"/>
              <a:t>программе </a:t>
            </a:r>
            <a:r>
              <a:rPr lang="ru-RU" dirty="0" err="1"/>
              <a:t>Energy</a:t>
            </a:r>
            <a:r>
              <a:rPr lang="ru-RU" dirty="0"/>
              <a:t> </a:t>
            </a:r>
            <a:r>
              <a:rPr lang="ru-RU" dirty="0" err="1"/>
              <a:t>Star</a:t>
            </a:r>
            <a:r>
              <a:rPr lang="ru-RU" dirty="0"/>
              <a:t> </a:t>
            </a:r>
            <a:r>
              <a:rPr lang="ru-RU" dirty="0" err="1"/>
              <a:t>Program</a:t>
            </a:r>
            <a:r>
              <a:rPr lang="ru-RU" dirty="0"/>
              <a:t> Агентства по защите окружающей среды стандартное значение ЭИЭ составляет 1,92</a:t>
            </a:r>
            <a:r>
              <a:rPr lang="ru-RU" dirty="0" smtClean="0"/>
              <a:t>.»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Интел</a:t>
            </a:r>
            <a:r>
              <a:rPr lang="ru-RU" dirty="0"/>
              <a:t>, пресс-релиз от 5.09.2012</a:t>
            </a:r>
          </a:p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5004048" y="1484784"/>
          <a:ext cx="417646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>
          <a:xfrm>
            <a:off x="755576" y="1214424"/>
            <a:ext cx="7992888" cy="2357454"/>
          </a:xfrm>
        </p:spPr>
        <p:txBody>
          <a:bodyPr/>
          <a:lstStyle/>
          <a:p>
            <a:r>
              <a:rPr lang="ru-RU" dirty="0" smtClean="0"/>
              <a:t>Начиная с 2009:</a:t>
            </a:r>
            <a:br>
              <a:rPr lang="ru-RU" dirty="0" smtClean="0"/>
            </a:br>
            <a:r>
              <a:rPr lang="ru-RU" dirty="0" smtClean="0"/>
              <a:t>Настала пора одним прекратить «продавать воздух», а другим «бросать деньги на ветер»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Потери на воздушном охлаждении (Только в машинном зале, </a:t>
            </a:r>
            <a:r>
              <a:rPr lang="en-US" sz="2000" dirty="0" smtClean="0"/>
              <a:t> </a:t>
            </a:r>
            <a:r>
              <a:rPr lang="ru-RU" sz="2000" dirty="0" smtClean="0"/>
              <a:t>на примере крупной «воздушной» установки в России)</a:t>
            </a:r>
          </a:p>
        </p:txBody>
      </p:sp>
      <p:pic>
        <p:nvPicPr>
          <p:cNvPr id="12291" name="Picture 2" descr="C:\Users\abram\Desktop\123.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439863"/>
            <a:ext cx="9001125" cy="541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bram\Desktop\Lomonosov.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439863"/>
            <a:ext cx="9001125" cy="541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Потери на воздушном охлаждении (Только в машинном зале, </a:t>
            </a:r>
            <a:r>
              <a:rPr lang="en-US" sz="2000" dirty="0" smtClean="0"/>
              <a:t> </a:t>
            </a:r>
            <a:r>
              <a:rPr lang="ru-RU" sz="2000" dirty="0" smtClean="0"/>
              <a:t>на примере крупной «воздушной» установки в России)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139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37"/>
          <p:cNvGrpSpPr>
            <a:grpSpLocks/>
          </p:cNvGrpSpPr>
          <p:nvPr/>
        </p:nvGrpSpPr>
        <p:grpSpPr bwMode="auto">
          <a:xfrm>
            <a:off x="755650" y="1295400"/>
            <a:ext cx="8293100" cy="5562600"/>
            <a:chOff x="1030660" y="1296144"/>
            <a:chExt cx="8293868" cy="5561856"/>
          </a:xfrm>
        </p:grpSpPr>
        <p:pic>
          <p:nvPicPr>
            <p:cNvPr id="18465" name="Picture 4" descr="C:\Users\Abramov Sergei\Desktop\top500trends.wmf"/>
            <p:cNvPicPr>
              <a:picLocks noChangeAspect="1" noChangeArrowheads="1"/>
            </p:cNvPicPr>
            <p:nvPr/>
          </p:nvPicPr>
          <p:blipFill>
            <a:blip r:embed="rId3" cstate="print"/>
            <a:srcRect l="50523" b="38841"/>
            <a:stretch>
              <a:fillRect/>
            </a:stretch>
          </p:blipFill>
          <p:spPr bwMode="auto">
            <a:xfrm>
              <a:off x="1907704" y="1296144"/>
              <a:ext cx="7416824" cy="513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6" name="Picture 4" descr="C:\Users\Abramov Sergei\Desktop\top500trends.wmf"/>
            <p:cNvPicPr>
              <a:picLocks noChangeAspect="1" noChangeArrowheads="1"/>
            </p:cNvPicPr>
            <p:nvPr/>
          </p:nvPicPr>
          <p:blipFill>
            <a:blip r:embed="rId3" cstate="print"/>
            <a:srcRect r="93700" b="38127"/>
            <a:stretch>
              <a:fillRect/>
            </a:stretch>
          </p:blipFill>
          <p:spPr bwMode="auto">
            <a:xfrm>
              <a:off x="1030660" y="1296144"/>
              <a:ext cx="944419" cy="5194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7" name="Picture 4" descr="C:\Users\Abramov Sergei\Desktop\top500trends.wmf"/>
            <p:cNvPicPr>
              <a:picLocks noChangeAspect="1" noChangeArrowheads="1"/>
            </p:cNvPicPr>
            <p:nvPr/>
          </p:nvPicPr>
          <p:blipFill>
            <a:blip r:embed="rId3" cstate="print"/>
            <a:srcRect l="49239" t="92809"/>
            <a:stretch>
              <a:fillRect/>
            </a:stretch>
          </p:blipFill>
          <p:spPr bwMode="auto">
            <a:xfrm>
              <a:off x="1715248" y="6254345"/>
              <a:ext cx="7609280" cy="603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Заголовок 6"/>
          <p:cNvSpPr>
            <a:spLocks noGrp="1"/>
          </p:cNvSpPr>
          <p:nvPr>
            <p:ph type="title"/>
          </p:nvPr>
        </p:nvSpPr>
        <p:spPr>
          <a:xfrm>
            <a:off x="468313" y="549275"/>
            <a:ext cx="8429625" cy="790575"/>
          </a:xfrm>
        </p:spPr>
        <p:txBody>
          <a:bodyPr/>
          <a:lstStyle/>
          <a:p>
            <a:r>
              <a:rPr lang="ru-RU" smtClean="0"/>
              <a:t>Развитие суперкомпьютерной отрасли</a:t>
            </a:r>
            <a:br>
              <a:rPr lang="ru-RU" smtClean="0"/>
            </a:br>
            <a:r>
              <a:rPr lang="ru-RU" smtClean="0"/>
              <a:t>Планомерное движение к новым рубежам</a:t>
            </a:r>
          </a:p>
        </p:txBody>
      </p:sp>
      <p:grpSp>
        <p:nvGrpSpPr>
          <p:cNvPr id="3" name="Группа 29"/>
          <p:cNvGrpSpPr>
            <a:grpSpLocks/>
          </p:cNvGrpSpPr>
          <p:nvPr/>
        </p:nvGrpSpPr>
        <p:grpSpPr bwMode="auto">
          <a:xfrm>
            <a:off x="57150" y="3556000"/>
            <a:ext cx="2765425" cy="806450"/>
            <a:chOff x="56453" y="3556520"/>
            <a:chExt cx="2765587" cy="805736"/>
          </a:xfrm>
        </p:grpSpPr>
        <p:grpSp>
          <p:nvGrpSpPr>
            <p:cNvPr id="18459" name="Группа 12"/>
            <p:cNvGrpSpPr>
              <a:grpSpLocks/>
            </p:cNvGrpSpPr>
            <p:nvPr/>
          </p:nvGrpSpPr>
          <p:grpSpPr bwMode="auto">
            <a:xfrm>
              <a:off x="2174039" y="3556520"/>
              <a:ext cx="648001" cy="805736"/>
              <a:chOff x="2051791" y="3284984"/>
              <a:chExt cx="648001" cy="805736"/>
            </a:xfrm>
          </p:grpSpPr>
          <p:pic>
            <p:nvPicPr>
              <p:cNvPr id="18461" name="Picture 2" descr="C:\Users\Abramov Sergei\Desktop\Семинар Сторуса\src\1337073804_flag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51791" y="3284984"/>
                <a:ext cx="64800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Овал 13"/>
              <p:cNvSpPr/>
              <p:nvPr/>
            </p:nvSpPr>
            <p:spPr bwMode="auto">
              <a:xfrm>
                <a:off x="2110080" y="3874696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460" name="TextBox 11"/>
            <p:cNvSpPr txBox="1">
              <a:spLocks noChangeArrowheads="1"/>
            </p:cNvSpPr>
            <p:nvPr/>
          </p:nvSpPr>
          <p:spPr bwMode="auto">
            <a:xfrm>
              <a:off x="56453" y="4023702"/>
              <a:ext cx="92525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0000"/>
                  </a:solidFill>
                </a:rPr>
                <a:t>06.2008</a:t>
              </a:r>
            </a:p>
          </p:txBody>
        </p:sp>
      </p:grpSp>
      <p:grpSp>
        <p:nvGrpSpPr>
          <p:cNvPr id="6" name="Группа 30"/>
          <p:cNvGrpSpPr>
            <a:grpSpLocks/>
          </p:cNvGrpSpPr>
          <p:nvPr/>
        </p:nvGrpSpPr>
        <p:grpSpPr bwMode="auto">
          <a:xfrm>
            <a:off x="57150" y="2859088"/>
            <a:ext cx="4259263" cy="806450"/>
            <a:chOff x="56453" y="2859666"/>
            <a:chExt cx="4259331" cy="805736"/>
          </a:xfrm>
        </p:grpSpPr>
        <p:grpSp>
          <p:nvGrpSpPr>
            <p:cNvPr id="18453" name="Группа 13"/>
            <p:cNvGrpSpPr>
              <a:grpSpLocks/>
            </p:cNvGrpSpPr>
            <p:nvPr/>
          </p:nvGrpSpPr>
          <p:grpSpPr bwMode="auto">
            <a:xfrm>
              <a:off x="3667783" y="2859666"/>
              <a:ext cx="648001" cy="805736"/>
              <a:chOff x="2051791" y="3284984"/>
              <a:chExt cx="648001" cy="805736"/>
            </a:xfrm>
          </p:grpSpPr>
          <p:pic>
            <p:nvPicPr>
              <p:cNvPr id="18455" name="Picture 2" descr="C:\Users\Abramov Sergei\Desktop\Семинар Сторуса\src\1337073804_flag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51791" y="3284984"/>
                <a:ext cx="64800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Овал 18"/>
              <p:cNvSpPr/>
              <p:nvPr/>
            </p:nvSpPr>
            <p:spPr bwMode="auto">
              <a:xfrm>
                <a:off x="2110080" y="3874696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454" name="TextBox 16"/>
            <p:cNvSpPr txBox="1">
              <a:spLocks noChangeArrowheads="1"/>
            </p:cNvSpPr>
            <p:nvPr/>
          </p:nvSpPr>
          <p:spPr bwMode="auto">
            <a:xfrm>
              <a:off x="56453" y="3326848"/>
              <a:ext cx="9025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0000"/>
                  </a:solidFill>
                </a:rPr>
                <a:t>11.2011</a:t>
              </a:r>
            </a:p>
          </p:txBody>
        </p:sp>
      </p:grpSp>
      <p:grpSp>
        <p:nvGrpSpPr>
          <p:cNvPr id="9" name="Группа 31"/>
          <p:cNvGrpSpPr>
            <a:grpSpLocks/>
          </p:cNvGrpSpPr>
          <p:nvPr/>
        </p:nvGrpSpPr>
        <p:grpSpPr bwMode="auto">
          <a:xfrm>
            <a:off x="57150" y="2101850"/>
            <a:ext cx="6515100" cy="985838"/>
            <a:chOff x="56453" y="2101112"/>
            <a:chExt cx="6515708" cy="986607"/>
          </a:xfrm>
        </p:grpSpPr>
        <p:grpSp>
          <p:nvGrpSpPr>
            <p:cNvPr id="18447" name="Группа 20"/>
            <p:cNvGrpSpPr>
              <a:grpSpLocks/>
            </p:cNvGrpSpPr>
            <p:nvPr/>
          </p:nvGrpSpPr>
          <p:grpSpPr bwMode="auto">
            <a:xfrm>
              <a:off x="5744224" y="2101112"/>
              <a:ext cx="827937" cy="836728"/>
              <a:chOff x="5220143" y="2060920"/>
              <a:chExt cx="827937" cy="836728"/>
            </a:xfrm>
          </p:grpSpPr>
          <p:pic>
            <p:nvPicPr>
              <p:cNvPr id="18449" name="Picture 2" descr="C:\Users\Abramov Sergei\Desktop\Семинар Сторуса\src\1337073804_flag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20143" y="2060920"/>
                <a:ext cx="64800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Скругленный прямоугольник 23"/>
              <p:cNvSpPr/>
              <p:nvPr/>
            </p:nvSpPr>
            <p:spPr bwMode="auto">
              <a:xfrm>
                <a:off x="5292080" y="2681624"/>
                <a:ext cx="756000" cy="216024"/>
              </a:xfrm>
              <a:prstGeom prst="roundRect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8448" name="TextBox 21"/>
            <p:cNvSpPr txBox="1">
              <a:spLocks noChangeArrowheads="1"/>
            </p:cNvSpPr>
            <p:nvPr/>
          </p:nvSpPr>
          <p:spPr bwMode="auto">
            <a:xfrm>
              <a:off x="56453" y="2502944"/>
              <a:ext cx="103906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0000"/>
                  </a:solidFill>
                </a:rPr>
                <a:t>06.2015–</a:t>
              </a:r>
              <a:br>
                <a:rPr lang="ru-RU">
                  <a:solidFill>
                    <a:srgbClr val="FF0000"/>
                  </a:solidFill>
                </a:rPr>
              </a:br>
              <a:r>
                <a:rPr lang="ru-RU">
                  <a:solidFill>
                    <a:srgbClr val="FF0000"/>
                  </a:solidFill>
                </a:rPr>
                <a:t>11.2016</a:t>
              </a:r>
            </a:p>
          </p:txBody>
        </p:sp>
      </p:grpSp>
      <p:grpSp>
        <p:nvGrpSpPr>
          <p:cNvPr id="11" name="Группа 32"/>
          <p:cNvGrpSpPr>
            <a:grpSpLocks/>
          </p:cNvGrpSpPr>
          <p:nvPr/>
        </p:nvGrpSpPr>
        <p:grpSpPr bwMode="auto">
          <a:xfrm>
            <a:off x="57150" y="1381125"/>
            <a:ext cx="8239125" cy="1009650"/>
            <a:chOff x="56453" y="1381784"/>
            <a:chExt cx="8239415" cy="1008960"/>
          </a:xfrm>
        </p:grpSpPr>
        <p:grpSp>
          <p:nvGrpSpPr>
            <p:cNvPr id="18441" name="Группа 21"/>
            <p:cNvGrpSpPr>
              <a:grpSpLocks/>
            </p:cNvGrpSpPr>
            <p:nvPr/>
          </p:nvGrpSpPr>
          <p:grpSpPr bwMode="auto">
            <a:xfrm>
              <a:off x="7523334" y="1381784"/>
              <a:ext cx="772534" cy="836728"/>
              <a:chOff x="5250965" y="2060920"/>
              <a:chExt cx="772534" cy="836728"/>
            </a:xfrm>
          </p:grpSpPr>
          <p:pic>
            <p:nvPicPr>
              <p:cNvPr id="18443" name="Picture 2" descr="C:\Users\Abramov Sergei\Desktop\Семинар Сторуса\src\1337073804_flag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50965" y="2060920"/>
                <a:ext cx="64800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Скругленный прямоугольник 28"/>
              <p:cNvSpPr/>
              <p:nvPr/>
            </p:nvSpPr>
            <p:spPr bwMode="auto">
              <a:xfrm>
                <a:off x="5303499" y="2681624"/>
                <a:ext cx="720000" cy="216024"/>
              </a:xfrm>
              <a:prstGeom prst="roundRect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8442" name="TextBox 26"/>
            <p:cNvSpPr txBox="1">
              <a:spLocks noChangeArrowheads="1"/>
            </p:cNvSpPr>
            <p:nvPr/>
          </p:nvSpPr>
          <p:spPr bwMode="auto">
            <a:xfrm>
              <a:off x="56453" y="1805969"/>
              <a:ext cx="102771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0000"/>
                  </a:solidFill>
                </a:rPr>
                <a:t>11.2018–</a:t>
              </a:r>
              <a:br>
                <a:rPr lang="ru-RU">
                  <a:solidFill>
                    <a:srgbClr val="FF0000"/>
                  </a:solidFill>
                </a:rPr>
              </a:br>
              <a:r>
                <a:rPr lang="ru-RU">
                  <a:solidFill>
                    <a:srgbClr val="FF0000"/>
                  </a:solidFill>
                </a:rPr>
                <a:t>06.2020</a:t>
              </a:r>
            </a:p>
          </p:txBody>
        </p:sp>
      </p:grpSp>
      <p:sp>
        <p:nvSpPr>
          <p:cNvPr id="2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6659563" y="1268413"/>
            <a:ext cx="2357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>
                <a:latin typeface="Calibri" pitchFamily="34" charset="0"/>
              </a:rPr>
              <a:t>1 килограмм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≈ </a:t>
            </a:r>
            <a:r>
              <a:rPr lang="en-US">
                <a:latin typeface="Calibri" pitchFamily="34" charset="0"/>
              </a:rPr>
              <a:t>$800 </a:t>
            </a:r>
            <a:r>
              <a:rPr lang="ru-RU">
                <a:latin typeface="Calibri" pitchFamily="34" charset="0"/>
              </a:rPr>
              <a:t>(в среднем) </a:t>
            </a:r>
          </a:p>
        </p:txBody>
      </p:sp>
      <p:sp>
        <p:nvSpPr>
          <p:cNvPr id="143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Потери на воздушном охлаждении</a:t>
            </a:r>
            <a:br>
              <a:rPr lang="ru-RU" sz="2000" dirty="0" smtClean="0"/>
            </a:br>
            <a:r>
              <a:rPr lang="ru-RU" sz="2000" dirty="0" smtClean="0"/>
              <a:t>(на примере крупной «воздушной» установки в России)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00563" y="3933602"/>
            <a:ext cx="4535487" cy="23764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</a:rPr>
              <a:t>Без учета затрат вне стен машинного зала площадей, оборудования и электроэнергии для подсистем охлаждения и электропитания: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</a:rPr>
              <a:t>+800 </a:t>
            </a:r>
            <a:r>
              <a:rPr lang="ru-RU" sz="2000" dirty="0" err="1">
                <a:solidFill>
                  <a:schemeClr val="tx1"/>
                </a:solidFill>
              </a:rPr>
              <a:t>кв.метров</a:t>
            </a:r>
            <a:endParaRPr lang="ru-RU" sz="20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</a:rPr>
              <a:t>+180 000 килограмм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</a:rPr>
              <a:t>+2 000 киловатт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0" t="13242" r="3201" b="12750"/>
          <a:stretch>
            <a:fillRect/>
          </a:stretch>
        </p:blipFill>
        <p:spPr bwMode="auto">
          <a:xfrm>
            <a:off x="34925" y="1196752"/>
            <a:ext cx="42497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0" t="13242" r="1601" b="12750"/>
          <a:stretch>
            <a:fillRect/>
          </a:stretch>
        </p:blipFill>
        <p:spPr bwMode="auto">
          <a:xfrm>
            <a:off x="107950" y="3862165"/>
            <a:ext cx="43195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02" t="14001" r="2390" b="11990"/>
          <a:stretch>
            <a:fillRect/>
          </a:stretch>
        </p:blipFill>
        <p:spPr bwMode="auto">
          <a:xfrm>
            <a:off x="4859338" y="1196752"/>
            <a:ext cx="40322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Преимущества жидкостного охлаждения</a:t>
            </a:r>
            <a:endParaRPr lang="ru-RU" dirty="0"/>
          </a:p>
        </p:txBody>
      </p:sp>
      <p:sp>
        <p:nvSpPr>
          <p:cNvPr id="15363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dirty="0" smtClean="0"/>
              <a:t>Теплоемкость воды</a:t>
            </a:r>
            <a:r>
              <a:rPr lang="en-US" dirty="0" smtClean="0"/>
              <a:t> ×4,000 </a:t>
            </a:r>
            <a:r>
              <a:rPr lang="ru-RU" dirty="0" smtClean="0"/>
              <a:t>от воздуха</a:t>
            </a:r>
            <a:r>
              <a:rPr lang="en-US" dirty="0" smtClean="0"/>
              <a:t>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ru-RU" b="1" dirty="0" smtClean="0">
                <a:sym typeface="Symbol" pitchFamily="18" charset="2"/>
              </a:rPr>
              <a:t>Надежность охлаждения</a:t>
            </a: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Можно обеспечить </a:t>
            </a:r>
            <a:r>
              <a:rPr lang="ru-RU" b="1" dirty="0" smtClean="0"/>
              <a:t>высокую плотность упаковки</a:t>
            </a: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Нет подвижных частей в узле, шасси, стойке. Нет звуков, нет вибрации</a:t>
            </a:r>
            <a:r>
              <a:rPr lang="en-US" dirty="0" smtClean="0"/>
              <a:t>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ru-RU" b="1" dirty="0" smtClean="0">
                <a:sym typeface="Symbol" pitchFamily="18" charset="2"/>
              </a:rPr>
              <a:t>Надежность контактов</a:t>
            </a: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Энергосбережение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ru-RU" dirty="0" smtClean="0"/>
              <a:t>до </a:t>
            </a:r>
            <a:r>
              <a:rPr lang="en-US" dirty="0" smtClean="0"/>
              <a:t> </a:t>
            </a:r>
            <a:r>
              <a:rPr lang="ru-RU" dirty="0" smtClean="0"/>
              <a:t>+9</a:t>
            </a:r>
            <a:r>
              <a:rPr lang="en-US" dirty="0" smtClean="0"/>
              <a:t>0% </a:t>
            </a:r>
            <a:r>
              <a:rPr lang="ru-RU" dirty="0" smtClean="0"/>
              <a:t>более эффективно, чем охлаждение воздухом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ru-RU" dirty="0" smtClean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Переход к жидкостному</a:t>
            </a:r>
            <a:br>
              <a:rPr lang="ru-RU" dirty="0" smtClean="0"/>
            </a:br>
            <a:r>
              <a:rPr lang="ru-RU" dirty="0" smtClean="0"/>
              <a:t>охлаждению — мировой тренд</a:t>
            </a:r>
            <a:endParaRPr lang="ru-RU" dirty="0"/>
          </a:p>
        </p:txBody>
      </p:sp>
      <p:sp>
        <p:nvSpPr>
          <p:cNvPr id="16387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</a:t>
            </a:r>
            <a:r>
              <a:rPr lang="en-US" dirty="0" smtClean="0"/>
              <a:t>op1–</a:t>
            </a:r>
            <a:r>
              <a:rPr lang="ru-RU" dirty="0" smtClean="0"/>
              <a:t>10</a:t>
            </a:r>
            <a:r>
              <a:rPr lang="en-US" dirty="0" smtClean="0"/>
              <a:t>:</a:t>
            </a:r>
            <a:r>
              <a:rPr lang="ru-RU" dirty="0" smtClean="0"/>
              <a:t> охлаждаются жидкостью? </a:t>
            </a:r>
          </a:p>
          <a:p>
            <a:pPr lvl="1"/>
            <a:r>
              <a:rPr lang="ru-RU" dirty="0" smtClean="0"/>
              <a:t>11.2011 — 3 системы</a:t>
            </a:r>
          </a:p>
          <a:p>
            <a:pPr lvl="1"/>
            <a:r>
              <a:rPr lang="ru-RU" dirty="0" smtClean="0"/>
              <a:t>06.2011 — 7 систем</a:t>
            </a:r>
          </a:p>
          <a:p>
            <a:pPr lvl="1"/>
            <a:r>
              <a:rPr lang="ru-RU" dirty="0" smtClean="0"/>
              <a:t>11.2012 — все</a:t>
            </a:r>
          </a:p>
          <a:p>
            <a:r>
              <a:rPr lang="ru-RU" dirty="0" smtClean="0"/>
              <a:t>Т</a:t>
            </a:r>
            <a:r>
              <a:rPr lang="en-US" dirty="0" smtClean="0"/>
              <a:t>op1–</a:t>
            </a:r>
            <a:r>
              <a:rPr lang="ru-RU" dirty="0" smtClean="0"/>
              <a:t>10 России: </a:t>
            </a:r>
          </a:p>
          <a:p>
            <a:pPr lvl="1"/>
            <a:r>
              <a:rPr lang="ru-RU" dirty="0" smtClean="0"/>
              <a:t>11.2010 — 1 система</a:t>
            </a:r>
          </a:p>
          <a:p>
            <a:pPr lvl="1"/>
            <a:r>
              <a:rPr lang="ru-RU" dirty="0" smtClean="0"/>
              <a:t>11.2012 — 3 системы</a:t>
            </a:r>
          </a:p>
          <a:p>
            <a:pPr lvl="1"/>
            <a:endParaRPr lang="ru-RU" dirty="0" smtClean="0"/>
          </a:p>
        </p:txBody>
      </p:sp>
      <p:sp>
        <p:nvSpPr>
          <p:cNvPr id="3" name="Up Arrow 1"/>
          <p:cNvSpPr/>
          <p:nvPr/>
        </p:nvSpPr>
        <p:spPr>
          <a:xfrm>
            <a:off x="4716016" y="1196752"/>
            <a:ext cx="3974124" cy="5445224"/>
          </a:xfrm>
          <a:prstGeom prst="upArrow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0000">
                <a:schemeClr val="accent3">
                  <a:lumMod val="60000"/>
                  <a:lumOff val="40000"/>
                </a:schemeClr>
              </a:gs>
              <a:gs pos="45000">
                <a:schemeClr val="accent3">
                  <a:lumMod val="60000"/>
                  <a:lumOff val="40000"/>
                </a:schemeClr>
              </a:gs>
              <a:gs pos="55000">
                <a:schemeClr val="accent3">
                  <a:lumMod val="75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+ 233%</a:t>
            </a:r>
            <a:b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b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Закрытые системы жидкостного охлаждения</a:t>
            </a:r>
            <a:r>
              <a:rPr lang="en-US" dirty="0" smtClean="0"/>
              <a:t> </a:t>
            </a:r>
            <a:r>
              <a:rPr lang="ru-RU" dirty="0" smtClean="0"/>
              <a:t>на примере суперкомпьютера СКИФ-Аврора</a:t>
            </a:r>
            <a:endParaRPr lang="it-IT" dirty="0" smtClean="0"/>
          </a:p>
        </p:txBody>
      </p:sp>
      <p:pic>
        <p:nvPicPr>
          <p:cNvPr id="17412" name="Content Placeholder 8" descr="Board_copy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997200"/>
            <a:ext cx="4406900" cy="3305175"/>
          </a:xfrm>
        </p:spPr>
      </p:pic>
      <p:pic>
        <p:nvPicPr>
          <p:cNvPr id="17411" name="Content Placeholder 7" descr="Board with Coldplate_copy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738688" y="3005138"/>
            <a:ext cx="4405312" cy="3303587"/>
          </a:xfrm>
        </p:spPr>
      </p:pic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8037513" y="3181350"/>
            <a:ext cx="1109662" cy="968375"/>
            <a:chOff x="8017498" y="1812166"/>
            <a:chExt cx="1108584" cy="968762"/>
          </a:xfrm>
        </p:grpSpPr>
        <p:sp>
          <p:nvSpPr>
            <p:cNvPr id="8" name="Овал 7"/>
            <p:cNvSpPr/>
            <p:nvPr/>
          </p:nvSpPr>
          <p:spPr bwMode="auto">
            <a:xfrm>
              <a:off x="8017498" y="1812166"/>
              <a:ext cx="360012" cy="360507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8766070" y="2420422"/>
              <a:ext cx="360012" cy="360506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13" name="Прямая соединительная линия 12"/>
          <p:cNvCxnSpPr>
            <a:cxnSpLocks noChangeShapeType="1"/>
          </p:cNvCxnSpPr>
          <p:nvPr/>
        </p:nvCxnSpPr>
        <p:spPr bwMode="auto">
          <a:xfrm flipH="1">
            <a:off x="5888038" y="3429000"/>
            <a:ext cx="2305050" cy="1081088"/>
          </a:xfrm>
          <a:prstGeom prst="line">
            <a:avLst/>
          </a:prstGeom>
          <a:noFill/>
          <a:ln w="76200" algn="ctr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7" name="Прямая соединительная линия 16"/>
          <p:cNvCxnSpPr>
            <a:cxnSpLocks noChangeShapeType="1"/>
          </p:cNvCxnSpPr>
          <p:nvPr/>
        </p:nvCxnSpPr>
        <p:spPr bwMode="auto">
          <a:xfrm flipH="1">
            <a:off x="6321425" y="3860800"/>
            <a:ext cx="2374900" cy="1223963"/>
          </a:xfrm>
          <a:prstGeom prst="line">
            <a:avLst/>
          </a:prstGeom>
          <a:noFill/>
          <a:ln w="76200" algn="ctr">
            <a:solidFill>
              <a:srgbClr val="F0C200"/>
            </a:solidFill>
            <a:round/>
            <a:headEnd/>
            <a:tailEnd type="triangle" w="med" len="med"/>
          </a:ln>
        </p:spPr>
      </p:cxnSp>
      <p:cxnSp>
        <p:nvCxnSpPr>
          <p:cNvPr id="18" name="Прямая соединительная линия 17"/>
          <p:cNvCxnSpPr>
            <a:cxnSpLocks noChangeShapeType="1"/>
          </p:cNvCxnSpPr>
          <p:nvPr/>
        </p:nvCxnSpPr>
        <p:spPr bwMode="auto">
          <a:xfrm flipV="1">
            <a:off x="6537325" y="4005263"/>
            <a:ext cx="2447925" cy="1368425"/>
          </a:xfrm>
          <a:prstGeom prst="line">
            <a:avLst/>
          </a:prstGeom>
          <a:noFill/>
          <a:ln w="76200" algn="ctr">
            <a:solidFill>
              <a:srgbClr val="F0B100"/>
            </a:solidFill>
            <a:round/>
            <a:headEnd/>
            <a:tailEnd type="triangle" w="med" len="med"/>
          </a:ln>
        </p:spPr>
      </p:cxnSp>
      <p:cxnSp>
        <p:nvCxnSpPr>
          <p:cNvPr id="23" name="Прямая соединительная линия 22"/>
          <p:cNvCxnSpPr>
            <a:cxnSpLocks noChangeShapeType="1"/>
          </p:cNvCxnSpPr>
          <p:nvPr/>
        </p:nvCxnSpPr>
        <p:spPr bwMode="auto">
          <a:xfrm flipV="1">
            <a:off x="6105525" y="3644900"/>
            <a:ext cx="2374900" cy="1152525"/>
          </a:xfrm>
          <a:prstGeom prst="line">
            <a:avLst/>
          </a:prstGeom>
          <a:noFill/>
          <a:ln w="76200" algn="ctr">
            <a:solidFill>
              <a:srgbClr val="2EF000"/>
            </a:solidFill>
            <a:round/>
            <a:headEnd/>
            <a:tailEnd type="triangle" w="med" len="med"/>
          </a:ln>
        </p:spPr>
      </p:cxnSp>
      <p:cxnSp>
        <p:nvCxnSpPr>
          <p:cNvPr id="30" name="Прямая соединительная линия 29"/>
          <p:cNvCxnSpPr>
            <a:cxnSpLocks noChangeShapeType="1"/>
          </p:cNvCxnSpPr>
          <p:nvPr/>
        </p:nvCxnSpPr>
        <p:spPr bwMode="auto">
          <a:xfrm>
            <a:off x="5888038" y="4510088"/>
            <a:ext cx="217487" cy="287337"/>
          </a:xfrm>
          <a:prstGeom prst="line">
            <a:avLst/>
          </a:prstGeom>
          <a:noFill/>
          <a:ln w="76200" algn="ctr">
            <a:solidFill>
              <a:srgbClr val="00F072"/>
            </a:solidFill>
            <a:round/>
            <a:headEnd/>
            <a:tailEnd type="triangle" w="med" len="med"/>
          </a:ln>
        </p:spPr>
      </p:cxnSp>
      <p:cxnSp>
        <p:nvCxnSpPr>
          <p:cNvPr id="36" name="Прямая соединительная линия 35"/>
          <p:cNvCxnSpPr>
            <a:cxnSpLocks noChangeShapeType="1"/>
          </p:cNvCxnSpPr>
          <p:nvPr/>
        </p:nvCxnSpPr>
        <p:spPr bwMode="auto">
          <a:xfrm>
            <a:off x="6321425" y="5084763"/>
            <a:ext cx="215900" cy="288925"/>
          </a:xfrm>
          <a:prstGeom prst="line">
            <a:avLst/>
          </a:prstGeom>
          <a:noFill/>
          <a:ln w="76200" algn="ctr">
            <a:solidFill>
              <a:srgbClr val="F0B100"/>
            </a:solidFill>
            <a:round/>
            <a:headEnd/>
            <a:tailEnd type="triangle" w="med" len="med"/>
          </a:ln>
        </p:spPr>
      </p:cxnSp>
      <p:cxnSp>
        <p:nvCxnSpPr>
          <p:cNvPr id="42" name="Прямая соединительная линия 41"/>
          <p:cNvCxnSpPr>
            <a:cxnSpLocks noChangeShapeType="1"/>
          </p:cNvCxnSpPr>
          <p:nvPr/>
        </p:nvCxnSpPr>
        <p:spPr bwMode="auto">
          <a:xfrm>
            <a:off x="8408988" y="3644900"/>
            <a:ext cx="287337" cy="215900"/>
          </a:xfrm>
          <a:prstGeom prst="line">
            <a:avLst/>
          </a:prstGeom>
          <a:noFill/>
          <a:ln w="76200" algn="ctr">
            <a:solidFill>
              <a:srgbClr val="ABF000"/>
            </a:solidFill>
            <a:round/>
            <a:headEnd/>
            <a:tailEnd type="triangle" w="med" len="med"/>
          </a:ln>
        </p:spPr>
      </p:cxnSp>
      <p:sp>
        <p:nvSpPr>
          <p:cNvPr id="1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Жидкостное охлаждение закрытого типа</a:t>
            </a:r>
            <a:r>
              <a:rPr lang="en-US" dirty="0" smtClean="0"/>
              <a:t> </a:t>
            </a:r>
            <a:r>
              <a:rPr lang="ru-RU" dirty="0" smtClean="0"/>
              <a:t>— еще примеры</a:t>
            </a:r>
            <a:endParaRPr lang="ru-RU" dirty="0"/>
          </a:p>
        </p:txBody>
      </p:sp>
      <p:pic>
        <p:nvPicPr>
          <p:cNvPr id="1026" name="Picture 2" descr="C:\Users\Abramov Sergei\Desktop\Now!\IMMERS\Презентации Охлаждение\разные материалы для презентаций\20111031_3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38" y="1557338"/>
            <a:ext cx="2736850" cy="183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Abramov Sergei\Desktop\Now!\IMMERS\Презентации Охлаждение\разные материалы для презентаций\ibm aquas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238" y="3902075"/>
            <a:ext cx="2735262" cy="175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1022350" y="5732463"/>
            <a:ext cx="1443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IBM, </a:t>
            </a:r>
            <a:r>
              <a:rPr lang="en-US" dirty="0" err="1">
                <a:latin typeface="Calibri" pitchFamily="34" charset="0"/>
              </a:rPr>
              <a:t>Aquasar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1512" name="TextBox 10"/>
          <p:cNvSpPr txBox="1">
            <a:spLocks noChangeArrowheads="1"/>
          </p:cNvSpPr>
          <p:nvPr/>
        </p:nvSpPr>
        <p:spPr bwMode="auto">
          <a:xfrm>
            <a:off x="3494088" y="5516563"/>
            <a:ext cx="53260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IBM, </a:t>
            </a:r>
            <a:r>
              <a:rPr lang="en-US" dirty="0" err="1">
                <a:latin typeface="Calibri" pitchFamily="34" charset="0"/>
              </a:rPr>
              <a:t>SuperMUC</a:t>
            </a:r>
            <a:r>
              <a:rPr lang="en-US" dirty="0">
                <a:latin typeface="Calibri" pitchFamily="34" charset="0"/>
              </a:rPr>
              <a:t> </a:t>
            </a:r>
            <a:r>
              <a:rPr lang="ru-RU" dirty="0">
                <a:latin typeface="Calibri" pitchFamily="34" charset="0"/>
              </a:rPr>
              <a:t>— </a:t>
            </a:r>
            <a:r>
              <a:rPr lang="en-US" dirty="0">
                <a:latin typeface="Calibri" pitchFamily="34" charset="0"/>
              </a:rPr>
              <a:t>First Commercial Hot-Water Cooled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Supercomputer to Consume 40% Less Energy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395288" y="3462338"/>
            <a:ext cx="2697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INSPUR, Sunway Blue Light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13" name="Рисунок 12" descr="C:\Users\Abramov Sergei\Desktop\SuperMUC-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1557338"/>
            <a:ext cx="4897438" cy="392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bm-muc-shor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850" y="4724400"/>
            <a:ext cx="7635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7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703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bramov Sergei\Desktop\f_48548.jpg"/>
          <p:cNvPicPr>
            <a:picLocks noChangeAspect="1" noChangeArrowheads="1"/>
          </p:cNvPicPr>
          <p:nvPr/>
        </p:nvPicPr>
        <p:blipFill>
          <a:blip r:embed="rId3" cstate="print"/>
          <a:srcRect l="4044" r="4044"/>
          <a:stretch>
            <a:fillRect/>
          </a:stretch>
        </p:blipFill>
        <p:spPr bwMode="auto">
          <a:xfrm>
            <a:off x="2808288" y="1939925"/>
            <a:ext cx="5795962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50825" y="2636838"/>
            <a:ext cx="24495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b="1" i="1">
                <a:latin typeface="Calibri" pitchFamily="34" charset="0"/>
              </a:rPr>
              <a:t>Все мы вышли из воды и должны</a:t>
            </a:r>
            <a:br>
              <a:rPr lang="ru-RU" sz="2400" b="1" i="1">
                <a:latin typeface="Calibri" pitchFamily="34" charset="0"/>
              </a:rPr>
            </a:br>
            <a:r>
              <a:rPr lang="ru-RU" sz="2400" b="1" i="1">
                <a:latin typeface="Calibri" pitchFamily="34" charset="0"/>
              </a:rPr>
              <a:t>туда же вернуться. В эту среду</a:t>
            </a:r>
            <a:r>
              <a:rPr lang="en-US" sz="2400" b="1" i="1">
                <a:latin typeface="Calibri" pitchFamily="34" charset="0"/>
              </a:rPr>
              <a:t/>
            </a:r>
            <a:br>
              <a:rPr lang="en-US" sz="2400" b="1" i="1">
                <a:latin typeface="Calibri" pitchFamily="34" charset="0"/>
              </a:rPr>
            </a:br>
            <a:r>
              <a:rPr lang="ru-RU" sz="1600" b="1" i="1">
                <a:latin typeface="Calibri" pitchFamily="34" charset="0"/>
              </a:rPr>
              <a:t>к/ф «Национальные</a:t>
            </a:r>
            <a:br>
              <a:rPr lang="ru-RU" sz="1600" b="1" i="1">
                <a:latin typeface="Calibri" pitchFamily="34" charset="0"/>
              </a:rPr>
            </a:br>
            <a:r>
              <a:rPr lang="ru-RU" sz="1600" b="1" i="1">
                <a:latin typeface="Calibri" pitchFamily="34" charset="0"/>
              </a:rPr>
              <a:t>особенности</a:t>
            </a:r>
            <a:br>
              <a:rPr lang="ru-RU" sz="1600" b="1" i="1">
                <a:latin typeface="Calibri" pitchFamily="34" charset="0"/>
              </a:rPr>
            </a:br>
            <a:r>
              <a:rPr lang="ru-RU" sz="1600" b="1" i="1">
                <a:latin typeface="Calibri" pitchFamily="34" charset="0"/>
              </a:rPr>
              <a:t>рыбалки»</a:t>
            </a:r>
            <a:endParaRPr lang="ru-RU" sz="2400" b="1">
              <a:latin typeface="Calibri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Непосредственное (</a:t>
            </a:r>
            <a:r>
              <a:rPr lang="ru-RU" dirty="0" err="1" smtClean="0"/>
              <a:t>погружное</a:t>
            </a:r>
            <a:r>
              <a:rPr lang="ru-RU" dirty="0" smtClean="0"/>
              <a:t>) жидкостное охлаждение</a:t>
            </a:r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Непосредственное (</a:t>
            </a:r>
            <a:r>
              <a:rPr lang="ru-RU" dirty="0" err="1" smtClean="0"/>
              <a:t>погружное</a:t>
            </a:r>
            <a:r>
              <a:rPr lang="ru-RU" dirty="0" smtClean="0"/>
              <a:t>) жидкостное охлаждение</a:t>
            </a:r>
            <a:endParaRPr lang="ru-RU" dirty="0"/>
          </a:p>
        </p:txBody>
      </p:sp>
      <p:pic>
        <p:nvPicPr>
          <p:cNvPr id="212998" name="Picture 6" descr="File:Cray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1611313"/>
            <a:ext cx="3348037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03575" y="2030413"/>
            <a:ext cx="1944688" cy="923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Cray-2, 1985,</a:t>
            </a:r>
            <a:r>
              <a:rPr lang="ru-RU" dirty="0">
                <a:latin typeface="+mn-lt"/>
                <a:cs typeface="+mn-cs"/>
              </a:rPr>
              <a:t/>
            </a:r>
            <a:br>
              <a:rPr lang="ru-RU" dirty="0">
                <a:latin typeface="+mn-lt"/>
                <a:cs typeface="+mn-cs"/>
              </a:rPr>
            </a:br>
            <a:r>
              <a:rPr lang="ru-RU" dirty="0">
                <a:latin typeface="+mn-lt"/>
                <a:cs typeface="+mn-cs"/>
              </a:rPr>
              <a:t>жидкость </a:t>
            </a:r>
            <a:br>
              <a:rPr lang="ru-RU" dirty="0">
                <a:latin typeface="+mn-lt"/>
                <a:cs typeface="+mn-cs"/>
              </a:rPr>
            </a:br>
            <a:r>
              <a:rPr lang="en-US" dirty="0">
                <a:latin typeface="+mn-lt"/>
                <a:cs typeface="+mn-cs"/>
              </a:rPr>
              <a:t>3M, </a:t>
            </a:r>
            <a:r>
              <a:rPr lang="en-US" dirty="0" err="1">
                <a:latin typeface="+mn-lt"/>
                <a:cs typeface="+mn-cs"/>
              </a:rPr>
              <a:t>Fluorinert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237570" name="Picture 2" descr="Supermicro SuperServers submerged at CGGVerit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7363" y="1916113"/>
            <a:ext cx="3348037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57800" y="1611313"/>
            <a:ext cx="3455988" cy="369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Green Revolution Cooling</a:t>
            </a:r>
            <a:r>
              <a:rPr lang="ru-RU" dirty="0">
                <a:latin typeface="+mn-lt"/>
                <a:cs typeface="+mn-cs"/>
              </a:rPr>
              <a:t>, 2012</a:t>
            </a:r>
          </a:p>
        </p:txBody>
      </p:sp>
      <p:pic>
        <p:nvPicPr>
          <p:cNvPr id="15" name="Picture 3" descr="C:\Users\Abramov Sergei\Desktop\OffLine Ispolkom on Revolt\Статьи\2012\РАСО и Геледжик\Охлаждение\Фотки и жидкость\DSC045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38" y="4130675"/>
            <a:ext cx="3575050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87788" y="4884738"/>
            <a:ext cx="3925887" cy="923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IMMERS™ </a:t>
            </a:r>
            <a:r>
              <a:rPr lang="ru-RU" dirty="0">
                <a:latin typeface="+mn-lt"/>
                <a:cs typeface="+mn-cs"/>
              </a:rPr>
              <a:t>2012, </a:t>
            </a:r>
            <a:br>
              <a:rPr lang="ru-RU" dirty="0">
                <a:latin typeface="+mn-lt"/>
                <a:cs typeface="+mn-cs"/>
              </a:rPr>
            </a:br>
            <a:r>
              <a:rPr lang="ru-RU" dirty="0">
                <a:latin typeface="+mn-lt"/>
                <a:cs typeface="+mn-cs"/>
              </a:rPr>
              <a:t>ИПС имени А.К.Айламазяна РАН, группа компаний «СТОРУС» </a:t>
            </a:r>
          </a:p>
        </p:txBody>
      </p:sp>
      <p:sp>
        <p:nvSpPr>
          <p:cNvPr id="11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Технология непосредственного жидкостного охлаждения </a:t>
            </a:r>
            <a:r>
              <a:rPr lang="en-US" dirty="0" smtClean="0"/>
              <a:t>IMMERS® </a:t>
            </a:r>
            <a:r>
              <a:rPr lang="ru-RU" dirty="0" smtClean="0"/>
              <a:t>— как это устроено?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389" y="1428736"/>
            <a:ext cx="4032572" cy="5143536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подсистема утилизации тепла</a:t>
            </a:r>
            <a:r>
              <a:rPr lang="ru-RU" dirty="0" smtClean="0"/>
              <a:t>, обеспечивающая отвод тепла в окружающую среду (нагрев воздуха, воды, отвод тепла излучением);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подсистема охлаждения узлов вычислителя</a:t>
            </a:r>
            <a:r>
              <a:rPr lang="ru-RU" dirty="0" smtClean="0"/>
              <a:t> (материнских плат, дисковых накопителей, блоков питания);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подсистема управления</a:t>
            </a:r>
            <a:r>
              <a:rPr lang="ru-RU" dirty="0" smtClean="0"/>
              <a:t>, обеспечивающая оптимальный режим работы установки</a:t>
            </a:r>
            <a:endParaRPr lang="ru-RU" dirty="0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6194" y="1545352"/>
            <a:ext cx="4980302" cy="375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Технология непосредственного жидкостного охлаждения </a:t>
            </a:r>
            <a:r>
              <a:rPr lang="en-US" dirty="0" smtClean="0"/>
              <a:t>IMMERS® </a:t>
            </a:r>
            <a:r>
              <a:rPr lang="ru-RU" dirty="0" smtClean="0"/>
              <a:t>— как это устроено?</a:t>
            </a:r>
          </a:p>
        </p:txBody>
      </p:sp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446088" y="2816225"/>
            <a:ext cx="8251825" cy="3492500"/>
            <a:chOff x="281493" y="2816202"/>
            <a:chExt cx="8250947" cy="3493118"/>
          </a:xfrm>
        </p:grpSpPr>
        <p:pic>
          <p:nvPicPr>
            <p:cNvPr id="4" name="Picture 2" descr="C:\Users\Abramov Sergei\Desktop\Моментальный снимок 1 (01.11.2012 15-26).png"/>
            <p:cNvPicPr>
              <a:picLocks noChangeAspect="1" noChangeArrowheads="1"/>
            </p:cNvPicPr>
            <p:nvPr/>
          </p:nvPicPr>
          <p:blipFill>
            <a:blip r:embed="rId4" cstate="print"/>
            <a:srcRect l="20796"/>
            <a:stretch>
              <a:fillRect/>
            </a:stretch>
          </p:blipFill>
          <p:spPr bwMode="auto">
            <a:xfrm rot="16200000">
              <a:off x="-92025" y="3189720"/>
              <a:ext cx="3491531" cy="27444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 descr="C:\Users\Abramov Sergei\Desktop\Now!\IMMERS\Презентации Охлаждение\Фотки и жидкость\DSC0453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5199" y="2816202"/>
              <a:ext cx="5257241" cy="3493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23sec-IMMER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5732463"/>
            <a:ext cx="55086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962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IMMERS® </a:t>
            </a:r>
            <a:r>
              <a:rPr lang="ru-RU" dirty="0" smtClean="0"/>
              <a:t>позволяет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388" y="1428736"/>
            <a:ext cx="8821737" cy="5429264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полностью убрать какие-либо особые требования на температуру, влажность и загрязненность воздуха ЦОД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обеспечить наиболее плотную упаковку компонентов, включая как материнские платы, так и блоки питания и жесткие SSD диски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увеличить энергоэффективность ЦОД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существенно упростить всю систему охлаждения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повысить ее надежность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 сравнению с воздушным охлаждением: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обеспечить более комфортные условия работы в ЦОД: снижение шума и комфортная температура воздуха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лучшее использование площадей и экономия на оборудовании: отказ от горячих/холодных коридоров и </a:t>
            </a:r>
            <a:r>
              <a:rPr lang="ru-RU" dirty="0" err="1" smtClean="0"/>
              <a:t>внутрирядных</a:t>
            </a:r>
            <a:r>
              <a:rPr lang="ru-RU" dirty="0" smtClean="0"/>
              <a:t> кондиционеров</a:t>
            </a:r>
            <a:endParaRPr lang="ru-RU" dirty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149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 smtClean="0"/>
              <a:t>Киберинфраструктура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моменты технологии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Экономичность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Энергоэффективность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Простота конструкции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dirty="0" smtClean="0"/>
              <a:t>Надежность решения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Минимум строительства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Плотность установки</a:t>
            </a:r>
            <a:br>
              <a:rPr lang="ru-RU" dirty="0" smtClean="0"/>
            </a:br>
            <a:r>
              <a:rPr lang="ru-RU" dirty="0" smtClean="0"/>
              <a:t>компонентов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Нет проблемы «точка росы»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Нет опасности протечек</a:t>
            </a:r>
          </a:p>
          <a:p>
            <a:pPr fontAlgn="auto">
              <a:spcAft>
                <a:spcPts val="0"/>
              </a:spcAft>
              <a:defRPr/>
            </a:pPr>
            <a:endParaRPr lang="ru-RU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940000"/>
                </a:solidFill>
              </a:rPr>
              <a:t>Тотальная протечка уже свершилась — жидкость покрывает и омывает все компоненты системы, и это не проблема, а решение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9700" y="1610791"/>
            <a:ext cx="3673475" cy="275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жидкостного охлаждения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Закрытого типа</a:t>
            </a:r>
          </a:p>
          <a:p>
            <a:pPr lvl="1"/>
            <a:r>
              <a:rPr lang="en-US" b="1" dirty="0" smtClean="0"/>
              <a:t>One PCB : One Cold plate </a:t>
            </a:r>
            <a:endParaRPr lang="ru-RU" b="1" dirty="0" smtClean="0"/>
          </a:p>
          <a:p>
            <a:pPr lvl="2"/>
            <a:r>
              <a:rPr lang="ru-RU" dirty="0" smtClean="0"/>
              <a:t>СКИФ-Аврора (ИПС имени А.К.Айламазяна РАН и др.)</a:t>
            </a:r>
            <a:r>
              <a:rPr lang="en-US" dirty="0" smtClean="0"/>
              <a:t> </a:t>
            </a:r>
            <a:r>
              <a:rPr lang="ru-RU" dirty="0" smtClean="0">
                <a:sym typeface="Wingdings" pitchFamily="2" charset="2"/>
              </a:rPr>
              <a:t> Торнадо (группа компаний РК)</a:t>
            </a:r>
          </a:p>
          <a:p>
            <a:pPr lvl="2"/>
            <a:r>
              <a:rPr lang="en-US" dirty="0" smtClean="0"/>
              <a:t>INSPUR, Sunway Blue Light</a:t>
            </a:r>
            <a:endParaRPr lang="ru-RU" dirty="0" smtClean="0"/>
          </a:p>
          <a:p>
            <a:pPr lvl="1"/>
            <a:r>
              <a:rPr lang="en-US" b="1" dirty="0" smtClean="0"/>
              <a:t>One PCB : Many Cold plate</a:t>
            </a:r>
          </a:p>
          <a:p>
            <a:pPr lvl="2"/>
            <a:r>
              <a:rPr lang="en-US" dirty="0" smtClean="0"/>
              <a:t>IBM, </a:t>
            </a:r>
            <a:r>
              <a:rPr lang="en-US" dirty="0" err="1" smtClean="0"/>
              <a:t>Aquasar</a:t>
            </a:r>
            <a:endParaRPr lang="ru-RU" dirty="0" smtClean="0"/>
          </a:p>
          <a:p>
            <a:pPr lvl="2"/>
            <a:r>
              <a:rPr lang="en-US" dirty="0" smtClean="0"/>
              <a:t>IBM, </a:t>
            </a:r>
            <a:r>
              <a:rPr lang="en-US" dirty="0" err="1" smtClean="0"/>
              <a:t>SuperMUC</a:t>
            </a:r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Открытого (погружного) типа</a:t>
            </a:r>
          </a:p>
          <a:p>
            <a:pPr lvl="2"/>
            <a:r>
              <a:rPr lang="en-US" dirty="0" smtClean="0"/>
              <a:t>Cray-2, 1985</a:t>
            </a:r>
          </a:p>
          <a:p>
            <a:pPr lvl="2"/>
            <a:r>
              <a:rPr lang="en-US" dirty="0" smtClean="0"/>
              <a:t>Green Revolution Cooling, 2012</a:t>
            </a:r>
          </a:p>
          <a:p>
            <a:pPr lvl="2"/>
            <a:r>
              <a:rPr lang="en-US" dirty="0" smtClean="0"/>
              <a:t>IMMERS™, </a:t>
            </a:r>
            <a:r>
              <a:rPr lang="ru-RU" dirty="0" smtClean="0"/>
              <a:t>ИПС имени А.К.Айламазяна РАН,</a:t>
            </a:r>
            <a:br>
              <a:rPr lang="ru-RU" dirty="0" smtClean="0"/>
            </a:br>
            <a:r>
              <a:rPr lang="ru-RU" dirty="0" smtClean="0"/>
              <a:t>группа компаний «СТОРУС», </a:t>
            </a:r>
            <a:r>
              <a:rPr lang="en-US" dirty="0" smtClean="0"/>
              <a:t>2012</a:t>
            </a:r>
            <a:endParaRPr lang="ru-RU" dirty="0" smtClean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жидкостного охлаждения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4000" y="2558061"/>
          <a:ext cx="9036000" cy="3425132"/>
        </p:xfrm>
        <a:graphic>
          <a:graphicData uri="http://schemas.openxmlformats.org/drawingml/2006/table">
            <a:tbl>
              <a:tblPr/>
              <a:tblGrid>
                <a:gridCol w="1404000"/>
                <a:gridCol w="1908000"/>
                <a:gridCol w="2700000"/>
                <a:gridCol w="756000"/>
                <a:gridCol w="756000"/>
                <a:gridCol w="756000"/>
                <a:gridCol w="756000"/>
              </a:tblGrid>
              <a:tr h="576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Тип жидкостного </a:t>
                      </a:r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охлаждения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Примеры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Простота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Надеж-</a:t>
                      </a:r>
                      <a:b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ru-RU" sz="1400" b="1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ность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Вес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Цена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Закрытого типа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One PCB : 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One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Cold plate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СКИФ-Аврор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(ИПС РАН)</a:t>
                      </a:r>
                      <a:b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Торнадо (РСК)</a:t>
                      </a:r>
                      <a:b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Sunway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INSPUR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One PCB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: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Many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Cold plate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Aquasar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(IBM)</a:t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SuperMUC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(IBM)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36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Открытого (погружного) типа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Green Revolution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Cooling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IMMERS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™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ИПС РАН + СТОРУС)</a:t>
                      </a:r>
                    </a:p>
                  </a:txBody>
                  <a:tcPr marL="7532" marR="7532" marT="7532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532" marR="7532" marT="7532" marB="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Овал 5"/>
          <p:cNvSpPr>
            <a:spLocks noChangeAspect="1"/>
          </p:cNvSpPr>
          <p:nvPr/>
        </p:nvSpPr>
        <p:spPr bwMode="auto">
          <a:xfrm>
            <a:off x="6156176" y="3356992"/>
            <a:ext cx="611932" cy="61200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 bwMode="auto">
          <a:xfrm>
            <a:off x="6912285" y="3356992"/>
            <a:ext cx="611932" cy="61200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 7"/>
          <p:cNvSpPr>
            <a:spLocks noChangeAspect="1"/>
          </p:cNvSpPr>
          <p:nvPr/>
        </p:nvSpPr>
        <p:spPr bwMode="auto">
          <a:xfrm>
            <a:off x="7668394" y="3356992"/>
            <a:ext cx="611932" cy="61200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 bwMode="auto">
          <a:xfrm>
            <a:off x="8424504" y="3356992"/>
            <a:ext cx="611932" cy="61200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Овал 9"/>
          <p:cNvSpPr>
            <a:spLocks noChangeAspect="1"/>
          </p:cNvSpPr>
          <p:nvPr/>
        </p:nvSpPr>
        <p:spPr bwMode="auto">
          <a:xfrm>
            <a:off x="6156176" y="4293096"/>
            <a:ext cx="611932" cy="61200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Овал 10"/>
          <p:cNvSpPr>
            <a:spLocks noChangeAspect="1"/>
          </p:cNvSpPr>
          <p:nvPr/>
        </p:nvSpPr>
        <p:spPr bwMode="auto">
          <a:xfrm>
            <a:off x="6912285" y="4293096"/>
            <a:ext cx="611932" cy="61200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 bwMode="auto">
          <a:xfrm>
            <a:off x="7668394" y="4293096"/>
            <a:ext cx="611932" cy="612000"/>
          </a:xfrm>
          <a:prstGeom prst="ellipse">
            <a:avLst/>
          </a:prstGeom>
          <a:solidFill>
            <a:srgbClr val="00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 bwMode="auto">
          <a:xfrm>
            <a:off x="8424504" y="4293096"/>
            <a:ext cx="611932" cy="61200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Овал 13"/>
          <p:cNvSpPr>
            <a:spLocks noChangeAspect="1"/>
          </p:cNvSpPr>
          <p:nvPr/>
        </p:nvSpPr>
        <p:spPr bwMode="auto">
          <a:xfrm>
            <a:off x="6156176" y="5193264"/>
            <a:ext cx="611932" cy="612000"/>
          </a:xfrm>
          <a:prstGeom prst="ellipse">
            <a:avLst/>
          </a:prstGeom>
          <a:solidFill>
            <a:srgbClr val="00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Овал 14"/>
          <p:cNvSpPr>
            <a:spLocks noChangeAspect="1"/>
          </p:cNvSpPr>
          <p:nvPr/>
        </p:nvSpPr>
        <p:spPr bwMode="auto">
          <a:xfrm>
            <a:off x="6912285" y="5193264"/>
            <a:ext cx="611932" cy="612000"/>
          </a:xfrm>
          <a:prstGeom prst="ellipse">
            <a:avLst/>
          </a:prstGeom>
          <a:solidFill>
            <a:srgbClr val="00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>
            <a:spLocks noChangeAspect="1"/>
          </p:cNvSpPr>
          <p:nvPr/>
        </p:nvSpPr>
        <p:spPr bwMode="auto">
          <a:xfrm>
            <a:off x="7668394" y="5193264"/>
            <a:ext cx="611932" cy="612000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>
            <a:spLocks noChangeAspect="1"/>
          </p:cNvSpPr>
          <p:nvPr/>
        </p:nvSpPr>
        <p:spPr bwMode="auto">
          <a:xfrm>
            <a:off x="8424504" y="5193264"/>
            <a:ext cx="611932" cy="612000"/>
          </a:xfrm>
          <a:prstGeom prst="ellipse">
            <a:avLst/>
          </a:prstGeom>
          <a:solidFill>
            <a:srgbClr val="00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sz="quarter"/>
          </p:nvPr>
        </p:nvSpPr>
        <p:spPr>
          <a:xfrm>
            <a:off x="684213" y="1214438"/>
            <a:ext cx="8064500" cy="23574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Системы класса «Top1–10»</a:t>
            </a:r>
            <a:br>
              <a:rPr lang="ru-RU" dirty="0" smtClean="0"/>
            </a:br>
            <a:r>
              <a:rPr lang="ru-RU" dirty="0" smtClean="0"/>
              <a:t>Суммируя специфику</a:t>
            </a:r>
            <a:endParaRPr lang="ru-RU" dirty="0"/>
          </a:p>
        </p:txBody>
      </p:sp>
      <p:sp>
        <p:nvSpPr>
          <p:cNvPr id="94211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89063" y="3643313"/>
            <a:ext cx="6337300" cy="23574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Рисунок 13" descr="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9488" y="1125538"/>
            <a:ext cx="6894512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143999" cy="6858000"/>
        </p:xfrm>
        <a:graphic>
          <a:graphicData uri="http://schemas.openxmlformats.org/drawingml/2006/table">
            <a:tbl>
              <a:tblPr/>
              <a:tblGrid>
                <a:gridCol w="2246161"/>
                <a:gridCol w="1605759"/>
                <a:gridCol w="1837157"/>
                <a:gridCol w="1691235"/>
                <a:gridCol w="1763687"/>
              </a:tblGrid>
              <a:tr h="49334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FFFFFF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  <a:sym typeface="Wingdings"/>
                        </a:rPr>
                        <a:t></a:t>
                      </a:r>
                      <a:r>
                        <a:rPr lang="ru-RU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> Вычислительные системы сверхвысокой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/>
                      </a:r>
                      <a:b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>производительности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>Остальные суперкомпьютеры (системы высокой производительности) </a:t>
                      </a:r>
                      <a:r>
                        <a:rPr lang="ru-RU" sz="180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  <a:sym typeface="Wingdings"/>
                        </a:rPr>
                        <a:t></a:t>
                      </a:r>
                      <a:endParaRPr lang="ru-RU" sz="180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rgbClr val="FFFFFF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>Top1 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  <a:sym typeface="Wingdings"/>
                        </a:rPr>
                        <a:t>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> Top10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  <a:sym typeface="Wingdings"/>
                        </a:rPr>
                        <a:t>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> Top20 … Top100 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  <a:sym typeface="Wingdings"/>
                        </a:rPr>
                        <a:t>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>Top250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  <a:sym typeface="Wingdings"/>
                        </a:rPr>
                        <a:t>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Tahoma"/>
                          <a:ea typeface="Calibri"/>
                          <a:cs typeface="Times New Roman"/>
                        </a:rPr>
                        <a:t>Top500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</a:tr>
              <a:tr h="49334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Решаемые </a:t>
                      </a:r>
                      <a:r>
                        <a:rPr lang="ru-RU" sz="1800" dirty="0" smtClean="0">
                          <a:latin typeface="Tahoma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Наука: фундаментальные и </a:t>
                      </a:r>
                      <a:r>
                        <a:rPr lang="ru-RU" sz="1800" dirty="0" err="1">
                          <a:latin typeface="Tahoma"/>
                          <a:ea typeface="Calibri"/>
                          <a:cs typeface="Times New Roman"/>
                        </a:rPr>
                        <a:t>задельные</a:t>
                      </a: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 исследования, сложнейшие НИР</a:t>
                      </a:r>
                    </a:p>
                  </a:txBody>
                  <a:tcPr marL="28028" marR="28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Приложения в отраслях</a:t>
                      </a:r>
                      <a:b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реальной экономики,</a:t>
                      </a:r>
                      <a:b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инженерные расчеты, ОКР</a:t>
                      </a:r>
                    </a:p>
                  </a:txBody>
                  <a:tcPr marL="28028" marR="2802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38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Спектр </a:t>
                      </a:r>
                      <a:r>
                        <a:rPr lang="ru-RU" sz="1800" dirty="0" smtClean="0">
                          <a:latin typeface="Tahoma"/>
                          <a:ea typeface="Calibri"/>
                          <a:cs typeface="Times New Roman"/>
                        </a:rPr>
                        <a:t>задач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Широкий спектр задач — он характерен для научного поиска</a:t>
                      </a:r>
                    </a:p>
                  </a:txBody>
                  <a:tcPr marL="28028" marR="28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Задачи, специфичные</a:t>
                      </a:r>
                      <a:b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для отрасли</a:t>
                      </a:r>
                    </a:p>
                  </a:txBody>
                  <a:tcPr marL="28028" marR="2802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01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ahoma"/>
                          <a:ea typeface="Calibri"/>
                          <a:cs typeface="Times New Roman"/>
                        </a:rPr>
                        <a:t>Универсальность</a:t>
                      </a: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системы</a:t>
                      </a:r>
                    </a:p>
                  </a:txBody>
                  <a:tcPr marL="28028" marR="280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Чаще — универсальные системы.  Спецвычислители лучше реконфигурируемые</a:t>
                      </a:r>
                    </a:p>
                  </a:txBody>
                  <a:tcPr marL="28028" marR="28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Универсальные </a:t>
                      </a:r>
                      <a:b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системы и спецвычислители — под специфику задач отрасли</a:t>
                      </a:r>
                    </a:p>
                  </a:txBody>
                  <a:tcPr marL="28028" marR="2802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38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ahoma"/>
                          <a:ea typeface="Calibri"/>
                          <a:cs typeface="Times New Roman"/>
                        </a:rPr>
                        <a:t>Реализация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Только отечественная разработка, возможно на зарубежной элементной базе</a:t>
                      </a:r>
                    </a:p>
                  </a:txBody>
                  <a:tcPr marL="28028" marR="28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Либо отечественная</a:t>
                      </a:r>
                      <a:b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разработка, либо закупка зарубежной системы</a:t>
                      </a:r>
                    </a:p>
                  </a:txBody>
                  <a:tcPr marL="28028" marR="2802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34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Используемые </a:t>
                      </a:r>
                      <a:r>
                        <a:rPr lang="ru-RU" sz="1800" dirty="0" smtClean="0">
                          <a:latin typeface="Tahoma"/>
                          <a:ea typeface="Calibri"/>
                          <a:cs typeface="Times New Roman"/>
                        </a:rPr>
                        <a:t>решения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Для многих подсистем нет </a:t>
                      </a:r>
                      <a:r>
                        <a:rPr lang="ru-RU" sz="1800" dirty="0" smtClean="0">
                          <a:latin typeface="Tahoma"/>
                          <a:ea typeface="Calibri"/>
                          <a:cs typeface="Times New Roman"/>
                        </a:rPr>
                        <a:t>доступных </a:t>
                      </a: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решений —нужна собственная разработка</a:t>
                      </a:r>
                    </a:p>
                  </a:txBody>
                  <a:tcPr marL="28028" marR="28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Для всех подсистем </a:t>
                      </a:r>
                      <a:b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(и системы в целом)</a:t>
                      </a:r>
                      <a:b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доступны готовые решения</a:t>
                      </a:r>
                    </a:p>
                  </a:txBody>
                  <a:tcPr marL="28028" marR="2802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01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Расходы на создание и эксплуатацию</a:t>
                      </a:r>
                    </a:p>
                  </a:txBody>
                  <a:tcPr marL="28028" marR="280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Из бюджета государства</a:t>
                      </a:r>
                    </a:p>
                  </a:txBody>
                  <a:tcPr marL="28028" marR="28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ahoma"/>
                          <a:ea typeface="Calibri"/>
                          <a:cs typeface="Times New Roman"/>
                        </a:rPr>
                        <a:t>Из средств заинтересованных предприятий (ведомств)</a:t>
                      </a:r>
                    </a:p>
                  </a:txBody>
                  <a:tcPr marL="28028" marR="2802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38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ahoma"/>
                          <a:ea typeface="Calibri"/>
                          <a:cs typeface="Times New Roman"/>
                        </a:rPr>
                        <a:t>Размещение</a:t>
                      </a:r>
                      <a:endParaRPr lang="ru-RU" sz="1800" dirty="0"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28028" marR="280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Национальные научные и исследовательские центры</a:t>
                      </a:r>
                    </a:p>
                  </a:txBody>
                  <a:tcPr marL="28028" marR="28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ahoma"/>
                          <a:ea typeface="Calibri"/>
                          <a:cs typeface="Times New Roman"/>
                        </a:rPr>
                        <a:t/>
                      </a:r>
                      <a:br>
                        <a:rPr lang="en-US" sz="1800" dirty="0" smtClean="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 dirty="0" smtClean="0">
                          <a:latin typeface="Tahoma"/>
                          <a:ea typeface="Calibri"/>
                          <a:cs typeface="Times New Roman"/>
                        </a:rPr>
                        <a:t>Лаборатории </a:t>
                      </a: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и КБ </a:t>
                      </a:r>
                      <a:b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800" dirty="0">
                          <a:latin typeface="Tahoma"/>
                          <a:ea typeface="Calibri"/>
                          <a:cs typeface="Times New Roman"/>
                        </a:rPr>
                        <a:t>предприятий и учреждений</a:t>
                      </a:r>
                    </a:p>
                  </a:txBody>
                  <a:tcPr marL="28028" marR="2802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357563"/>
            <a:ext cx="9144000" cy="2879725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/>
            </a:r>
            <a:br>
              <a:rPr lang="ru-RU" b="1" i="1" dirty="0" smtClean="0">
                <a:solidFill>
                  <a:srgbClr val="7030A0"/>
                </a:solidFill>
              </a:rPr>
            </a:br>
            <a:endParaRPr lang="ru-RU" b="1" i="1" dirty="0" smtClean="0">
              <a:solidFill>
                <a:srgbClr val="7030A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71550" y="1214441"/>
            <a:ext cx="7458075" cy="23574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Реальные возможности: Суперкомпьютерный потенциал России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Суперкомпьютерный потенциал России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36"/>
            <a:ext cx="8821737" cy="542926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Институт точной механики и вычислительной техники имени Лебедева АН СССР (</a:t>
            </a:r>
            <a:r>
              <a:rPr lang="ru-RU" b="1" dirty="0" err="1" smtClean="0"/>
              <a:t>ИТМиВТ</a:t>
            </a:r>
            <a:r>
              <a:rPr lang="ru-RU" dirty="0" smtClean="0"/>
              <a:t>)</a:t>
            </a:r>
          </a:p>
          <a:p>
            <a:r>
              <a:rPr lang="ru-RU" dirty="0" smtClean="0"/>
              <a:t>Научно-исследовательский центр электронной вычислительной техники (ОАО «</a:t>
            </a:r>
            <a:r>
              <a:rPr lang="ru-RU" b="1" dirty="0" smtClean="0"/>
              <a:t>НИЦЭВТ</a:t>
            </a:r>
            <a:r>
              <a:rPr lang="ru-RU" dirty="0" smtClean="0"/>
              <a:t>»)</a:t>
            </a:r>
          </a:p>
          <a:p>
            <a:r>
              <a:rPr lang="ru-RU" dirty="0" smtClean="0"/>
              <a:t>ФГУП НИИ «</a:t>
            </a:r>
            <a:r>
              <a:rPr lang="ru-RU" b="1" dirty="0" smtClean="0"/>
              <a:t>Квант</a:t>
            </a:r>
            <a:r>
              <a:rPr lang="ru-RU" dirty="0" smtClean="0"/>
              <a:t>»</a:t>
            </a:r>
          </a:p>
          <a:p>
            <a:r>
              <a:rPr lang="ru-RU" b="1" dirty="0" smtClean="0"/>
              <a:t>«РОСАТОМ»</a:t>
            </a:r>
            <a:r>
              <a:rPr lang="ru-RU" dirty="0" smtClean="0"/>
              <a:t>, РФЯЦ: Всероссийский НИИ экспериментальной физики — Институт теоретической и математической физики (РФЯЦ ВНИИЭФ-ИТМФ, г. </a:t>
            </a:r>
            <a:r>
              <a:rPr lang="ru-RU" dirty="0" err="1" smtClean="0"/>
              <a:t>Саров</a:t>
            </a:r>
            <a:r>
              <a:rPr lang="ru-RU" dirty="0" smtClean="0"/>
              <a:t> и г. </a:t>
            </a:r>
            <a:r>
              <a:rPr lang="ru-RU" dirty="0" err="1" smtClean="0"/>
              <a:t>Снежинск</a:t>
            </a:r>
            <a:r>
              <a:rPr lang="ru-RU" dirty="0" smtClean="0"/>
              <a:t>)</a:t>
            </a:r>
          </a:p>
          <a:p>
            <a:r>
              <a:rPr lang="ru-RU" dirty="0" smtClean="0"/>
              <a:t>Межведомственный суперкомпьютерный центр РАН (</a:t>
            </a:r>
            <a:r>
              <a:rPr lang="ru-RU" b="1" dirty="0" smtClean="0"/>
              <a:t>МСЦ РАН</a:t>
            </a:r>
            <a:r>
              <a:rPr lang="ru-RU" dirty="0" smtClean="0"/>
              <a:t>)</a:t>
            </a:r>
          </a:p>
          <a:p>
            <a:r>
              <a:rPr lang="ru-RU" dirty="0" smtClean="0"/>
              <a:t>Научно-исследовательский институт системных исследований РАН (</a:t>
            </a:r>
            <a:r>
              <a:rPr lang="ru-RU" b="1" dirty="0" smtClean="0"/>
              <a:t>НИИСИ РАН</a:t>
            </a:r>
            <a:r>
              <a:rPr lang="ru-RU" dirty="0" smtClean="0"/>
              <a:t>)</a:t>
            </a:r>
          </a:p>
          <a:p>
            <a:r>
              <a:rPr lang="ru-RU" dirty="0" smtClean="0"/>
              <a:t>Научно-исследовательский институт многопроцессорных вычислительных систем (</a:t>
            </a:r>
            <a:r>
              <a:rPr lang="ru-RU" b="1" dirty="0" smtClean="0"/>
              <a:t>НИИ МВС</a:t>
            </a:r>
            <a:r>
              <a:rPr lang="ru-RU" dirty="0" smtClean="0"/>
              <a:t>)</a:t>
            </a:r>
          </a:p>
          <a:p>
            <a:r>
              <a:rPr lang="ru-RU" dirty="0" smtClean="0"/>
              <a:t>Разработчики систем на базе архитектуры микропроцессора серии «Эльбрус» (ЗАО «Московский центр </a:t>
            </a:r>
            <a:r>
              <a:rPr lang="ru-RU" dirty="0" err="1" smtClean="0"/>
              <a:t>спарк</a:t>
            </a:r>
            <a:r>
              <a:rPr lang="ru-RU" dirty="0" smtClean="0"/>
              <a:t> технологий», «</a:t>
            </a:r>
            <a:r>
              <a:rPr lang="ru-RU" b="1" dirty="0" smtClean="0"/>
              <a:t>МЦСТ</a:t>
            </a:r>
            <a:r>
              <a:rPr lang="ru-RU" dirty="0" smtClean="0"/>
              <a:t>»)</a:t>
            </a:r>
          </a:p>
          <a:p>
            <a:r>
              <a:rPr lang="ru-RU" b="1" dirty="0" smtClean="0"/>
              <a:t>Кооперация </a:t>
            </a:r>
            <a:r>
              <a:rPr lang="ru-RU" b="1" dirty="0" err="1" smtClean="0"/>
              <a:t>СКИФ-исполнителей</a:t>
            </a:r>
            <a:r>
              <a:rPr lang="ru-RU" b="1" dirty="0" smtClean="0"/>
              <a:t> </a:t>
            </a:r>
            <a:r>
              <a:rPr lang="ru-RU" dirty="0" smtClean="0"/>
              <a:t>— головной исполнитель от России суперкомпьютерных программ «СКИФ» и «СКИФ-ГРИД» — Институт программных систем имени А.К.Айламазяна и 25+10 организаций России и Беларуси</a:t>
            </a:r>
            <a:endParaRPr lang="en-US" dirty="0" smtClean="0"/>
          </a:p>
          <a:p>
            <a:r>
              <a:rPr lang="ru-RU" b="1" dirty="0" smtClean="0"/>
              <a:t>Коммерческие компании </a:t>
            </a:r>
            <a:r>
              <a:rPr lang="ru-RU" dirty="0" smtClean="0"/>
              <a:t>с собственными разработками</a:t>
            </a:r>
            <a:endParaRPr lang="ru-RU" dirty="0"/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</a:t>
            </a:r>
            <a:r>
              <a:rPr lang="en-US" dirty="0" smtClean="0"/>
              <a:t>Top50 (</a:t>
            </a:r>
            <a:r>
              <a:rPr lang="ru-RU" dirty="0" smtClean="0"/>
              <a:t>штуки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3" cstate="print"/>
          <a:srcRect l="20963" t="26460" r="27654" b="14951"/>
          <a:stretch>
            <a:fillRect/>
          </a:stretch>
        </p:blipFill>
        <p:spPr bwMode="auto">
          <a:xfrm>
            <a:off x="34335" y="1484787"/>
            <a:ext cx="676991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767736" y="2420888"/>
          <a:ext cx="2376264" cy="2929629"/>
        </p:xfrm>
        <a:graphic>
          <a:graphicData uri="http://schemas.openxmlformats.org/drawingml/2006/table">
            <a:tbl>
              <a:tblPr bandRow="1">
                <a:tableStyleId>{EB344D84-9AFB-497E-A393-DC336BA19D2E}</a:tableStyleId>
              </a:tblPr>
              <a:tblGrid>
                <a:gridCol w="2376264"/>
              </a:tblGrid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/>
                        <a:t>Hewlett-Packard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0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/>
                        <a:t>IBM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0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/>
                        <a:t>Other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968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/>
                        <a:t>Т-Платформы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142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/>
                        <a:t>Собственная сборка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631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/>
                        <a:t>Иное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/>
                        <a:t>ФГУП "Квант"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068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/>
                        <a:t>СКИФ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</a:t>
            </a:r>
            <a:r>
              <a:rPr lang="en-US" dirty="0" smtClean="0"/>
              <a:t>Top50 (</a:t>
            </a:r>
            <a:r>
              <a:rPr lang="en-US" dirty="0" err="1" smtClean="0"/>
              <a:t>Linpack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 cstate="print"/>
          <a:srcRect l="20963" t="25515" r="27654" b="15705"/>
          <a:stretch>
            <a:fillRect/>
          </a:stretch>
        </p:blipFill>
        <p:spPr bwMode="auto">
          <a:xfrm>
            <a:off x="35495" y="1412779"/>
            <a:ext cx="6765784" cy="483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767736" y="2420888"/>
          <a:ext cx="2376264" cy="2929629"/>
        </p:xfrm>
        <a:graphic>
          <a:graphicData uri="http://schemas.openxmlformats.org/drawingml/2006/table">
            <a:tbl>
              <a:tblPr bandRow="1">
                <a:tableStyleId>{EB344D84-9AFB-497E-A393-DC336BA19D2E}</a:tableStyleId>
              </a:tblPr>
              <a:tblGrid>
                <a:gridCol w="2376264"/>
              </a:tblGrid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/>
                        <a:t>Hewlett-Packard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0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/>
                        <a:t>IBM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0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/>
                        <a:t>Other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968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/>
                        <a:t>Т-Платформы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4142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/>
                        <a:t>Собственная сборка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631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/>
                        <a:t>Иное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/>
                        <a:t>ФГУП "Квант"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068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/>
                        <a:t>СКИФ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</a:t>
            </a:r>
            <a:r>
              <a:rPr lang="en-US" dirty="0" smtClean="0"/>
              <a:t>Top50 (</a:t>
            </a:r>
            <a:r>
              <a:rPr lang="ru-RU" dirty="0" smtClean="0"/>
              <a:t>отечественные, штуки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3" cstate="print"/>
          <a:srcRect l="20963" t="26460" r="27063" b="14951"/>
          <a:stretch>
            <a:fillRect/>
          </a:stretch>
        </p:blipFill>
        <p:spPr bwMode="auto">
          <a:xfrm>
            <a:off x="32652" y="1484787"/>
            <a:ext cx="6843604" cy="482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876256" y="1690874"/>
          <a:ext cx="2088232" cy="3022006"/>
        </p:xfrm>
        <a:graphic>
          <a:graphicData uri="http://schemas.openxmlformats.org/drawingml/2006/table">
            <a:tbl>
              <a:tblPr bandRow="1">
                <a:tableStyleId>{EB344D84-9AFB-497E-A393-DC336BA19D2E}</a:tableStyleId>
              </a:tblPr>
              <a:tblGrid>
                <a:gridCol w="2088232"/>
              </a:tblGrid>
              <a:tr h="75312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Т-Платформы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5312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Собственная сборка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32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/>
                        <a:t>Иное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5312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/>
                        <a:t>ФГУП "Квант"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32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СКИФ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159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Иерархия киберинфраструктуры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50"/>
            <a:ext cx="5106987" cy="5143500"/>
          </a:xfrm>
        </p:spPr>
        <p:txBody>
          <a:bodyPr>
            <a:normAutofit/>
          </a:bodyPr>
          <a:lstStyle/>
          <a:p>
            <a:r>
              <a:rPr lang="ru-RU" sz="2200" b="1" smtClean="0"/>
              <a:t>#1–#20 </a:t>
            </a:r>
            <a:r>
              <a:rPr lang="ru-RU" sz="2200" smtClean="0"/>
              <a:t>Крупнейшие национальные центры </a:t>
            </a:r>
          </a:p>
          <a:p>
            <a:r>
              <a:rPr lang="ru-RU" sz="2200" b="1" smtClean="0"/>
              <a:t>#21–#100 </a:t>
            </a:r>
            <a:r>
              <a:rPr lang="ru-RU" sz="2200" smtClean="0"/>
              <a:t>Крупнейшие региональные и отраслевые центры </a:t>
            </a:r>
          </a:p>
          <a:p>
            <a:r>
              <a:rPr lang="ru-RU" sz="2200" b="1" smtClean="0"/>
              <a:t>#101–250 </a:t>
            </a:r>
            <a:r>
              <a:rPr lang="ru-RU" sz="2200" smtClean="0"/>
              <a:t>Крупные региональные и корпоративные центры </a:t>
            </a:r>
          </a:p>
          <a:p>
            <a:r>
              <a:rPr lang="ru-RU" sz="2200" b="1" smtClean="0"/>
              <a:t>#251–#500 </a:t>
            </a:r>
            <a:r>
              <a:rPr lang="ru-RU" sz="2200" smtClean="0"/>
              <a:t>Центры предприятий и научных учреждений</a:t>
            </a:r>
          </a:p>
          <a:p>
            <a:r>
              <a:rPr lang="ru-RU" sz="2200" smtClean="0"/>
              <a:t>СуперЭВМ небольших исследовательских компаний, лабораторий и научных подразделений</a:t>
            </a:r>
          </a:p>
        </p:txBody>
      </p:sp>
      <p:grpSp>
        <p:nvGrpSpPr>
          <p:cNvPr id="19460" name="Группа 11"/>
          <p:cNvGrpSpPr>
            <a:grpSpLocks/>
          </p:cNvGrpSpPr>
          <p:nvPr/>
        </p:nvGrpSpPr>
        <p:grpSpPr bwMode="auto">
          <a:xfrm>
            <a:off x="4714875" y="1357313"/>
            <a:ext cx="4286250" cy="5143500"/>
            <a:chOff x="5572132" y="1571612"/>
            <a:chExt cx="2520000" cy="357752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5932132" y="3714752"/>
              <a:ext cx="1800000" cy="720000"/>
            </a:xfrm>
            <a:prstGeom prst="rect">
              <a:avLst/>
            </a:prstGeom>
            <a:solidFill>
              <a:srgbClr val="3333FF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6292132" y="3000372"/>
              <a:ext cx="1080000" cy="720000"/>
            </a:xfrm>
            <a:prstGeom prst="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>
              <a:off x="6544132" y="2285992"/>
              <a:ext cx="576000" cy="720000"/>
            </a:xfrm>
            <a:prstGeom prst="rect">
              <a:avLst/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6760132" y="1571612"/>
              <a:ext cx="144000" cy="720000"/>
            </a:xfrm>
            <a:prstGeom prst="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5572132" y="4429132"/>
              <a:ext cx="2520000" cy="720000"/>
            </a:xfrm>
            <a:prstGeom prst="rect">
              <a:avLst/>
            </a:prstGeom>
            <a:solidFill>
              <a:srgbClr val="CC0099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2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</a:t>
            </a:r>
            <a:r>
              <a:rPr lang="en-US" dirty="0" smtClean="0"/>
              <a:t>Top50 (</a:t>
            </a:r>
            <a:r>
              <a:rPr lang="ru-RU" dirty="0" smtClean="0"/>
              <a:t>отечественные, </a:t>
            </a:r>
            <a:r>
              <a:rPr lang="en-US" dirty="0" smtClean="0"/>
              <a:t>Tflops Linpack)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876256" y="2348880"/>
          <a:ext cx="2088232" cy="2266336"/>
        </p:xfrm>
        <a:graphic>
          <a:graphicData uri="http://schemas.openxmlformats.org/drawingml/2006/table">
            <a:tbl>
              <a:tblPr bandRow="1">
                <a:tableStyleId>{EB344D84-9AFB-497E-A393-DC336BA19D2E}</a:tableStyleId>
              </a:tblPr>
              <a:tblGrid>
                <a:gridCol w="2088232"/>
              </a:tblGrid>
              <a:tr h="8194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Т-Платформы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5312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Собственная сборка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32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/>
                        <a:t>Иное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5639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/>
                        <a:t>ФГУП "Квант"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32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СКИФ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3" cstate="print"/>
          <a:srcRect l="20963" t="26460" r="27654" b="14951"/>
          <a:stretch>
            <a:fillRect/>
          </a:stretch>
        </p:blipFill>
        <p:spPr bwMode="auto">
          <a:xfrm>
            <a:off x="38464" y="1484787"/>
            <a:ext cx="6765784" cy="482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57191" y="142878"/>
            <a:ext cx="8397149" cy="600308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За всю историю только восемь отечественных суперЭВМ вошли в мировой рейтинг Top500… Шесть из восьми — суперЭВМ «СКИФ»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57188" y="743183"/>
            <a:ext cx="8429624" cy="5971942"/>
          </a:xfrm>
          <a:prstGeom prst="roundRect">
            <a:avLst>
              <a:gd name="adj" fmla="val 358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31" y="838201"/>
            <a:ext cx="860425" cy="5984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449265" y="1406526"/>
            <a:ext cx="1868487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2002 июнь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/>
            </a:r>
            <a:br>
              <a:rPr lang="en-US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МВС 1000М</a:t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0.734/1.024 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Tflops</a:t>
            </a:r>
            <a:endParaRPr lang="ru-RU" sz="1000">
              <a:solidFill>
                <a:srgbClr val="292929"/>
              </a:solidFill>
              <a:latin typeface="Calibri" pitchFamily="34" charset="0"/>
            </a:endParaRPr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455613" y="2924178"/>
            <a:ext cx="1665287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2003 ноябрь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/>
            </a:r>
            <a:br>
              <a:rPr lang="en-US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990000"/>
                </a:solidFill>
                <a:latin typeface="Calibri" pitchFamily="34" charset="0"/>
              </a:rPr>
              <a:t>СКИФ К-500</a:t>
            </a:r>
            <a:br>
              <a:rPr lang="ru-RU" sz="1000">
                <a:solidFill>
                  <a:srgbClr val="990000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0.423/0.717 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Tflops</a:t>
            </a:r>
            <a:endParaRPr lang="ru-RU" sz="1000">
              <a:solidFill>
                <a:srgbClr val="292929"/>
              </a:solidFill>
              <a:latin typeface="Calibri" pitchFamily="34" charset="0"/>
            </a:endParaRPr>
          </a:p>
        </p:txBody>
      </p:sp>
      <p:sp>
        <p:nvSpPr>
          <p:cNvPr id="1037" name="Text Box 12"/>
          <p:cNvSpPr txBox="1">
            <a:spLocks noChangeArrowheads="1"/>
          </p:cNvSpPr>
          <p:nvPr/>
        </p:nvSpPr>
        <p:spPr bwMode="auto">
          <a:xfrm>
            <a:off x="455613" y="4440240"/>
            <a:ext cx="1960562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2004 ноябрь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/>
            </a:r>
            <a:br>
              <a:rPr lang="en-US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990000"/>
                </a:solidFill>
                <a:latin typeface="Calibri" pitchFamily="34" charset="0"/>
              </a:rPr>
              <a:t>СКИФ К-1000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/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2.032/2.534 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Tflops</a:t>
            </a:r>
            <a:endParaRPr lang="ru-RU" sz="1000">
              <a:solidFill>
                <a:srgbClr val="292929"/>
              </a:solidFill>
              <a:latin typeface="Calibri" pitchFamily="34" charset="0"/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2043118" y="5956302"/>
            <a:ext cx="1470025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200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8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 май</a:t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990000"/>
                </a:solidFill>
                <a:latin typeface="Calibri" pitchFamily="34" charset="0"/>
              </a:rPr>
              <a:t>СКИФ Урал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/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12.2/15.9 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Tflops</a:t>
            </a:r>
            <a:endParaRPr lang="ru-RU" sz="1000">
              <a:solidFill>
                <a:srgbClr val="292929"/>
              </a:solidFill>
              <a:latin typeface="Calibri" pitchFamily="34" charset="0"/>
            </a:endParaRPr>
          </a:p>
        </p:txBody>
      </p:sp>
      <p:pic>
        <p:nvPicPr>
          <p:cNvPr id="1039" name="Picture 40" descr="lomonosov-n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5218" y="5270503"/>
            <a:ext cx="118903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Text Box 43"/>
          <p:cNvSpPr txBox="1">
            <a:spLocks noChangeArrowheads="1"/>
          </p:cNvSpPr>
          <p:nvPr/>
        </p:nvSpPr>
        <p:spPr bwMode="auto">
          <a:xfrm>
            <a:off x="7218363" y="5956302"/>
            <a:ext cx="15684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2009 ноябрь</a:t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990000"/>
                </a:solidFill>
                <a:latin typeface="Calibri" pitchFamily="34" charset="0"/>
              </a:rPr>
              <a:t>Ломоносов 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350.1/414 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Tflops</a:t>
            </a:r>
            <a:endParaRPr lang="ru-RU" sz="1000">
              <a:solidFill>
                <a:srgbClr val="292929"/>
              </a:solidFill>
              <a:latin typeface="Calibri" pitchFamily="34" charset="0"/>
            </a:endParaRPr>
          </a:p>
        </p:txBody>
      </p:sp>
      <p:pic>
        <p:nvPicPr>
          <p:cNvPr id="1041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7125" y="5222878"/>
            <a:ext cx="249238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35" descr="7-Кластер СКИФ УРАЛ (обложка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0013" y="5229225"/>
            <a:ext cx="4762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50" descr="logo_sk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9369" y="5767391"/>
            <a:ext cx="663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5" y="2160591"/>
            <a:ext cx="827088" cy="7254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045" name="Picture 51" descr="logo_sk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140" y="2716216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6" name="Text Box 13"/>
          <p:cNvSpPr txBox="1">
            <a:spLocks noChangeArrowheads="1"/>
          </p:cNvSpPr>
          <p:nvPr/>
        </p:nvSpPr>
        <p:spPr bwMode="auto">
          <a:xfrm>
            <a:off x="455613" y="5956302"/>
            <a:ext cx="1763712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2007 февраль</a:t>
            </a:r>
          </a:p>
          <a:p>
            <a:r>
              <a:rPr lang="ru-RU" sz="1000">
                <a:solidFill>
                  <a:srgbClr val="990000"/>
                </a:solidFill>
                <a:latin typeface="Calibri" pitchFamily="34" charset="0"/>
              </a:rPr>
              <a:t>СКИФ </a:t>
            </a:r>
            <a:r>
              <a:rPr lang="en-US" sz="1000">
                <a:solidFill>
                  <a:srgbClr val="990000"/>
                </a:solidFill>
                <a:latin typeface="Calibri" pitchFamily="34" charset="0"/>
              </a:rPr>
              <a:t>Cyberia</a:t>
            </a:r>
            <a:br>
              <a:rPr lang="en-US" sz="1000">
                <a:solidFill>
                  <a:srgbClr val="990000"/>
                </a:solidFill>
                <a:latin typeface="Calibri" pitchFamily="34" charset="0"/>
              </a:rPr>
            </a:b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9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.0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13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/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1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2.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002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 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Tflops</a:t>
            </a:r>
            <a:endParaRPr lang="ru-RU" sz="1000">
              <a:solidFill>
                <a:srgbClr val="292929"/>
              </a:solidFill>
              <a:latin typeface="Calibri" pitchFamily="34" charset="0"/>
            </a:endParaRPr>
          </a:p>
        </p:txBody>
      </p:sp>
      <p:sp>
        <p:nvSpPr>
          <p:cNvPr id="1047" name="Text Box 15"/>
          <p:cNvSpPr txBox="1">
            <a:spLocks noChangeArrowheads="1"/>
          </p:cNvSpPr>
          <p:nvPr/>
        </p:nvSpPr>
        <p:spPr bwMode="auto">
          <a:xfrm>
            <a:off x="3441700" y="5956302"/>
            <a:ext cx="2058988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200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8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 май</a:t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990000"/>
                </a:solidFill>
                <a:latin typeface="Calibri" pitchFamily="34" charset="0"/>
              </a:rPr>
              <a:t>СКИФ МГУ «Чебышев»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/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47.1/60 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Tflops</a:t>
            </a:r>
            <a:endParaRPr lang="ru-RU" sz="1000">
              <a:solidFill>
                <a:srgbClr val="292929"/>
              </a:solidFill>
              <a:latin typeface="Calibri" pitchFamily="34" charset="0"/>
            </a:endParaRPr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5" y="5211766"/>
            <a:ext cx="992188" cy="6429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049" name="Picture 52" descr="logo_sk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3777" y="5767391"/>
            <a:ext cx="6651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9"/>
          <p:cNvPicPr>
            <a:picLocks noChangeAspect="1" noChangeArrowheads="1"/>
          </p:cNvPicPr>
          <p:nvPr/>
        </p:nvPicPr>
        <p:blipFill>
          <a:blip r:embed="rId11" cstate="print"/>
          <a:srcRect t="54176"/>
          <a:stretch>
            <a:fillRect/>
          </a:stretch>
        </p:blipFill>
        <p:spPr bwMode="auto">
          <a:xfrm>
            <a:off x="4025900" y="5211763"/>
            <a:ext cx="992188" cy="6270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051" name="Picture 53" descr="logo_sk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3056" y="5767391"/>
            <a:ext cx="663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" name="Text Box 44"/>
          <p:cNvSpPr txBox="1">
            <a:spLocks noChangeArrowheads="1"/>
          </p:cNvSpPr>
          <p:nvPr/>
        </p:nvSpPr>
        <p:spPr bwMode="auto">
          <a:xfrm>
            <a:off x="5427669" y="5956302"/>
            <a:ext cx="18621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2009 ноябрь</a:t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990000"/>
                </a:solidFill>
                <a:latin typeface="Calibri" pitchFamily="34" charset="0"/>
              </a:rPr>
              <a:t>СКИФ-Аврора ЮУрГУ</a:t>
            </a: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/>
            </a:r>
            <a:br>
              <a:rPr lang="ru-RU" sz="1000">
                <a:solidFill>
                  <a:srgbClr val="292929"/>
                </a:solidFill>
                <a:latin typeface="Calibri" pitchFamily="34" charset="0"/>
              </a:rPr>
            </a:br>
            <a:r>
              <a:rPr lang="ru-RU" sz="1000">
                <a:solidFill>
                  <a:srgbClr val="292929"/>
                </a:solidFill>
                <a:latin typeface="Calibri" pitchFamily="34" charset="0"/>
              </a:rPr>
              <a:t>21.8/24 </a:t>
            </a:r>
            <a:r>
              <a:rPr lang="en-US" sz="1000">
                <a:solidFill>
                  <a:srgbClr val="292929"/>
                </a:solidFill>
                <a:latin typeface="Calibri" pitchFamily="34" charset="0"/>
              </a:rPr>
              <a:t>Tflops</a:t>
            </a:r>
            <a:endParaRPr lang="ru-RU" sz="1000">
              <a:solidFill>
                <a:srgbClr val="292929"/>
              </a:solidFill>
              <a:latin typeface="Calibri" pitchFamily="34" charset="0"/>
            </a:endParaRPr>
          </a:p>
        </p:txBody>
      </p:sp>
      <p:pic>
        <p:nvPicPr>
          <p:cNvPr id="1053" name="Picture 39" descr="aurora-nu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6631" y="5199063"/>
            <a:ext cx="555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54" descr="logo_sk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9463" y="5754691"/>
            <a:ext cx="6651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7231" y="3703641"/>
            <a:ext cx="860425" cy="6873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056" name="Picture 50" descr="logo_sk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4863" y="4248150"/>
            <a:ext cx="6651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8"/>
          <p:cNvGraphicFramePr>
            <a:graphicFrameLocks noChangeAspect="1"/>
          </p:cNvGraphicFramePr>
          <p:nvPr/>
        </p:nvGraphicFramePr>
        <p:xfrm>
          <a:off x="1925638" y="838203"/>
          <a:ext cx="6762750" cy="4230688"/>
        </p:xfrm>
        <a:graphic>
          <a:graphicData uri="http://schemas.openxmlformats.org/presentationml/2006/ole">
            <p:oleObj spid="_x0000_s187394" name="CorelDRAW" r:id="rId14" imgW="9364320" imgH="6387480" progId="CorelDRAW.Graphic.12">
              <p:embed/>
            </p:oleObj>
          </a:graphicData>
        </a:graphic>
      </p:graphicFrame>
      <p:sp>
        <p:nvSpPr>
          <p:cNvPr id="2" name="Freeform 23"/>
          <p:cNvSpPr>
            <a:spLocks/>
          </p:cNvSpPr>
          <p:nvPr/>
        </p:nvSpPr>
        <p:spPr bwMode="auto">
          <a:xfrm>
            <a:off x="444501" y="2070103"/>
            <a:ext cx="6773863" cy="4549775"/>
          </a:xfrm>
          <a:custGeom>
            <a:avLst/>
            <a:gdLst>
              <a:gd name="T0" fmla="*/ 2147483647 w 10000"/>
              <a:gd name="T1" fmla="*/ 0 h 10078"/>
              <a:gd name="T2" fmla="*/ 2147483647 w 10000"/>
              <a:gd name="T3" fmla="*/ 2147483647 h 10078"/>
              <a:gd name="T4" fmla="*/ 2147483647 w 10000"/>
              <a:gd name="T5" fmla="*/ 2147483647 h 10078"/>
              <a:gd name="T6" fmla="*/ 2147483647 w 10000"/>
              <a:gd name="T7" fmla="*/ 2147483647 h 10078"/>
              <a:gd name="T8" fmla="*/ 2147483647 w 10000"/>
              <a:gd name="T9" fmla="*/ 2147483647 h 10078"/>
              <a:gd name="T10" fmla="*/ 2147483647 w 10000"/>
              <a:gd name="T11" fmla="*/ 0 h 10078"/>
              <a:gd name="T12" fmla="*/ 2147483647 w 10000"/>
              <a:gd name="T13" fmla="*/ 0 h 100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0078"/>
              <a:gd name="T23" fmla="*/ 10000 w 10000"/>
              <a:gd name="T24" fmla="*/ 10078 h 100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0" h="10078">
                <a:moveTo>
                  <a:pt x="2475" y="0"/>
                </a:moveTo>
                <a:lnTo>
                  <a:pt x="2475" y="6719"/>
                </a:lnTo>
                <a:lnTo>
                  <a:pt x="10000" y="6719"/>
                </a:lnTo>
                <a:lnTo>
                  <a:pt x="10000" y="10078"/>
                </a:lnTo>
                <a:lnTo>
                  <a:pt x="16" y="10078"/>
                </a:lnTo>
                <a:cubicBezTo>
                  <a:pt x="0" y="9310"/>
                  <a:pt x="30" y="768"/>
                  <a:pt x="15" y="0"/>
                </a:cubicBezTo>
                <a:lnTo>
                  <a:pt x="2475" y="0"/>
                </a:lnTo>
                <a:close/>
              </a:path>
            </a:pathLst>
          </a:custGeom>
          <a:solidFill>
            <a:srgbClr val="99FF99">
              <a:alpha val="25098"/>
            </a:srgbClr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292929"/>
              </a:solidFill>
            </a:endParaRPr>
          </a:p>
        </p:txBody>
      </p:sp>
      <p:sp>
        <p:nvSpPr>
          <p:cNvPr id="31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 bwMode="auto">
          <a:xfrm>
            <a:off x="5703490" y="1392229"/>
            <a:ext cx="3384376" cy="5328000"/>
          </a:xfrm>
          <a:prstGeom prst="roundRect">
            <a:avLst/>
          </a:prstGeom>
          <a:solidFill>
            <a:srgbClr val="C5D8FF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rgbClr val="292929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1644" y="1392229"/>
            <a:ext cx="2915816" cy="5328000"/>
          </a:xfrm>
          <a:prstGeom prst="roundRect">
            <a:avLst/>
          </a:prstGeom>
          <a:solidFill>
            <a:srgbClr val="99FF99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rgbClr val="292929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059833" y="1392229"/>
            <a:ext cx="2592288" cy="532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rgbClr val="292929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4294967295"/>
          </p:nvPr>
        </p:nvSpPr>
        <p:spPr>
          <a:xfrm>
            <a:off x="5818188" y="1470025"/>
            <a:ext cx="3249612" cy="5214938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НИИ, предприятия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наукоемких отраслей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НИИ КС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err="1" smtClean="0">
                <a:latin typeface="Tahoma" pitchFamily="34" charset="0"/>
                <a:cs typeface="Tahoma" pitchFamily="34" charset="0"/>
              </a:rPr>
              <a:t>СПбАЭП</a:t>
            </a:r>
            <a:endParaRPr lang="ru-RU" sz="1800" dirty="0" smtClean="0">
              <a:latin typeface="Tahoma" pitchFamily="34" charset="0"/>
              <a:cs typeface="Tahoma" pitchFamily="34" charset="0"/>
            </a:endParaRP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ЦНИИ МАШ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НПЦ «Элвис»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</a:t>
            </a:r>
            <a:r>
              <a:rPr lang="ru-RU" sz="1800" dirty="0" err="1" smtClean="0">
                <a:latin typeface="Tahoma" pitchFamily="34" charset="0"/>
                <a:cs typeface="Tahoma" pitchFamily="34" charset="0"/>
              </a:rPr>
              <a:t>Каледин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 и Партнеры»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«РСК СКИФ»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«Альт Линукс </a:t>
            </a:r>
            <a:br>
              <a:rPr lang="ru-RU" sz="1800" dirty="0" smtClean="0">
                <a:latin typeface="Tahoma" pitchFamily="34" charset="0"/>
                <a:cs typeface="Tahoma" pitchFamily="34" charset="0"/>
              </a:rPr>
            </a:br>
            <a:r>
              <a:rPr lang="ru-RU" sz="1800" dirty="0" smtClean="0">
                <a:latin typeface="Tahoma" pitchFamily="34" charset="0"/>
                <a:cs typeface="Tahoma" pitchFamily="34" charset="0"/>
              </a:rPr>
              <a:t>Технолоджи»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«НИЦЭВТ»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</a:t>
            </a:r>
            <a:r>
              <a:rPr lang="ru-RU" sz="1800" dirty="0" err="1" smtClean="0">
                <a:latin typeface="Tahoma" pitchFamily="34" charset="0"/>
                <a:cs typeface="Tahoma" pitchFamily="34" charset="0"/>
              </a:rPr>
              <a:t>ЮникАйСиз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«Сигма Технология»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</a:t>
            </a:r>
            <a:r>
              <a:rPr lang="ru-RU" sz="1800" dirty="0" err="1" smtClean="0">
                <a:latin typeface="Tahoma" pitchFamily="34" charset="0"/>
                <a:cs typeface="Tahoma" pitchFamily="34" charset="0"/>
              </a:rPr>
              <a:t>Тесис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</a:t>
            </a:r>
            <a:r>
              <a:rPr lang="ru-RU" sz="1800" dirty="0" err="1" smtClean="0">
                <a:latin typeface="Tahoma" pitchFamily="34" charset="0"/>
                <a:cs typeface="Tahoma" pitchFamily="34" charset="0"/>
              </a:rPr>
              <a:t>Урал-Грид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»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dirty="0" smtClean="0">
                <a:latin typeface="Tahoma" pitchFamily="34" charset="0"/>
                <a:cs typeface="Tahoma" pitchFamily="34" charset="0"/>
              </a:rPr>
              <a:t>«</a:t>
            </a:r>
            <a:r>
              <a:rPr lang="ru-RU" sz="1800" dirty="0" err="1" smtClean="0">
                <a:latin typeface="Tahoma" pitchFamily="34" charset="0"/>
                <a:cs typeface="Tahoma" pitchFamily="34" charset="0"/>
              </a:rPr>
              <a:t>Кинтех</a:t>
            </a:r>
            <a:r>
              <a:rPr lang="ru-RU" sz="1800" dirty="0" smtClean="0">
                <a:latin typeface="Tahoma" pitchFamily="34" charset="0"/>
                <a:cs typeface="Tahoma" pitchFamily="34" charset="0"/>
              </a:rPr>
              <a:t>»</a:t>
            </a:r>
          </a:p>
          <a:p>
            <a:pPr lvl="1">
              <a:defRPr/>
            </a:pPr>
            <a:endParaRPr lang="ru-RU" sz="1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1915" y="1470025"/>
            <a:ext cx="2928937" cy="4929188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1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Учреждения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Головной от</a:t>
            </a:r>
            <a:br>
              <a:rPr lang="ru-RU" sz="1800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800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России:</a:t>
            </a:r>
            <a:br>
              <a:rPr lang="ru-RU" sz="1800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800" smtClean="0">
                <a:latin typeface="Tahoma" pitchFamily="34" charset="0"/>
                <a:cs typeface="Tahoma" pitchFamily="34" charset="0"/>
              </a:rPr>
              <a:t>ИПС имени А.К.Айламазяна РАН 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ИММ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ГЦ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ИКИ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ИСА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ИПМ имени М.В.Келдыша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ИППИ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ИБХФ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ИПХФ РАН</a:t>
            </a:r>
          </a:p>
          <a:p>
            <a:pPr marL="0" indent="0">
              <a:buFont typeface="Arial" charset="0"/>
              <a:buAutoNum type="arabicPeriod"/>
              <a:defRPr/>
            </a:pPr>
            <a:r>
              <a:rPr lang="ru-RU" sz="1800" smtClean="0">
                <a:latin typeface="Tahoma" pitchFamily="34" charset="0"/>
                <a:cs typeface="Tahoma" pitchFamily="34" charset="0"/>
              </a:rPr>
              <a:t>ИХФ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531816"/>
            <a:ext cx="8501062" cy="7540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Программа</a:t>
            </a:r>
            <a:r>
              <a:rPr lang="en-US" dirty="0" smtClean="0"/>
              <a:t> </a:t>
            </a:r>
            <a:r>
              <a:rPr dirty="0" smtClean="0"/>
              <a:t>«СКИФ-ГРИД». </a:t>
            </a:r>
            <a:r>
              <a:rPr dirty="0" err="1" smtClean="0"/>
              <a:t>Второй</a:t>
            </a:r>
            <a:r>
              <a:rPr dirty="0" smtClean="0"/>
              <a:t> </a:t>
            </a:r>
            <a:r>
              <a:rPr dirty="0" err="1" smtClean="0"/>
              <a:t>этап</a:t>
            </a:r>
            <a:r>
              <a:rPr dirty="0" smtClean="0"/>
              <a:t> (2009–2010).</a:t>
            </a:r>
            <a:br>
              <a:rPr dirty="0" smtClean="0"/>
            </a:br>
            <a:r>
              <a:rPr dirty="0" err="1" smtClean="0"/>
              <a:t>Российские</a:t>
            </a:r>
            <a:r>
              <a:rPr dirty="0" smtClean="0"/>
              <a:t> </a:t>
            </a:r>
            <a:r>
              <a:rPr dirty="0" err="1" smtClean="0"/>
              <a:t>участники</a:t>
            </a:r>
            <a:r>
              <a:rPr dirty="0" smtClean="0"/>
              <a:t> — 37 </a:t>
            </a:r>
            <a:r>
              <a:rPr dirty="0" err="1" smtClean="0"/>
              <a:t>организаций</a:t>
            </a:r>
            <a:endParaRPr dirty="0"/>
          </a:p>
        </p:txBody>
      </p:sp>
      <p:sp>
        <p:nvSpPr>
          <p:cNvPr id="12" name="Содержимое 8"/>
          <p:cNvSpPr txBox="1">
            <a:spLocks/>
          </p:cNvSpPr>
          <p:nvPr/>
        </p:nvSpPr>
        <p:spPr bwMode="auto">
          <a:xfrm>
            <a:off x="3016250" y="1470028"/>
            <a:ext cx="2851150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0000"/>
              <a:defRPr/>
            </a:pPr>
            <a:r>
              <a:rPr lang="ru-RU" sz="18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ВУЗы и НИИ ВУЗов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ЮУрГУ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УГАТУ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МТУСИ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ННГУ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СПбГПУ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ТГУ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ВлГУ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ПензГУ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ЧелГУ</a:t>
            </a:r>
            <a:br>
              <a:rPr lang="ru-RU" sz="18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80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МГУ имени М.В.Ломоносова: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4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ВМК МГУ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4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НИИЯФ МГУ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4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ХФ МГУ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4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НИВЦ МГУ</a:t>
            </a:r>
          </a:p>
          <a:p>
            <a:pPr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r>
              <a:rPr lang="ru-RU" sz="1400" b="0">
                <a:solidFill>
                  <a:srgbClr val="292929"/>
                </a:solidFill>
                <a:latin typeface="Tahoma" pitchFamily="34" charset="0"/>
                <a:cs typeface="Tahoma" pitchFamily="34" charset="0"/>
              </a:rPr>
              <a:t>НИИФХБ МГУ</a:t>
            </a:r>
          </a:p>
          <a:p>
            <a:pPr marL="904875" lvl="1" indent="-457200" eaLnBrk="0" hangingPunct="0">
              <a:spcBef>
                <a:spcPct val="20000"/>
              </a:spcBef>
              <a:buClr>
                <a:srgbClr val="336699"/>
              </a:buClr>
              <a:buSzPct val="125000"/>
              <a:buFont typeface="Arial" charset="0"/>
              <a:buAutoNum type="arabicPeriod"/>
              <a:defRPr/>
            </a:pPr>
            <a:endParaRPr lang="ru-RU" sz="1800">
              <a:solidFill>
                <a:srgbClr val="29292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612" name="Picture 31" descr="D:\Выставочные материалы\Выставки 2010\Безимен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93454"/>
            <a:ext cx="1822450" cy="227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4611" name="Picture 19" descr="D:\Выставочные материалы\Выставки 2010\Универсальна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2483121"/>
            <a:ext cx="1943100" cy="302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79388" y="1754718"/>
            <a:ext cx="3319462" cy="4385307"/>
            <a:chOff x="576" y="1344"/>
            <a:chExt cx="1388" cy="2603"/>
          </a:xfrm>
        </p:grpSpPr>
        <p:sp>
          <p:nvSpPr>
            <p:cNvPr id="494597" name="AutoShape 7"/>
            <p:cNvSpPr>
              <a:spLocks noChangeArrowheads="1"/>
            </p:cNvSpPr>
            <p:nvPr/>
          </p:nvSpPr>
          <p:spPr bwMode="gray">
            <a:xfrm>
              <a:off x="576" y="1660"/>
              <a:ext cx="1388" cy="7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E9F7FF"/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Универсальные</a:t>
              </a:r>
            </a:p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компактные</a:t>
              </a:r>
            </a:p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суперЭВМ</a:t>
              </a:r>
              <a:endParaRPr lang="ru-RU" sz="2000" b="0" smtClean="0">
                <a:solidFill>
                  <a:srgbClr val="0070C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494598" name="AutoShape 10"/>
            <p:cNvSpPr>
              <a:spLocks noChangeArrowheads="1"/>
            </p:cNvSpPr>
            <p:nvPr/>
          </p:nvSpPr>
          <p:spPr bwMode="gray">
            <a:xfrm>
              <a:off x="1101" y="1344"/>
              <a:ext cx="288" cy="274"/>
            </a:xfrm>
            <a:prstGeom prst="downArrow">
              <a:avLst>
                <a:gd name="adj1" fmla="val 38889"/>
                <a:gd name="adj2" fmla="val 50519"/>
              </a:avLst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spcAft>
                  <a:spcPct val="20000"/>
                </a:spcAft>
              </a:pPr>
              <a:endParaRPr lang="ru-RU" b="0" smtClean="0">
                <a:solidFill>
                  <a:srgbClr val="003274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494599" name="AutoShape 11"/>
            <p:cNvSpPr>
              <a:spLocks noChangeArrowheads="1"/>
            </p:cNvSpPr>
            <p:nvPr/>
          </p:nvSpPr>
          <p:spPr bwMode="gray">
            <a:xfrm>
              <a:off x="576" y="3017"/>
              <a:ext cx="1388" cy="9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E9F7FF"/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Совместимость с </a:t>
              </a:r>
            </a:p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широким спектром</a:t>
              </a:r>
            </a:p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прикладного</a:t>
              </a:r>
            </a:p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программного</a:t>
              </a:r>
            </a:p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обеспечения</a:t>
              </a:r>
            </a:p>
          </p:txBody>
        </p:sp>
        <p:sp>
          <p:nvSpPr>
            <p:cNvPr id="494600" name="AutoShape 13"/>
            <p:cNvSpPr>
              <a:spLocks noChangeArrowheads="1"/>
            </p:cNvSpPr>
            <p:nvPr/>
          </p:nvSpPr>
          <p:spPr bwMode="gray">
            <a:xfrm>
              <a:off x="1104" y="2443"/>
              <a:ext cx="288" cy="531"/>
            </a:xfrm>
            <a:prstGeom prst="downArrow">
              <a:avLst>
                <a:gd name="adj1" fmla="val 38889"/>
                <a:gd name="adj2" fmla="val 50515"/>
              </a:avLst>
            </a:prstGeom>
            <a:gradFill rotWithShape="1">
              <a:gsLst>
                <a:gs pos="0">
                  <a:srgbClr val="004776"/>
                </a:gs>
                <a:gs pos="100000">
                  <a:srgbClr val="0099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spcAft>
                  <a:spcPct val="20000"/>
                </a:spcAft>
              </a:pPr>
              <a:endParaRPr lang="ru-RU" b="0" smtClean="0">
                <a:solidFill>
                  <a:srgbClr val="003274"/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 flipH="1">
            <a:off x="5653088" y="1714500"/>
            <a:ext cx="3276600" cy="4427015"/>
            <a:chOff x="576" y="1213"/>
            <a:chExt cx="1344" cy="2429"/>
          </a:xfrm>
        </p:grpSpPr>
        <p:sp>
          <p:nvSpPr>
            <p:cNvPr id="494602" name="AutoShape 40"/>
            <p:cNvSpPr>
              <a:spLocks noChangeArrowheads="1"/>
            </p:cNvSpPr>
            <p:nvPr/>
          </p:nvSpPr>
          <p:spPr bwMode="gray">
            <a:xfrm>
              <a:off x="576" y="1487"/>
              <a:ext cx="1344" cy="7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FF"/>
                </a:gs>
                <a:gs pos="50000">
                  <a:srgbClr val="ECFFFF"/>
                </a:gs>
                <a:gs pos="100000">
                  <a:srgbClr val="CCFFFF"/>
                </a:gs>
              </a:gsLst>
              <a:lin ang="2700000" scaled="1"/>
            </a:gra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5000"/>
                </a:lnSpc>
              </a:pPr>
              <a:r>
                <a:rPr lang="ru-RU" sz="20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Компактные суперЭВМ</a:t>
              </a:r>
            </a:p>
            <a:p>
              <a:pPr algn="ctr">
                <a:lnSpc>
                  <a:spcPct val="95000"/>
                </a:lnSpc>
              </a:pPr>
              <a:r>
                <a:rPr lang="ru-RU" sz="2000" b="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на специализированных</a:t>
              </a:r>
            </a:p>
            <a:p>
              <a:pPr algn="ctr">
                <a:lnSpc>
                  <a:spcPct val="95000"/>
                </a:lnSpc>
              </a:pPr>
              <a:r>
                <a:rPr lang="ru-RU" sz="2000" b="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процессорах</a:t>
              </a:r>
            </a:p>
          </p:txBody>
        </p:sp>
        <p:sp>
          <p:nvSpPr>
            <p:cNvPr id="494603" name="AutoShape 43"/>
            <p:cNvSpPr>
              <a:spLocks noChangeArrowheads="1"/>
            </p:cNvSpPr>
            <p:nvPr/>
          </p:nvSpPr>
          <p:spPr bwMode="gray">
            <a:xfrm>
              <a:off x="1101" y="1213"/>
              <a:ext cx="288" cy="235"/>
            </a:xfrm>
            <a:prstGeom prst="downArrow">
              <a:avLst>
                <a:gd name="adj1" fmla="val 38889"/>
                <a:gd name="adj2" fmla="val 50519"/>
              </a:avLst>
            </a:prstGeom>
            <a:solidFill>
              <a:srgbClr val="0099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spcAft>
                  <a:spcPct val="20000"/>
                </a:spcAft>
              </a:pPr>
              <a:endParaRPr lang="ru-RU" b="0" smtClean="0">
                <a:solidFill>
                  <a:srgbClr val="003274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494604" name="AutoShape 44"/>
            <p:cNvSpPr>
              <a:spLocks noChangeArrowheads="1"/>
            </p:cNvSpPr>
            <p:nvPr/>
          </p:nvSpPr>
          <p:spPr bwMode="gray">
            <a:xfrm>
              <a:off x="576" y="2780"/>
              <a:ext cx="1344" cy="8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FF"/>
                </a:gs>
                <a:gs pos="50000">
                  <a:srgbClr val="ECFFFF"/>
                </a:gs>
                <a:gs pos="100000">
                  <a:srgbClr val="CCFFFF"/>
                </a:gs>
              </a:gsLst>
              <a:lin ang="2700000" scaled="1"/>
            </a:gra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5000"/>
                </a:lnSpc>
              </a:pPr>
              <a:endParaRPr lang="en-US" smtClean="0">
                <a:solidFill>
                  <a:srgbClr val="00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494605" name="AutoShape 46"/>
            <p:cNvSpPr>
              <a:spLocks noChangeArrowheads="1"/>
            </p:cNvSpPr>
            <p:nvPr/>
          </p:nvSpPr>
          <p:spPr bwMode="gray">
            <a:xfrm>
              <a:off x="1079" y="2232"/>
              <a:ext cx="288" cy="509"/>
            </a:xfrm>
            <a:prstGeom prst="downArrow">
              <a:avLst>
                <a:gd name="adj1" fmla="val 38889"/>
                <a:gd name="adj2" fmla="val 50517"/>
              </a:avLst>
            </a:prstGeom>
            <a:gradFill rotWithShape="1">
              <a:gsLst>
                <a:gs pos="0">
                  <a:srgbClr val="00475E"/>
                </a:gs>
                <a:gs pos="100000">
                  <a:srgbClr val="0099C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spcAft>
                  <a:spcPct val="20000"/>
                </a:spcAft>
              </a:pPr>
              <a:endParaRPr lang="ru-RU" b="0" smtClean="0">
                <a:solidFill>
                  <a:srgbClr val="003274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53" name="Скругленный прямоугольник 52"/>
          <p:cNvSpPr/>
          <p:nvPr/>
        </p:nvSpPr>
        <p:spPr bwMode="auto">
          <a:xfrm>
            <a:off x="214314" y="1071008"/>
            <a:ext cx="8715375" cy="571997"/>
          </a:xfrm>
          <a:prstGeom prst="roundRect">
            <a:avLst/>
          </a:prstGeom>
          <a:solidFill>
            <a:srgbClr val="007DDA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>
              <a:spcBef>
                <a:spcPct val="40000"/>
              </a:spcBef>
              <a:spcAft>
                <a:spcPct val="20000"/>
              </a:spcAft>
              <a:defRPr/>
            </a:pPr>
            <a:endParaRPr lang="ru-RU" b="0">
              <a:solidFill>
                <a:srgbClr val="003274"/>
              </a:solidFill>
              <a:cs typeface="+mn-cs"/>
            </a:endParaRPr>
          </a:p>
        </p:txBody>
      </p:sp>
      <p:sp>
        <p:nvSpPr>
          <p:cNvPr id="494607" name="Text Box 41"/>
          <p:cNvSpPr txBox="1">
            <a:spLocks noChangeArrowheads="1"/>
          </p:cNvSpPr>
          <p:nvPr/>
        </p:nvSpPr>
        <p:spPr bwMode="auto">
          <a:xfrm>
            <a:off x="2716025" y="1270608"/>
            <a:ext cx="3499227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88F95"/>
            </a:prstShdw>
          </a:effec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ru-RU" sz="24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НАПРАВЛЕНИЯ РАБОТ</a:t>
            </a:r>
          </a:p>
        </p:txBody>
      </p:sp>
      <p:sp>
        <p:nvSpPr>
          <p:cNvPr id="494608" name="TextBox 7"/>
          <p:cNvSpPr txBox="1">
            <a:spLocks noChangeArrowheads="1"/>
          </p:cNvSpPr>
          <p:nvPr/>
        </p:nvSpPr>
        <p:spPr bwMode="auto">
          <a:xfrm>
            <a:off x="214315" y="305363"/>
            <a:ext cx="8072437" cy="4164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463" tIns="47732" rIns="95463" bIns="47732">
            <a:spAutoFit/>
          </a:bodyPr>
          <a:lstStyle/>
          <a:p>
            <a:pPr defTabSz="954088">
              <a:lnSpc>
                <a:spcPct val="80000"/>
              </a:lnSpc>
            </a:pPr>
            <a:r>
              <a:rPr lang="ru-RU" sz="2600" smtClean="0">
                <a:solidFill>
                  <a:srgbClr val="003274"/>
                </a:solidFill>
                <a:latin typeface="Courier New" pitchFamily="49" charset="0"/>
                <a:cs typeface="+mn-cs"/>
              </a:rPr>
              <a:t>Компактные суперЭВМ (ФГУП РФЯЦ-ВНИИЭФ)</a:t>
            </a:r>
          </a:p>
        </p:txBody>
      </p:sp>
      <p:sp>
        <p:nvSpPr>
          <p:cNvPr id="494609" name="Text Box 28"/>
          <p:cNvSpPr txBox="1">
            <a:spLocks noChangeArrowheads="1"/>
          </p:cNvSpPr>
          <p:nvPr/>
        </p:nvSpPr>
        <p:spPr bwMode="auto">
          <a:xfrm>
            <a:off x="5643570" y="4571508"/>
            <a:ext cx="3214687" cy="15388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88F95"/>
            </a:prst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r>
              <a:rPr lang="ru-RU" sz="2000" smtClean="0">
                <a:solidFill>
                  <a:srgbClr val="0070C0"/>
                </a:solidFill>
                <a:latin typeface="Arial" pitchFamily="34" charset="0"/>
                <a:cs typeface="+mn-cs"/>
              </a:rPr>
              <a:t>Создание специализированного прикладного программного обеспечения </a:t>
            </a:r>
          </a:p>
        </p:txBody>
      </p:sp>
      <p:pic>
        <p:nvPicPr>
          <p:cNvPr id="494613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6469226"/>
            <a:ext cx="2219325" cy="271103"/>
          </a:xfrm>
          <a:prstGeom prst="rect">
            <a:avLst/>
          </a:prstGeom>
          <a:noFill/>
        </p:spPr>
      </p:pic>
      <p:sp>
        <p:nvSpPr>
          <p:cNvPr id="2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Прямоугольник 26"/>
          <p:cNvSpPr>
            <a:spLocks noChangeArrowheads="1"/>
          </p:cNvSpPr>
          <p:nvPr/>
        </p:nvSpPr>
        <p:spPr bwMode="auto">
          <a:xfrm>
            <a:off x="107950" y="117677"/>
            <a:ext cx="81788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ru-RU" sz="2400" smtClean="0">
                <a:solidFill>
                  <a:srgbClr val="003274"/>
                </a:solidFill>
                <a:latin typeface="Courier New" pitchFamily="49" charset="0"/>
                <a:cs typeface="+mn-cs"/>
              </a:rPr>
              <a:t>Отечественное программное обеспечение для имитационного моделирования на суперЭВМ</a:t>
            </a:r>
          </a:p>
        </p:txBody>
      </p:sp>
      <p:sp>
        <p:nvSpPr>
          <p:cNvPr id="499716" name="AutoShape 6"/>
          <p:cNvSpPr>
            <a:spLocks noChangeArrowheads="1"/>
          </p:cNvSpPr>
          <p:nvPr/>
        </p:nvSpPr>
        <p:spPr bwMode="gray">
          <a:xfrm>
            <a:off x="2571753" y="1138035"/>
            <a:ext cx="2786063" cy="3071502"/>
          </a:xfrm>
          <a:prstGeom prst="can">
            <a:avLst>
              <a:gd name="adj" fmla="val 53340"/>
            </a:avLst>
          </a:prstGeom>
          <a:gradFill rotWithShape="1">
            <a:gsLst>
              <a:gs pos="0">
                <a:srgbClr val="765E2F"/>
              </a:gs>
              <a:gs pos="50000">
                <a:srgbClr val="FFCC66"/>
              </a:gs>
              <a:gs pos="100000">
                <a:srgbClr val="765E2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endParaRPr lang="ru-RU" b="0" smtClean="0">
              <a:solidFill>
                <a:srgbClr val="0032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499717" name="Text Box 7"/>
          <p:cNvSpPr txBox="1">
            <a:spLocks noChangeArrowheads="1"/>
          </p:cNvSpPr>
          <p:nvPr/>
        </p:nvSpPr>
        <p:spPr bwMode="gray">
          <a:xfrm>
            <a:off x="3070238" y="2566538"/>
            <a:ext cx="2058962" cy="162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defTabSz="954088">
              <a:lnSpc>
                <a:spcPts val="1600"/>
              </a:lnSpc>
              <a:spcBef>
                <a:spcPts val="6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ru-RU" smtClean="0">
                <a:solidFill>
                  <a:srgbClr val="202021"/>
                </a:solidFill>
                <a:latin typeface="Arial" pitchFamily="34" charset="0"/>
                <a:cs typeface="Arial" pitchFamily="34" charset="0"/>
              </a:rPr>
              <a:t>ЛОГОС</a:t>
            </a:r>
          </a:p>
          <a:p>
            <a:pPr algn="just" defTabSz="954088">
              <a:lnSpc>
                <a:spcPts val="1600"/>
              </a:lnSpc>
              <a:spcBef>
                <a:spcPts val="6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ru-RU" smtClean="0">
                <a:solidFill>
                  <a:srgbClr val="202021"/>
                </a:solidFill>
                <a:latin typeface="Arial" pitchFamily="34" charset="0"/>
                <a:cs typeface="Arial" pitchFamily="34" charset="0"/>
              </a:rPr>
              <a:t> ЛЭГАК-ДК</a:t>
            </a:r>
          </a:p>
          <a:p>
            <a:pPr algn="just" defTabSz="954088">
              <a:lnSpc>
                <a:spcPts val="1600"/>
              </a:lnSpc>
              <a:spcBef>
                <a:spcPts val="6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ru-RU" smtClean="0">
                <a:solidFill>
                  <a:srgbClr val="202021"/>
                </a:solidFill>
                <a:latin typeface="Arial" pitchFamily="34" charset="0"/>
                <a:cs typeface="Arial" pitchFamily="34" charset="0"/>
              </a:rPr>
              <a:t>ЛОГОС-ЛЭГАК-ДК</a:t>
            </a:r>
          </a:p>
          <a:p>
            <a:pPr algn="just" defTabSz="954088">
              <a:lnSpc>
                <a:spcPts val="1600"/>
              </a:lnSpc>
              <a:spcBef>
                <a:spcPts val="6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ru-RU" smtClean="0">
                <a:solidFill>
                  <a:srgbClr val="202021"/>
                </a:solidFill>
                <a:latin typeface="Arial" pitchFamily="34" charset="0"/>
                <a:cs typeface="Arial" pitchFamily="34" charset="0"/>
              </a:rPr>
              <a:t> ДАНКО+ГЕПАРД</a:t>
            </a:r>
          </a:p>
          <a:p>
            <a:pPr algn="just" defTabSz="954088">
              <a:lnSpc>
                <a:spcPts val="1600"/>
              </a:lnSpc>
              <a:spcBef>
                <a:spcPts val="6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ru-RU" smtClean="0">
                <a:solidFill>
                  <a:srgbClr val="202021"/>
                </a:solidFill>
                <a:latin typeface="Arial" pitchFamily="34" charset="0"/>
                <a:cs typeface="Arial" pitchFamily="34" charset="0"/>
              </a:rPr>
              <a:t> НИМФА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38" y="1203576"/>
            <a:ext cx="2214562" cy="3123638"/>
            <a:chOff x="576" y="1680"/>
            <a:chExt cx="1177" cy="1968"/>
          </a:xfrm>
        </p:grpSpPr>
        <p:sp>
          <p:nvSpPr>
            <p:cNvPr id="499719" name="AutoShape 10"/>
            <p:cNvSpPr>
              <a:spLocks noChangeArrowheads="1"/>
            </p:cNvSpPr>
            <p:nvPr/>
          </p:nvSpPr>
          <p:spPr bwMode="auto">
            <a:xfrm>
              <a:off x="576" y="1680"/>
              <a:ext cx="1152" cy="196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F4FBFF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spcAft>
                  <a:spcPct val="20000"/>
                </a:spcAft>
              </a:pPr>
              <a:endParaRPr lang="ru-RU" b="0" smtClean="0">
                <a:solidFill>
                  <a:srgbClr val="003274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499720" name="Text Box 12"/>
            <p:cNvSpPr txBox="1">
              <a:spLocks noChangeArrowheads="1"/>
            </p:cNvSpPr>
            <p:nvPr/>
          </p:nvSpPr>
          <p:spPr bwMode="auto">
            <a:xfrm>
              <a:off x="576" y="1824"/>
              <a:ext cx="1177" cy="1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  <a:spcBef>
                  <a:spcPct val="50000"/>
                </a:spcBef>
                <a:spcAft>
                  <a:spcPct val="20000"/>
                </a:spcAft>
              </a:pPr>
              <a:r>
                <a:rPr lang="ru-RU" sz="18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Зарубежные аналоги:</a:t>
              </a:r>
              <a:endParaRPr lang="en-US" b="0" smtClean="0">
                <a:solidFill>
                  <a:srgbClr val="001D3A"/>
                </a:solidFill>
                <a:latin typeface="Verdana" pitchFamily="34" charset="0"/>
                <a:cs typeface="+mn-cs"/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  <a:buFontTx/>
                <a:buChar char="•"/>
              </a:pPr>
              <a:r>
                <a:rPr lang="ru-RU" sz="1800" smtClean="0">
                  <a:solidFill>
                    <a:srgbClr val="003274"/>
                  </a:solidFill>
                  <a:latin typeface="Arial" pitchFamily="34" charset="0"/>
                  <a:cs typeface="+mn-cs"/>
                </a:rPr>
                <a:t> ANSYS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  <a:buFontTx/>
                <a:buChar char="•"/>
              </a:pPr>
              <a:r>
                <a:rPr lang="ru-RU" sz="1800" smtClean="0">
                  <a:solidFill>
                    <a:srgbClr val="003274"/>
                  </a:solidFill>
                  <a:latin typeface="Arial" pitchFamily="34" charset="0"/>
                  <a:cs typeface="+mn-cs"/>
                </a:rPr>
                <a:t> STAR-CD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  <a:buFontTx/>
                <a:buChar char="•"/>
              </a:pPr>
              <a:r>
                <a:rPr lang="ru-RU" sz="1800" smtClean="0">
                  <a:solidFill>
                    <a:srgbClr val="003274"/>
                  </a:solidFill>
                  <a:latin typeface="Arial" pitchFamily="34" charset="0"/>
                  <a:cs typeface="+mn-cs"/>
                </a:rPr>
                <a:t> LS-DYNA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  <a:buFontTx/>
                <a:buChar char="•"/>
              </a:pPr>
              <a:r>
                <a:rPr lang="ru-RU" sz="1800" smtClean="0">
                  <a:solidFill>
                    <a:srgbClr val="003274"/>
                  </a:solidFill>
                  <a:latin typeface="Arial" pitchFamily="34" charset="0"/>
                  <a:cs typeface="+mn-cs"/>
                </a:rPr>
                <a:t> FLOW-3D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  <a:buFontTx/>
                <a:buChar char="•"/>
              </a:pPr>
              <a:r>
                <a:rPr lang="ru-RU" sz="1800" smtClean="0">
                  <a:solidFill>
                    <a:srgbClr val="003274"/>
                  </a:solidFill>
                  <a:latin typeface="Arial" pitchFamily="34" charset="0"/>
                  <a:cs typeface="+mn-cs"/>
                </a:rPr>
                <a:t> GMS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  <a:buFontTx/>
                <a:buChar char="•"/>
              </a:pPr>
              <a:r>
                <a:rPr lang="ru-RU" sz="1800" smtClean="0">
                  <a:solidFill>
                    <a:srgbClr val="003274"/>
                  </a:solidFill>
                  <a:latin typeface="Arial" pitchFamily="34" charset="0"/>
                  <a:cs typeface="+mn-cs"/>
                </a:rPr>
                <a:t> ECLIPSE и др.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786441" y="1126119"/>
            <a:ext cx="3500437" cy="3772946"/>
            <a:chOff x="576" y="1680"/>
            <a:chExt cx="1945" cy="2377"/>
          </a:xfrm>
        </p:grpSpPr>
        <p:sp>
          <p:nvSpPr>
            <p:cNvPr id="499722" name="AutoShape 15"/>
            <p:cNvSpPr>
              <a:spLocks noChangeArrowheads="1"/>
            </p:cNvSpPr>
            <p:nvPr/>
          </p:nvSpPr>
          <p:spPr bwMode="auto">
            <a:xfrm>
              <a:off x="576" y="1680"/>
              <a:ext cx="1850" cy="196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F4FBFF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spcAft>
                  <a:spcPct val="20000"/>
                </a:spcAft>
              </a:pPr>
              <a:endParaRPr lang="ru-RU" b="0" smtClean="0">
                <a:solidFill>
                  <a:srgbClr val="003274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499723" name="Text Box 16"/>
            <p:cNvSpPr txBox="1">
              <a:spLocks noChangeArrowheads="1"/>
            </p:cNvSpPr>
            <p:nvPr/>
          </p:nvSpPr>
          <p:spPr bwMode="auto">
            <a:xfrm>
              <a:off x="607" y="1784"/>
              <a:ext cx="1914" cy="2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54088">
                <a:lnSpc>
                  <a:spcPct val="90000"/>
                </a:lnSpc>
                <a:spcBef>
                  <a:spcPct val="40000"/>
                </a:spcBef>
                <a:spcAft>
                  <a:spcPct val="10000"/>
                </a:spcAft>
              </a:pPr>
              <a:r>
                <a:rPr lang="ru-RU" sz="18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Широкий спектр </a:t>
              </a:r>
              <a:br>
                <a:rPr lang="ru-RU" sz="18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</a:br>
              <a:r>
                <a:rPr lang="ru-RU" sz="1800" smtClean="0">
                  <a:solidFill>
                    <a:srgbClr val="0070C0"/>
                  </a:solidFill>
                  <a:latin typeface="Arial" pitchFamily="34" charset="0"/>
                  <a:cs typeface="+mn-cs"/>
                </a:rPr>
                <a:t>моделируемых процессов:</a:t>
              </a:r>
              <a:endParaRPr lang="en-US" sz="1800" b="0" smtClean="0">
                <a:solidFill>
                  <a:srgbClr val="001D3A"/>
                </a:solidFill>
                <a:latin typeface="Arial" pitchFamily="34" charset="0"/>
                <a:cs typeface="+mn-cs"/>
              </a:endParaRP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02021"/>
                  </a:solidFill>
                  <a:latin typeface="Arial" pitchFamily="34" charset="0"/>
                  <a:cs typeface="+mn-cs"/>
                </a:rPr>
                <a:t> </a:t>
              </a: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Газодинамика</a:t>
              </a: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 Аэродинамика</a:t>
              </a: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 Гидродинамика</a:t>
              </a: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 Турбулентное перемешивание</a:t>
              </a: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 Прочность и разрушение</a:t>
              </a: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 Тепломассоперенос</a:t>
              </a: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 Детонация</a:t>
              </a: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 Моделирование в сопряженной постановке</a:t>
              </a:r>
            </a:p>
            <a:p>
              <a:pPr defTabSz="954088">
                <a:lnSpc>
                  <a:spcPct val="110000"/>
                </a:lnSpc>
                <a:spcBef>
                  <a:spcPct val="5000"/>
                </a:spcBef>
                <a:spcAft>
                  <a:spcPct val="5000"/>
                </a:spcAft>
                <a:buClr>
                  <a:srgbClr val="0070C0"/>
                </a:buClr>
                <a:buSzPct val="130000"/>
                <a:buFont typeface="Arial" pitchFamily="34" charset="0"/>
                <a:buChar char="•"/>
              </a:pPr>
              <a:r>
                <a:rPr lang="ru-RU" sz="1500" smtClean="0">
                  <a:solidFill>
                    <a:srgbClr val="282829"/>
                  </a:solidFill>
                  <a:latin typeface="Arial" pitchFamily="34" charset="0"/>
                  <a:cs typeface="Arial" pitchFamily="34" charset="0"/>
                </a:rPr>
                <a:t> Многофазная многокомпонентная фильтрация</a:t>
              </a:r>
              <a:endParaRPr lang="en-US" sz="1500" b="0" smtClean="0">
                <a:solidFill>
                  <a:srgbClr val="202021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499724" name="AutoShape 21"/>
          <p:cNvSpPr>
            <a:spLocks noChangeArrowheads="1"/>
          </p:cNvSpPr>
          <p:nvPr/>
        </p:nvSpPr>
        <p:spPr bwMode="gray">
          <a:xfrm>
            <a:off x="125413" y="5858496"/>
            <a:ext cx="8929687" cy="714996"/>
          </a:xfrm>
          <a:prstGeom prst="can">
            <a:avLst>
              <a:gd name="adj" fmla="val 32032"/>
            </a:avLst>
          </a:prstGeom>
          <a:gradFill rotWithShape="1">
            <a:gsLst>
              <a:gs pos="0">
                <a:srgbClr val="1F571E">
                  <a:alpha val="6000"/>
                </a:srgbClr>
              </a:gs>
              <a:gs pos="50000">
                <a:srgbClr val="44BD41"/>
              </a:gs>
              <a:gs pos="100000">
                <a:srgbClr val="1F571E">
                  <a:alpha val="6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endParaRPr lang="ru-RU" sz="1800" b="0" smtClean="0">
              <a:solidFill>
                <a:srgbClr val="0032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499725" name="TextBox 29"/>
          <p:cNvSpPr txBox="1">
            <a:spLocks noChangeArrowheads="1"/>
          </p:cNvSpPr>
          <p:nvPr/>
        </p:nvSpPr>
        <p:spPr bwMode="auto">
          <a:xfrm>
            <a:off x="2714628" y="1209536"/>
            <a:ext cx="2500313" cy="163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r>
              <a:rPr lang="ru-RU" sz="15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Отечественные импортозамещающие пакеты программ разработки ФГУП  «РФЯЦ-ВНИИЭФ»</a:t>
            </a:r>
          </a:p>
          <a:p>
            <a:pPr algn="ctr">
              <a:spcBef>
                <a:spcPct val="40000"/>
              </a:spcBef>
              <a:spcAft>
                <a:spcPct val="20000"/>
              </a:spcAft>
            </a:pPr>
            <a:endParaRPr lang="ru-RU" b="0" smtClean="0">
              <a:solidFill>
                <a:srgbClr val="00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499726" name="AutoShape 23"/>
          <p:cNvSpPr>
            <a:spLocks noChangeArrowheads="1"/>
          </p:cNvSpPr>
          <p:nvPr/>
        </p:nvSpPr>
        <p:spPr bwMode="gray">
          <a:xfrm>
            <a:off x="3071816" y="4209537"/>
            <a:ext cx="1711325" cy="442404"/>
          </a:xfrm>
          <a:prstGeom prst="downArrow">
            <a:avLst>
              <a:gd name="adj1" fmla="val 56417"/>
              <a:gd name="adj2" fmla="val 48338"/>
            </a:avLst>
          </a:prstGeom>
          <a:gradFill rotWithShape="0">
            <a:gsLst>
              <a:gs pos="0">
                <a:srgbClr val="006666">
                  <a:alpha val="10001"/>
                </a:srgbClr>
              </a:gs>
              <a:gs pos="100000">
                <a:srgbClr val="969696"/>
              </a:gs>
            </a:gsLst>
            <a:lin ang="5400000" scaled="1"/>
          </a:gra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endParaRPr lang="ru-RU" b="0" smtClean="0">
              <a:solidFill>
                <a:srgbClr val="0032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499727" name="AutoShape 11"/>
          <p:cNvSpPr>
            <a:spLocks noChangeArrowheads="1"/>
          </p:cNvSpPr>
          <p:nvPr/>
        </p:nvSpPr>
        <p:spPr bwMode="gray">
          <a:xfrm>
            <a:off x="1928813" y="1699605"/>
            <a:ext cx="685800" cy="2058592"/>
          </a:xfrm>
          <a:prstGeom prst="leftArrow">
            <a:avLst>
              <a:gd name="adj1" fmla="val 62037"/>
              <a:gd name="adj2" fmla="val 54861"/>
            </a:avLst>
          </a:prstGeom>
          <a:gradFill rotWithShape="0">
            <a:gsLst>
              <a:gs pos="0">
                <a:srgbClr val="969696"/>
              </a:gs>
              <a:gs pos="100000">
                <a:srgbClr val="006666">
                  <a:alpha val="9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endParaRPr lang="ru-RU" b="0" smtClean="0">
              <a:solidFill>
                <a:srgbClr val="0032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499728" name="AutoShape 17"/>
          <p:cNvSpPr>
            <a:spLocks noChangeArrowheads="1"/>
          </p:cNvSpPr>
          <p:nvPr/>
        </p:nvSpPr>
        <p:spPr bwMode="gray">
          <a:xfrm>
            <a:off x="5243513" y="1699605"/>
            <a:ext cx="685800" cy="2058592"/>
          </a:xfrm>
          <a:prstGeom prst="rightArrow">
            <a:avLst>
              <a:gd name="adj1" fmla="val 61269"/>
              <a:gd name="adj2" fmla="val 54398"/>
            </a:avLst>
          </a:prstGeom>
          <a:gradFill rotWithShape="0">
            <a:gsLst>
              <a:gs pos="0">
                <a:srgbClr val="006666">
                  <a:alpha val="10001"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endParaRPr lang="ru-RU" b="0" smtClean="0">
              <a:solidFill>
                <a:srgbClr val="0032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499729" name="AutoShape 18"/>
          <p:cNvSpPr>
            <a:spLocks noChangeArrowheads="1"/>
          </p:cNvSpPr>
          <p:nvPr/>
        </p:nvSpPr>
        <p:spPr bwMode="gray">
          <a:xfrm>
            <a:off x="107953" y="5158396"/>
            <a:ext cx="8823325" cy="677756"/>
          </a:xfrm>
          <a:prstGeom prst="can">
            <a:avLst>
              <a:gd name="adj" fmla="val 32032"/>
            </a:avLst>
          </a:prstGeom>
          <a:gradFill rotWithShape="1">
            <a:gsLst>
              <a:gs pos="0">
                <a:srgbClr val="005E76">
                  <a:alpha val="7001"/>
                </a:srgbClr>
              </a:gs>
              <a:gs pos="50000">
                <a:srgbClr val="00CCFF"/>
              </a:gs>
              <a:gs pos="100000">
                <a:srgbClr val="005E76">
                  <a:alpha val="7001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endParaRPr lang="ru-RU" b="0" smtClean="0">
              <a:solidFill>
                <a:srgbClr val="0032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499730" name="Text Box 27"/>
          <p:cNvSpPr txBox="1">
            <a:spLocks noChangeArrowheads="1"/>
          </p:cNvSpPr>
          <p:nvPr/>
        </p:nvSpPr>
        <p:spPr bwMode="auto">
          <a:xfrm>
            <a:off x="1714228" y="4774086"/>
            <a:ext cx="458048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88F95"/>
            </a:prstShdw>
          </a:effec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40000"/>
              </a:spcBef>
              <a:spcAft>
                <a:spcPct val="20000"/>
              </a:spcAft>
            </a:pPr>
            <a:r>
              <a:rPr lang="ru-RU" sz="2400" smtClean="0">
                <a:solidFill>
                  <a:srgbClr val="0070C0"/>
                </a:solidFill>
                <a:latin typeface="Arial" pitchFamily="34" charset="0"/>
                <a:cs typeface="+mn-cs"/>
              </a:rPr>
              <a:t>Преимущества  и применение</a:t>
            </a:r>
          </a:p>
        </p:txBody>
      </p:sp>
      <p:sp>
        <p:nvSpPr>
          <p:cNvPr id="499731" name="Text Box 19"/>
          <p:cNvSpPr txBox="1">
            <a:spLocks noChangeArrowheads="1"/>
          </p:cNvSpPr>
          <p:nvPr/>
        </p:nvSpPr>
        <p:spPr bwMode="auto">
          <a:xfrm>
            <a:off x="250825" y="5229896"/>
            <a:ext cx="849788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E3EEF8">
                <a:gamma/>
                <a:shade val="60000"/>
                <a:invGamma/>
              </a:srgbClr>
            </a:prst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spcAft>
                <a:spcPct val="20000"/>
              </a:spcAft>
            </a:pPr>
            <a:r>
              <a:rPr lang="ru-RU" sz="1800" smtClean="0">
                <a:solidFill>
                  <a:srgbClr val="003274"/>
                </a:solidFill>
                <a:latin typeface="Arial" pitchFamily="34" charset="0"/>
                <a:cs typeface="+mn-cs"/>
              </a:rPr>
              <a:t>Расчёты в режиме массового параллелизма с использованием сотен процессоров, комплексное моделирование</a:t>
            </a:r>
          </a:p>
        </p:txBody>
      </p:sp>
      <p:sp>
        <p:nvSpPr>
          <p:cNvPr id="499732" name="Text Box 20"/>
          <p:cNvSpPr txBox="1">
            <a:spLocks noChangeArrowheads="1"/>
          </p:cNvSpPr>
          <p:nvPr/>
        </p:nvSpPr>
        <p:spPr bwMode="auto">
          <a:xfrm>
            <a:off x="323850" y="5949361"/>
            <a:ext cx="849788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E3EEF8">
                <a:gamma/>
                <a:shade val="60000"/>
                <a:invGamma/>
              </a:srgbClr>
            </a:prst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spcAft>
                <a:spcPct val="20000"/>
              </a:spcAft>
            </a:pPr>
            <a:r>
              <a:rPr lang="ru-RU" sz="1800" smtClean="0">
                <a:solidFill>
                  <a:srgbClr val="003274"/>
                </a:solidFill>
                <a:latin typeface="Arial" pitchFamily="34" charset="0"/>
                <a:cs typeface="+mn-cs"/>
              </a:rPr>
              <a:t>авиастроение, атомная энергетика, автомобилестроение,</a:t>
            </a:r>
            <a:br>
              <a:rPr lang="ru-RU" sz="1800" smtClean="0">
                <a:solidFill>
                  <a:srgbClr val="003274"/>
                </a:solidFill>
                <a:latin typeface="Arial" pitchFamily="34" charset="0"/>
                <a:cs typeface="+mn-cs"/>
              </a:rPr>
            </a:br>
            <a:r>
              <a:rPr lang="ru-RU" sz="1800" smtClean="0">
                <a:solidFill>
                  <a:srgbClr val="003274"/>
                </a:solidFill>
                <a:latin typeface="Arial" pitchFamily="34" charset="0"/>
                <a:cs typeface="+mn-cs"/>
              </a:rPr>
              <a:t> ракетно-космическая и др.</a:t>
            </a:r>
          </a:p>
        </p:txBody>
      </p:sp>
      <p:sp>
        <p:nvSpPr>
          <p:cNvPr id="499733" name="Прямоугольник 12"/>
          <p:cNvSpPr>
            <a:spLocks noChangeArrowheads="1"/>
          </p:cNvSpPr>
          <p:nvPr/>
        </p:nvSpPr>
        <p:spPr bwMode="auto">
          <a:xfrm>
            <a:off x="0" y="6439431"/>
            <a:ext cx="2571750" cy="41857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40000"/>
              </a:spcBef>
              <a:spcAft>
                <a:spcPct val="20000"/>
              </a:spcAft>
            </a:pPr>
            <a:endParaRPr lang="ru-RU" sz="1100" b="0" smtClean="0">
              <a:solidFill>
                <a:srgbClr val="414142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571500" y="428625"/>
            <a:ext cx="8043863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err="1" smtClean="0">
                <a:latin typeface="Tahoma" pitchFamily="34" charset="0"/>
                <a:cs typeface="DejaVu Sans" charset="0"/>
              </a:rPr>
              <a:t>Kraftway</a:t>
            </a:r>
            <a:r>
              <a:rPr lang="ru-RU" sz="2400" dirty="0" smtClean="0">
                <a:latin typeface="Tahoma" pitchFamily="34" charset="0"/>
                <a:cs typeface="DejaVu Sans" charset="0"/>
              </a:rPr>
              <a:t> </a:t>
            </a:r>
            <a:r>
              <a:rPr lang="ru-RU" sz="2400" dirty="0" err="1" smtClean="0">
                <a:latin typeface="Tahoma" pitchFamily="34" charset="0"/>
                <a:cs typeface="DejaVu Sans" charset="0"/>
              </a:rPr>
              <a:t>Science</a:t>
            </a:r>
            <a:r>
              <a:rPr lang="ru-RU" sz="2400" dirty="0" smtClean="0">
                <a:latin typeface="Tahoma" pitchFamily="34" charset="0"/>
                <a:cs typeface="DejaVu Sans" charset="0"/>
              </a:rPr>
              <a:t> KT25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0600" y="1260475"/>
            <a:ext cx="1130300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4550" y="2411413"/>
            <a:ext cx="2349500" cy="90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1260475"/>
            <a:ext cx="1130300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260475"/>
            <a:ext cx="1130300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9438" y="1260475"/>
            <a:ext cx="1130300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03238" y="2160588"/>
            <a:ext cx="2519362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800" b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6048375" y="2160588"/>
            <a:ext cx="2519363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800" b="0" smtClean="0">
              <a:solidFill>
                <a:srgbClr val="FFFFFF"/>
              </a:solidFill>
              <a:latin typeface="Arial" pitchFamily="34" charset="0"/>
            </a:endParaRPr>
          </a:p>
        </p:txBody>
      </p:sp>
      <p:cxnSp>
        <p:nvCxnSpPr>
          <p:cNvPr id="8201" name="AutoShape 9"/>
          <p:cNvCxnSpPr>
            <a:cxnSpLocks noChangeShapeType="1"/>
            <a:endCxn id="0" idx="1"/>
          </p:cNvCxnSpPr>
          <p:nvPr/>
        </p:nvCxnSpPr>
        <p:spPr bwMode="auto">
          <a:xfrm>
            <a:off x="1763713" y="2160588"/>
            <a:ext cx="1622425" cy="70167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8202" name="AutoShape 10"/>
          <p:cNvCxnSpPr>
            <a:cxnSpLocks noChangeShapeType="1"/>
            <a:endCxn id="0" idx="3"/>
          </p:cNvCxnSpPr>
          <p:nvPr/>
        </p:nvCxnSpPr>
        <p:spPr bwMode="auto">
          <a:xfrm flipH="1">
            <a:off x="5734050" y="2160588"/>
            <a:ext cx="1574800" cy="70167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4464050" y="3419475"/>
            <a:ext cx="1588" cy="539750"/>
          </a:xfrm>
          <a:prstGeom prst="line">
            <a:avLst/>
          </a:pr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800" b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679950" y="3419475"/>
            <a:ext cx="1588" cy="539750"/>
          </a:xfrm>
          <a:prstGeom prst="line">
            <a:avLst/>
          </a:prstGeom>
          <a:noFill/>
          <a:ln w="1080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800" b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9725" y="4292600"/>
            <a:ext cx="3419475" cy="927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720725" y="5400675"/>
            <a:ext cx="7920038" cy="766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9040" rIns="90000" bIns="45000"/>
          <a:lstStyle/>
          <a:p>
            <a:pPr algn="ctr" defTabSz="449263" hangingPunct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solidFill>
                  <a:srgbClr val="FF950E"/>
                </a:solidFill>
                <a:latin typeface="Arial" pitchFamily="34" charset="0"/>
                <a:cs typeface="DejaVu Sans" charset="0"/>
              </a:rPr>
              <a:t>Объединив 4 графических ускорителя в 1U корпусе вместе с сервером позволяет создать вычислительный узел теоретической производительностью более 2TFLOPs в двойной точности</a:t>
            </a:r>
          </a:p>
        </p:txBody>
      </p:sp>
      <p:sp>
        <p:nvSpPr>
          <p:cNvPr id="1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357563"/>
            <a:ext cx="9144000" cy="2879725"/>
          </a:xfrm>
        </p:spPr>
        <p:txBody>
          <a:bodyPr/>
          <a:lstStyle/>
          <a:p>
            <a:r>
              <a:rPr lang="ru-RU" b="1" i="1" smtClean="0">
                <a:solidFill>
                  <a:srgbClr val="7030A0"/>
                </a:solidFill>
              </a:rPr>
              <a:t/>
            </a:r>
            <a:br>
              <a:rPr lang="ru-RU" b="1" i="1" smtClean="0">
                <a:solidFill>
                  <a:srgbClr val="7030A0"/>
                </a:solidFill>
              </a:rPr>
            </a:br>
            <a:endParaRPr lang="ru-RU" b="1" i="1" smtClean="0">
              <a:solidFill>
                <a:srgbClr val="7030A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71550" y="1214438"/>
            <a:ext cx="7458075" cy="23574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Суперкомпьютерная отрасль России</a:t>
            </a:r>
            <a:r>
              <a:rPr lang="en-US" dirty="0" smtClean="0"/>
              <a:t> </a:t>
            </a:r>
            <a:r>
              <a:rPr lang="ru-RU" dirty="0" smtClean="0"/>
              <a:t>сегодня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dirty="0" smtClean="0"/>
              <a:t>Последнее время:</a:t>
            </a:r>
            <a:r>
              <a:rPr lang="en-US" dirty="0" smtClean="0"/>
              <a:t> </a:t>
            </a:r>
            <a:r>
              <a:rPr lang="ru-RU" dirty="0" smtClean="0"/>
              <a:t>пессимизм прессы</a:t>
            </a:r>
          </a:p>
        </p:txBody>
      </p:sp>
      <p:sp>
        <p:nvSpPr>
          <p:cNvPr id="105475" name="Содержимое 2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1435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Россия «</a:t>
            </a:r>
            <a:r>
              <a:rPr lang="ru-RU" dirty="0" err="1" smtClean="0"/>
              <a:t>сдулась</a:t>
            </a:r>
            <a:r>
              <a:rPr lang="ru-RU" dirty="0" smtClean="0"/>
              <a:t>» в мировом рейтинге суперкомпьютеров</a:t>
            </a:r>
          </a:p>
          <a:p>
            <a:r>
              <a:rPr lang="ru-RU" dirty="0" smtClean="0"/>
              <a:t>Российские суперкомпьютеры провалились в рейтинге энергоэффективности</a:t>
            </a:r>
          </a:p>
          <a:p>
            <a:pPr lvl="1"/>
            <a:r>
              <a:rPr lang="ru-RU" dirty="0" smtClean="0"/>
              <a:t>«Ломоносов» потерял 106 позиций в </a:t>
            </a:r>
            <a:r>
              <a:rPr lang="en-US" dirty="0" smtClean="0"/>
              <a:t>Green500</a:t>
            </a:r>
            <a:r>
              <a:rPr lang="ru-RU" dirty="0" smtClean="0"/>
              <a:t> — 153 место</a:t>
            </a:r>
            <a:endParaRPr lang="en-US" dirty="0" smtClean="0"/>
          </a:p>
          <a:p>
            <a:pPr lvl="1"/>
            <a:r>
              <a:rPr lang="ru-RU" dirty="0" smtClean="0"/>
              <a:t>Лучшая российская установка в </a:t>
            </a:r>
            <a:r>
              <a:rPr lang="en-US" dirty="0" smtClean="0"/>
              <a:t>Green500</a:t>
            </a:r>
            <a:r>
              <a:rPr lang="ru-RU" dirty="0" smtClean="0"/>
              <a:t>: </a:t>
            </a:r>
            <a:br>
              <a:rPr lang="ru-RU" dirty="0" smtClean="0"/>
            </a:br>
            <a:r>
              <a:rPr lang="ru-RU" dirty="0" smtClean="0"/>
              <a:t>СКИФ-Аврора — 109 место</a:t>
            </a:r>
          </a:p>
          <a:p>
            <a:pPr lvl="1"/>
            <a:r>
              <a:rPr lang="ru-RU" dirty="0" smtClean="0"/>
              <a:t>Самая худшая: HP, МСЦ РАН — 416 место</a:t>
            </a:r>
          </a:p>
          <a:p>
            <a:r>
              <a:rPr lang="ru-RU" dirty="0" smtClean="0"/>
              <a:t>IBM и HP захватили суперкомпьютерный рынок в России</a:t>
            </a:r>
          </a:p>
          <a:p>
            <a:r>
              <a:rPr lang="ru-RU" dirty="0" smtClean="0"/>
              <a:t>«Т-Платформы» стали убыточными — 03.04.2012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«Т-Платформы» угодили в список врагов США — 15.03.2013 Наталья Лаврентьев</a:t>
            </a:r>
            <a:r>
              <a:rPr lang="ru-RU" dirty="0" smtClean="0"/>
              <a:t>а </a:t>
            </a:r>
          </a:p>
          <a:p>
            <a:endParaRPr lang="ru-RU" dirty="0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dirty="0" smtClean="0"/>
              <a:t>Сегодня: Основные разработчики </a:t>
            </a:r>
            <a:r>
              <a:rPr lang="en-US" dirty="0" smtClean="0"/>
              <a:t>HPC-</a:t>
            </a:r>
            <a:r>
              <a:rPr lang="ru-RU" dirty="0" smtClean="0"/>
              <a:t>платформ верхнего сегмента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388" y="1428750"/>
            <a:ext cx="8964612" cy="5143500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Госкорпорация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</a:t>
            </a:r>
            <a:r>
              <a:rPr lang="ru-RU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Росатом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  <a:p>
            <a:pPr lvl="1"/>
            <a:r>
              <a:rPr lang="ru-RU" dirty="0" smtClean="0"/>
              <a:t>РФЯЦ-ВНИИЭФ</a:t>
            </a:r>
          </a:p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Компания «Т-Платформы»</a:t>
            </a:r>
          </a:p>
          <a:p>
            <a:r>
              <a:rPr lang="ru-RU" dirty="0" smtClean="0"/>
              <a:t>РСК СКИФ </a:t>
            </a:r>
            <a:r>
              <a:rPr lang="ru-RU" dirty="0" smtClean="0">
                <a:sym typeface="Wingdings" pitchFamily="2" charset="2"/>
              </a:rPr>
              <a:t>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группа компаний РСК</a:t>
            </a:r>
          </a:p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СКИФ-кооперация</a:t>
            </a:r>
          </a:p>
          <a:p>
            <a:pPr lvl="1"/>
            <a:r>
              <a:rPr lang="ru-RU" sz="2000" dirty="0" smtClean="0"/>
              <a:t>ОИПИ НАН Беларуси, ИПС имени А.К.Айламазяна РАН </a:t>
            </a:r>
            <a:br>
              <a:rPr lang="ru-RU" sz="2000" dirty="0" smtClean="0"/>
            </a:br>
            <a:r>
              <a:rPr lang="ru-RU" sz="2000" dirty="0" smtClean="0"/>
              <a:t>+ </a:t>
            </a:r>
            <a:r>
              <a:rPr lang="en-US" sz="2000" dirty="0" smtClean="0"/>
              <a:t>~</a:t>
            </a:r>
            <a:r>
              <a:rPr lang="ru-RU" sz="2000" dirty="0" smtClean="0"/>
              <a:t>50 организаций</a:t>
            </a:r>
          </a:p>
          <a:p>
            <a:pPr lvl="1"/>
            <a:r>
              <a:rPr lang="ru-RU" sz="2000" b="1" dirty="0" smtClean="0">
                <a:solidFill>
                  <a:srgbClr val="FF0000"/>
                </a:solidFill>
              </a:rPr>
              <a:t>новые компании, порожденные </a:t>
            </a:r>
            <a:r>
              <a:rPr lang="ru-RU" sz="2000" b="1" dirty="0" err="1" smtClean="0">
                <a:solidFill>
                  <a:srgbClr val="FF0000"/>
                </a:solidFill>
              </a:rPr>
              <a:t>СКИФ-ом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ИПМ имени М.В.Келдыша РАН, ООО НПО «Роста», ФГУП «НИИ Квант»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Ближайшая активность</a:t>
            </a:r>
            <a:br>
              <a:rPr lang="ru-RU" smtClean="0"/>
            </a:br>
            <a:r>
              <a:rPr lang="ru-RU" smtClean="0"/>
              <a:t>Наибольшие амбиции в отрасли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36"/>
            <a:ext cx="8964612" cy="54292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Росатом</a:t>
            </a:r>
            <a:endParaRPr lang="ru-RU" sz="2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ahoma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10 Pflops</a:t>
            </a:r>
          </a:p>
          <a:p>
            <a:pPr lvl="1">
              <a:lnSpc>
                <a:spcPct val="80000"/>
              </a:lnSpc>
            </a:pPr>
            <a:r>
              <a:rPr lang="ru-RU" sz="2000" dirty="0" smtClean="0"/>
              <a:t>«</a:t>
            </a:r>
            <a:r>
              <a:rPr lang="ru-RU" sz="2000" dirty="0" err="1" smtClean="0"/>
              <a:t>Эксафлопсная</a:t>
            </a:r>
            <a:r>
              <a:rPr lang="ru-RU" sz="2000" dirty="0" smtClean="0"/>
              <a:t> концепция»</a:t>
            </a:r>
          </a:p>
          <a:p>
            <a:pPr lvl="2">
              <a:lnSpc>
                <a:spcPct val="80000"/>
              </a:lnSpc>
            </a:pPr>
            <a:r>
              <a:rPr lang="ru-RU" sz="1900" dirty="0" smtClean="0"/>
              <a:t>10 </a:t>
            </a:r>
            <a:r>
              <a:rPr lang="ru-RU" sz="1900" dirty="0" smtClean="0">
                <a:sym typeface="Wingdings" pitchFamily="2" charset="2"/>
              </a:rPr>
              <a:t> 100  1000 </a:t>
            </a:r>
            <a:r>
              <a:rPr lang="en-US" sz="1900" dirty="0" smtClean="0">
                <a:sym typeface="Wingdings" pitchFamily="2" charset="2"/>
              </a:rPr>
              <a:t>Pflops</a:t>
            </a:r>
          </a:p>
          <a:p>
            <a:pPr lvl="2">
              <a:lnSpc>
                <a:spcPct val="80000"/>
              </a:lnSpc>
            </a:pPr>
            <a:r>
              <a:rPr lang="ru-RU" sz="1900" dirty="0" smtClean="0">
                <a:sym typeface="Wingdings" pitchFamily="2" charset="2"/>
              </a:rPr>
              <a:t>«три раза по сто пятьдесят»</a:t>
            </a: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Российская академия наук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10 Pflops</a:t>
            </a:r>
          </a:p>
          <a:p>
            <a:pPr lvl="2">
              <a:lnSpc>
                <a:spcPct val="80000"/>
              </a:lnSpc>
            </a:pP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  <a:sym typeface="Wingdings" pitchFamily="2" charset="2"/>
              </a:rPr>
              <a:t>ИПМ имени М.В.Келдыша РАН</a:t>
            </a:r>
            <a:r>
              <a:rPr lang="ru-RU" sz="1900" dirty="0" smtClean="0">
                <a:sym typeface="Wingdings" pitchFamily="2" charset="2"/>
              </a:rPr>
              <a:t>, ООО НПО «Роста»,</a:t>
            </a:r>
            <a:br>
              <a:rPr lang="ru-RU" sz="1900" dirty="0" smtClean="0">
                <a:sym typeface="Wingdings" pitchFamily="2" charset="2"/>
              </a:rPr>
            </a:br>
            <a:r>
              <a:rPr lang="ru-RU" sz="1900" dirty="0" smtClean="0">
                <a:sym typeface="Wingdings" pitchFamily="2" charset="2"/>
              </a:rPr>
              <a:t>ФГУП «НИИ Квант»</a:t>
            </a:r>
          </a:p>
          <a:p>
            <a:pPr lvl="2">
              <a:lnSpc>
                <a:spcPct val="80000"/>
              </a:lnSpc>
            </a:pP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  <a:sym typeface="Wingdings" pitchFamily="2" charset="2"/>
              </a:rPr>
              <a:t>МСЦ РАН </a:t>
            </a:r>
            <a:r>
              <a:rPr lang="ru-RU" sz="1900" dirty="0" smtClean="0">
                <a:sym typeface="Wingdings" pitchFamily="2" charset="2"/>
              </a:rPr>
              <a:t> группа компаний </a:t>
            </a: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  <a:sym typeface="Wingdings" pitchFamily="2" charset="2"/>
              </a:rPr>
              <a:t>РСК</a:t>
            </a:r>
            <a:endParaRPr lang="en-US" sz="2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ahoma" pitchFamily="34" charset="0"/>
              <a:sym typeface="Wingdings" pitchFamily="2" charset="2"/>
            </a:endParaRPr>
          </a:p>
          <a:p>
            <a:pPr lvl="2">
              <a:lnSpc>
                <a:spcPct val="80000"/>
              </a:lnSpc>
            </a:pP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  <a:sym typeface="Wingdings" pitchFamily="2" charset="2"/>
              </a:rPr>
              <a:t>ИПС имени А.К.Айламазяна РАН </a:t>
            </a:r>
            <a:r>
              <a:rPr lang="ru-RU" sz="1900" dirty="0" smtClean="0">
                <a:sym typeface="Wingdings" pitchFamily="2" charset="2"/>
              </a:rPr>
              <a:t>и СКИФ-кооперация</a:t>
            </a:r>
            <a:endParaRPr lang="ru-RU" sz="1900" dirty="0" smtClean="0"/>
          </a:p>
          <a:p>
            <a:pPr>
              <a:lnSpc>
                <a:spcPct val="80000"/>
              </a:lnSpc>
            </a:pP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  <a:sym typeface="Wingdings" pitchFamily="2" charset="2"/>
              </a:rPr>
              <a:t>МГУ    Т-Платформы</a:t>
            </a:r>
          </a:p>
          <a:p>
            <a:pPr lvl="1">
              <a:lnSpc>
                <a:spcPct val="80000"/>
              </a:lnSpc>
            </a:pPr>
            <a:r>
              <a:rPr lang="ru-RU" sz="2000" dirty="0" smtClean="0"/>
              <a:t>21 </a:t>
            </a:r>
            <a:r>
              <a:rPr lang="en-US" sz="2000" dirty="0" smtClean="0"/>
              <a:t>Pflops</a:t>
            </a: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  <a:sym typeface="Wingdings" pitchFamily="2" charset="2"/>
              </a:rPr>
              <a:t>Росгидромет</a:t>
            </a:r>
          </a:p>
          <a:p>
            <a:pPr lvl="1">
              <a:lnSpc>
                <a:spcPct val="80000"/>
              </a:lnSpc>
            </a:pPr>
            <a:r>
              <a:rPr lang="ru-RU" sz="2000" dirty="0" smtClean="0"/>
              <a:t>30 </a:t>
            </a:r>
            <a:r>
              <a:rPr lang="en-US" sz="2000" dirty="0" smtClean="0"/>
              <a:t>Tflops</a:t>
            </a:r>
            <a:r>
              <a:rPr lang="ru-RU" sz="2000" dirty="0" smtClean="0"/>
              <a:t> </a:t>
            </a:r>
            <a:r>
              <a:rPr lang="ru-RU" sz="2000" dirty="0" smtClean="0">
                <a:sym typeface="Wingdings" pitchFamily="2" charset="2"/>
              </a:rPr>
              <a:t>  группа компаний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  <a:sym typeface="Wingdings" pitchFamily="2" charset="2"/>
              </a:rPr>
              <a:t>РСК</a:t>
            </a:r>
            <a:endParaRPr lang="ru-RU" sz="2000" dirty="0" smtClean="0"/>
          </a:p>
          <a:p>
            <a:pPr lvl="1">
              <a:lnSpc>
                <a:spcPct val="80000"/>
              </a:lnSpc>
            </a:pPr>
            <a:r>
              <a:rPr lang="ru-RU" sz="2000" dirty="0" smtClean="0"/>
              <a:t>1 </a:t>
            </a:r>
            <a:r>
              <a:rPr lang="en-US" sz="2000" dirty="0" smtClean="0"/>
              <a:t>Pflops </a:t>
            </a:r>
            <a:r>
              <a:rPr lang="ru-RU" sz="2000" dirty="0" smtClean="0"/>
              <a:t>…</a:t>
            </a:r>
          </a:p>
          <a:p>
            <a:pPr>
              <a:lnSpc>
                <a:spcPct val="80000"/>
              </a:lnSpc>
            </a:pPr>
            <a:r>
              <a:rPr lang="ru-RU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  <a:sym typeface="Wingdings" pitchFamily="2" charset="2"/>
              </a:rPr>
              <a:t>Минпром</a:t>
            </a:r>
            <a:r>
              <a:rPr lang="ru-RU" sz="2200" b="1" dirty="0" smtClean="0"/>
              <a:t>?</a:t>
            </a:r>
            <a:r>
              <a:rPr lang="en-US" sz="2200" dirty="0" smtClean="0"/>
              <a:t>…</a:t>
            </a:r>
            <a:endParaRPr lang="ru-RU" sz="2200" dirty="0" smtClean="0"/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169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Киберинфраструктура</a:t>
            </a:r>
            <a:r>
              <a:rPr lang="ru-RU" dirty="0" smtClean="0"/>
              <a:t> страны —</a:t>
            </a:r>
            <a:br>
              <a:rPr lang="ru-RU" dirty="0" smtClean="0"/>
            </a:br>
            <a:r>
              <a:rPr lang="ru-RU" dirty="0" smtClean="0"/>
              <a:t>забота государства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Новая инфраструктура государства — государственная система из мощных национальных суперкомпьютерных центров (СКЦ), объединенных сверхбыстрыми каналами связи в </a:t>
            </a:r>
            <a:r>
              <a:rPr lang="ru-RU" dirty="0" err="1" smtClean="0"/>
              <a:t>грид-систему</a:t>
            </a:r>
            <a:endParaRPr lang="ru-RU" dirty="0" smtClean="0"/>
          </a:p>
          <a:p>
            <a:r>
              <a:rPr lang="ru-RU" dirty="0" smtClean="0"/>
              <a:t>«Общественное благо» — создается либо исключительно за счет бюджета страны, либо при значительной доле участия государства</a:t>
            </a:r>
          </a:p>
          <a:p>
            <a:r>
              <a:rPr lang="ru-RU" dirty="0" smtClean="0"/>
              <a:t>В 2005–2013 годы: США тратили на эти цели от 2 до 6 млрд. долларов в год</a:t>
            </a:r>
          </a:p>
          <a:p>
            <a:r>
              <a:rPr lang="ru-RU" dirty="0" smtClean="0"/>
              <a:t>Бюджетная эффективность </a:t>
            </a:r>
            <a:r>
              <a:rPr lang="en-US" dirty="0" smtClean="0"/>
              <a:t>vs. </a:t>
            </a:r>
            <a:r>
              <a:rPr lang="ru-RU" dirty="0" smtClean="0"/>
              <a:t>коммерческой эффективности</a:t>
            </a:r>
          </a:p>
          <a:p>
            <a:r>
              <a:rPr lang="ru-RU" dirty="0" smtClean="0"/>
              <a:t>Региональные СКЦ:</a:t>
            </a:r>
            <a:endParaRPr lang="en-US" dirty="0" smtClean="0"/>
          </a:p>
          <a:p>
            <a:pPr lvl="1"/>
            <a:r>
              <a:rPr lang="ru-RU" dirty="0" smtClean="0"/>
              <a:t>Техас и Нью-Мексико, </a:t>
            </a:r>
            <a:r>
              <a:rPr lang="en-US" dirty="0" smtClean="0"/>
              <a:t>#</a:t>
            </a:r>
            <a:r>
              <a:rPr lang="ru-RU" dirty="0" smtClean="0"/>
              <a:t>8 и </a:t>
            </a:r>
            <a:r>
              <a:rPr lang="en-US" dirty="0" smtClean="0"/>
              <a:t>#1</a:t>
            </a:r>
            <a:r>
              <a:rPr lang="ru-RU" dirty="0" smtClean="0"/>
              <a:t>7 в </a:t>
            </a:r>
            <a:r>
              <a:rPr lang="en-US" dirty="0" smtClean="0"/>
              <a:t>Top</a:t>
            </a:r>
            <a:r>
              <a:rPr lang="ru-RU" dirty="0" smtClean="0"/>
              <a:t>500 за июнь 2009 года.  СуперЭВМ в каждом из этих региональных суперкомпьютерных центров мощнее, чем самая мощная суперЭВМ в России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Российская академия наук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За всю историю в различные выпуски мирового рейтинга Топ500 вошли только девять суперкомпьютеров отечественной разработки и </a:t>
            </a: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восьми случаях из девяти</a:t>
            </a:r>
            <a:r>
              <a:rPr lang="ru-RU" smtClean="0"/>
              <a:t> в их создании участвовали — а во многих случаях были головными разработчиками,— академические институты</a:t>
            </a:r>
          </a:p>
          <a:p>
            <a:pPr lvl="1"/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ИПМ имени М.В. Келдыша РАН и МСЦ РАН</a:t>
            </a:r>
            <a:r>
              <a:rPr lang="ru-RU" smtClean="0"/>
              <a:t> — суперкомпьютер МВС-1000 (2002);</a:t>
            </a:r>
          </a:p>
          <a:p>
            <a:pPr lvl="1"/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ИПС имени А.К. Айламазяна РАН</a:t>
            </a:r>
            <a:r>
              <a:rPr lang="ru-RU" smtClean="0"/>
              <a:t> — суперкомпьютеры СКИФ К-500 (2003), СКИФ К-1000 (2004), СКИФ-</a:t>
            </a:r>
            <a:r>
              <a:rPr lang="en-US" smtClean="0"/>
              <a:t>Cyberia</a:t>
            </a:r>
            <a:r>
              <a:rPr lang="ru-RU" smtClean="0"/>
              <a:t> (2007), СКИФ МГУ (2008), СКИФ Урал (2008), СКИФ-Аврора модель 4/</a:t>
            </a:r>
            <a:r>
              <a:rPr lang="en-US" smtClean="0"/>
              <a:t>N</a:t>
            </a:r>
            <a:r>
              <a:rPr lang="ru-RU" smtClean="0"/>
              <a:t> (2010), СКИФ-Аврора модель 4/</a:t>
            </a:r>
            <a:r>
              <a:rPr lang="en-US" smtClean="0"/>
              <a:t>W</a:t>
            </a:r>
            <a:r>
              <a:rPr lang="ru-RU" smtClean="0"/>
              <a:t> (2011).</a:t>
            </a:r>
          </a:p>
          <a:p>
            <a:endParaRPr lang="ru-RU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170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Российская академия наук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sz="2200" smtClean="0"/>
              <a:t>§1. В мировой практике самые мощные суперкомпьютеры (Top1–10) в большинстве случаев ориентированы на фундаментальные и задельные исследования.  Тем самым, </a:t>
            </a:r>
            <a:r>
              <a:rPr lang="ru-RU" sz="22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оправдано создание такого класса техники именно на базе Российской академии наук</a:t>
            </a:r>
          </a:p>
          <a:p>
            <a:pPr>
              <a:buFont typeface="Wingdings" pitchFamily="2" charset="2"/>
              <a:buNone/>
            </a:pPr>
            <a:r>
              <a:rPr lang="ru-RU" sz="2200" smtClean="0"/>
              <a:t>§2. </a:t>
            </a:r>
            <a:r>
              <a:rPr lang="ru-RU" sz="22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Российская академия действительно занимает лидирующие позиции </a:t>
            </a:r>
            <a:r>
              <a:rPr lang="ru-RU" sz="2200" smtClean="0"/>
              <a:t>в отечественной суперкомпьютерной отрасли, что еще не до конца осознано обществом</a:t>
            </a:r>
          </a:p>
          <a:p>
            <a:pPr>
              <a:buFont typeface="Wingdings" pitchFamily="2" charset="2"/>
              <a:buNone/>
            </a:pPr>
            <a:r>
              <a:rPr lang="ru-RU" sz="2200" smtClean="0"/>
              <a:t>§3. </a:t>
            </a:r>
            <a:r>
              <a:rPr lang="ru-RU" sz="22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Системы уровня Top1–10 не могут быть приобретены за рубежом или созданы за счет «отверточной сборки»</a:t>
            </a:r>
            <a:r>
              <a:rPr lang="ru-RU" sz="2200" smtClean="0"/>
              <a:t>.  Конечно, некоторые коммерчески доступные компоненты могут быть и будут использованы: процессоры, память и т.п.  Но большинство подсистем, почти наверняка, придется создавать самим.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171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Выводы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200" smtClean="0"/>
              <a:t>Проект разработки вычислительных систем сверхвысокой производительности должен быть ориентирован на </a:t>
            </a:r>
            <a:r>
              <a:rPr lang="ru-RU" sz="22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развитие отечественных суперкомпьютерных технологий высшего уровня производительности</a:t>
            </a:r>
            <a:r>
              <a:rPr lang="ru-RU" sz="2200" smtClean="0"/>
              <a:t> (Top1–10)</a:t>
            </a:r>
          </a:p>
          <a:p>
            <a:pPr>
              <a:lnSpc>
                <a:spcPct val="90000"/>
              </a:lnSpc>
            </a:pPr>
            <a:r>
              <a:rPr lang="ru-RU" sz="22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 целесообразно выполнять на базе РАН</a:t>
            </a:r>
            <a:r>
              <a:rPr lang="ru-RU" sz="2200" smtClean="0"/>
              <a:t> — академия занимает лидирующие позиции в отечественной суперкомпьютерной отрасли.</a:t>
            </a:r>
          </a:p>
          <a:p>
            <a:pPr>
              <a:lnSpc>
                <a:spcPct val="90000"/>
              </a:lnSpc>
            </a:pPr>
            <a:r>
              <a:rPr lang="ru-RU" sz="2200" smtClean="0"/>
              <a:t>В сотрудничестве с ведущими участниками отечественной суперкомпьютерной отрасли </a:t>
            </a:r>
            <a:r>
              <a:rPr lang="ru-RU" sz="22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Российская академия наук гарантированно обеспечит успешное выполнение проекта</a:t>
            </a:r>
          </a:p>
          <a:p>
            <a:pPr lvl="1">
              <a:lnSpc>
                <a:spcPct val="90000"/>
              </a:lnSpc>
            </a:pPr>
            <a:r>
              <a:rPr lang="ru-RU" sz="2200" smtClean="0"/>
              <a:t>как в части создания вычислительных систем сверхвысокой производительности</a:t>
            </a:r>
          </a:p>
          <a:p>
            <a:pPr lvl="1">
              <a:lnSpc>
                <a:spcPct val="90000"/>
              </a:lnSpc>
            </a:pPr>
            <a:r>
              <a:rPr lang="ru-RU" sz="2200" smtClean="0"/>
              <a:t>так и, что самое главное, в части их эффективного использования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172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3"/>
          <p:cNvSpPr>
            <a:spLocks noGrp="1"/>
          </p:cNvSpPr>
          <p:nvPr>
            <p:ph type="ctrTitle" sz="quarter"/>
          </p:nvPr>
        </p:nvSpPr>
        <p:spPr>
          <a:xfrm>
            <a:off x="971550" y="1214438"/>
            <a:ext cx="7458075" cy="2357437"/>
          </a:xfrm>
        </p:spPr>
        <p:txBody>
          <a:bodyPr/>
          <a:lstStyle/>
          <a:p>
            <a:r>
              <a:rPr lang="ru-RU" smtClean="0">
                <a:effectLst/>
              </a:rPr>
              <a:t>Спасибо за внимание!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3143248"/>
            <a:ext cx="5715040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? </a:t>
            </a:r>
            <a:r>
              <a:rPr lang="ru-RU" sz="11500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+mn-cs"/>
                <a:sym typeface="Wingdings" pitchFamily="2" charset="2"/>
              </a:rPr>
              <a:t>—</a:t>
            </a:r>
            <a:r>
              <a:rPr lang="ru-RU" sz="11500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 !</a:t>
            </a:r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173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bram\Desktop\CI-199306.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6725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Заголовок 2"/>
          <p:cNvSpPr>
            <a:spLocks noGrp="1"/>
          </p:cNvSpPr>
          <p:nvPr>
            <p:ph type="title"/>
          </p:nvPr>
        </p:nvSpPr>
        <p:spPr>
          <a:xfrm>
            <a:off x="357188" y="495300"/>
            <a:ext cx="8429625" cy="790575"/>
          </a:xfrm>
        </p:spPr>
        <p:txBody>
          <a:bodyPr/>
          <a:lstStyle/>
          <a:p>
            <a:r>
              <a:rPr lang="ru-RU" dirty="0" smtClean="0"/>
              <a:t>Устройство киберинфраструктуры: штуки и</a:t>
            </a:r>
            <a:br>
              <a:rPr lang="ru-RU" dirty="0" smtClean="0"/>
            </a:br>
            <a:r>
              <a:rPr lang="ru-RU" dirty="0" smtClean="0"/>
              <a:t>производительность на одной картинке…</a:t>
            </a:r>
          </a:p>
        </p:txBody>
      </p:sp>
      <p:grpSp>
        <p:nvGrpSpPr>
          <p:cNvPr id="20484" name="Группа 12"/>
          <p:cNvGrpSpPr>
            <a:grpSpLocks/>
          </p:cNvGrpSpPr>
          <p:nvPr/>
        </p:nvGrpSpPr>
        <p:grpSpPr bwMode="auto">
          <a:xfrm>
            <a:off x="1042988" y="1371600"/>
            <a:ext cx="649287" cy="806450"/>
            <a:chOff x="2051791" y="3284984"/>
            <a:chExt cx="648001" cy="805736"/>
          </a:xfrm>
        </p:grpSpPr>
        <p:pic>
          <p:nvPicPr>
            <p:cNvPr id="7" name="Picture 2" descr="C:\Users\Abramov Sergei\Desktop\Семинар Сторуса\src\1337073804_fla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1791" y="3284984"/>
              <a:ext cx="648001" cy="6487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Овал 7"/>
            <p:cNvSpPr/>
            <p:nvPr/>
          </p:nvSpPr>
          <p:spPr bwMode="auto">
            <a:xfrm>
              <a:off x="2110080" y="387469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9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Устройство киберинфраструктуры: штуки и</a:t>
            </a:r>
            <a:br>
              <a:rPr lang="ru-RU" dirty="0" smtClean="0"/>
            </a:br>
            <a:r>
              <a:rPr lang="ru-RU" dirty="0" smtClean="0"/>
              <a:t>производительность на одной картинке…</a:t>
            </a:r>
          </a:p>
        </p:txBody>
      </p:sp>
      <p:pic>
        <p:nvPicPr>
          <p:cNvPr id="5" name="CI-fast-09se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19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доклада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429264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 smtClean="0"/>
              <a:t>Основные определения</a:t>
            </a:r>
          </a:p>
          <a:p>
            <a:r>
              <a:rPr lang="ru-RU" sz="2600" dirty="0" smtClean="0"/>
              <a:t>Развитие </a:t>
            </a:r>
            <a:r>
              <a:rPr lang="en-US" sz="2600" dirty="0" smtClean="0"/>
              <a:t>HPC</a:t>
            </a:r>
            <a:endParaRPr lang="ru-RU" sz="2600" dirty="0" smtClean="0"/>
          </a:p>
          <a:p>
            <a:r>
              <a:rPr lang="ru-RU" sz="2600" dirty="0" smtClean="0"/>
              <a:t>Киберинфраструктура</a:t>
            </a:r>
          </a:p>
          <a:p>
            <a:r>
              <a:rPr lang="ru-RU" sz="2600" dirty="0" smtClean="0"/>
              <a:t>Правда, искажающая истину. Как анализировать </a:t>
            </a:r>
            <a:r>
              <a:rPr lang="en-US" sz="2600" dirty="0" smtClean="0"/>
              <a:t>Top500?</a:t>
            </a:r>
            <a:endParaRPr lang="ru-RU" sz="2600" dirty="0" smtClean="0"/>
          </a:p>
          <a:p>
            <a:pPr lvl="1"/>
            <a:r>
              <a:rPr lang="en-US" sz="2000" dirty="0" smtClean="0"/>
              <a:t>Top500 </a:t>
            </a:r>
            <a:r>
              <a:rPr lang="ru-RU" sz="2000" dirty="0" smtClean="0"/>
              <a:t>как источник сведений о суперкомпьютерной отрасли</a:t>
            </a:r>
          </a:p>
          <a:p>
            <a:pPr lvl="1"/>
            <a:r>
              <a:rPr lang="ru-RU" sz="2000" dirty="0" smtClean="0"/>
              <a:t>Каждый выпуск </a:t>
            </a:r>
            <a:r>
              <a:rPr lang="en-US" sz="2000" dirty="0" smtClean="0"/>
              <a:t>Top500</a:t>
            </a:r>
            <a:r>
              <a:rPr lang="ru-RU" sz="2000" dirty="0" smtClean="0"/>
              <a:t> — серьезный новостной повод</a:t>
            </a:r>
            <a:r>
              <a:rPr lang="en-US" sz="2000" dirty="0" smtClean="0"/>
              <a:t>.</a:t>
            </a:r>
            <a:r>
              <a:rPr lang="ru-RU" sz="2000" dirty="0" smtClean="0"/>
              <a:t> Прессу читают, в том числе начальники…</a:t>
            </a:r>
          </a:p>
          <a:p>
            <a:pPr lvl="1"/>
            <a:r>
              <a:rPr lang="ru-RU" sz="2000" dirty="0" smtClean="0"/>
              <a:t>В чем причина отличия «правды» от «истины»?</a:t>
            </a:r>
          </a:p>
          <a:p>
            <a:pPr lvl="1"/>
            <a:r>
              <a:rPr lang="ru-RU" sz="2000" dirty="0" smtClean="0"/>
              <a:t>Расслоение в отрасли суперкомпьютеров</a:t>
            </a:r>
          </a:p>
          <a:p>
            <a:pPr lvl="1"/>
            <a:r>
              <a:rPr lang="ru-RU" sz="2000" dirty="0" smtClean="0"/>
              <a:t>Области применения суперкомпьютеров? «</a:t>
            </a:r>
            <a:r>
              <a:rPr lang="en-US" sz="2000" dirty="0" smtClean="0"/>
              <a:t>Segment </a:t>
            </a:r>
            <a:r>
              <a:rPr lang="ru-RU" sz="2000" dirty="0" smtClean="0"/>
              <a:t>+</a:t>
            </a:r>
            <a:r>
              <a:rPr lang="en-US" sz="2000" dirty="0" smtClean="0"/>
              <a:t> Application Area</a:t>
            </a:r>
            <a:r>
              <a:rPr lang="ru-RU" sz="2000" dirty="0" smtClean="0"/>
              <a:t>»</a:t>
            </a:r>
          </a:p>
          <a:p>
            <a:pPr lvl="1"/>
            <a:r>
              <a:rPr lang="ru-RU" sz="2000" dirty="0" smtClean="0"/>
              <a:t>Какие </a:t>
            </a:r>
            <a:r>
              <a:rPr lang="en-US" sz="2000" dirty="0" smtClean="0"/>
              <a:t>CPU </a:t>
            </a:r>
            <a:r>
              <a:rPr lang="ru-RU" sz="2000" dirty="0" smtClean="0"/>
              <a:t>в суперкомпьютерах используются чаще? «</a:t>
            </a:r>
            <a:r>
              <a:rPr lang="en-US" sz="2000" dirty="0" smtClean="0"/>
              <a:t>Chip Technology</a:t>
            </a:r>
            <a:r>
              <a:rPr lang="ru-RU" sz="2000" dirty="0" smtClean="0"/>
              <a:t>»</a:t>
            </a:r>
          </a:p>
          <a:p>
            <a:pPr lvl="1"/>
            <a:r>
              <a:rPr lang="ru-RU" sz="2000" dirty="0" smtClean="0"/>
              <a:t>Кто самый-самый </a:t>
            </a:r>
            <a:r>
              <a:rPr lang="en-US" sz="2000" dirty="0" smtClean="0"/>
              <a:t>Manufacturer</a:t>
            </a:r>
            <a:r>
              <a:rPr lang="ru-RU" sz="2000" dirty="0" smtClean="0"/>
              <a:t>?</a:t>
            </a:r>
          </a:p>
          <a:p>
            <a:pPr lvl="1"/>
            <a:r>
              <a:rPr lang="ru-RU" sz="2000" dirty="0" smtClean="0"/>
              <a:t>Какой интерконнект в суперкомпьютерах используется чаще?</a:t>
            </a:r>
          </a:p>
          <a:p>
            <a:pPr lvl="1"/>
            <a:r>
              <a:rPr lang="ru-RU" sz="2000" dirty="0" smtClean="0"/>
              <a:t>Как в последние годы Россия укрепляет свои позиции в суперкомпьютерной отрасли?</a:t>
            </a:r>
            <a:endParaRPr lang="ru-RU" sz="1900" dirty="0" smtClean="0"/>
          </a:p>
          <a:p>
            <a:r>
              <a:rPr lang="ru-RU" sz="2600" dirty="0" smtClean="0"/>
              <a:t>Системы Top1–10 драматически отличаются от всех остальных</a:t>
            </a:r>
            <a:endParaRPr lang="ru-RU" dirty="0" smtClean="0"/>
          </a:p>
          <a:p>
            <a:pPr lvl="1"/>
            <a:r>
              <a:rPr lang="ru-RU" sz="2000" dirty="0" smtClean="0"/>
              <a:t>География</a:t>
            </a:r>
          </a:p>
          <a:p>
            <a:pPr lvl="1"/>
            <a:r>
              <a:rPr lang="ru-RU" sz="2000" dirty="0" smtClean="0"/>
              <a:t>Несколько примеров</a:t>
            </a:r>
          </a:p>
          <a:p>
            <a:pPr lvl="1"/>
            <a:r>
              <a:rPr lang="ru-RU" sz="2000" dirty="0" smtClean="0"/>
              <a:t>Суперкомпьютер «СКИФ-Аврора ЮУрГУ»</a:t>
            </a:r>
          </a:p>
          <a:p>
            <a:pPr lvl="1"/>
            <a:r>
              <a:rPr lang="ru-RU" sz="2000" dirty="0" smtClean="0"/>
              <a:t>Интерконнект</a:t>
            </a:r>
          </a:p>
          <a:p>
            <a:pPr lvl="1"/>
            <a:r>
              <a:rPr lang="ru-RU" sz="2000" dirty="0" smtClean="0"/>
              <a:t>Система охлаждения</a:t>
            </a:r>
          </a:p>
          <a:p>
            <a:pPr lvl="1"/>
            <a:r>
              <a:rPr lang="ru-RU" sz="2000" dirty="0" smtClean="0"/>
              <a:t>Суммируя специфику</a:t>
            </a:r>
          </a:p>
          <a:p>
            <a:r>
              <a:rPr lang="ru-RU" sz="2600" dirty="0" smtClean="0"/>
              <a:t>Реальные возможности: Суперкомпьютерный потенциал России</a:t>
            </a:r>
          </a:p>
          <a:p>
            <a:r>
              <a:rPr lang="ru-RU" sz="2600" dirty="0" smtClean="0"/>
              <a:t>Суперкомпьютерная отрасль России</a:t>
            </a:r>
            <a:r>
              <a:rPr lang="en-US" sz="2600" dirty="0" smtClean="0"/>
              <a:t> </a:t>
            </a:r>
            <a:r>
              <a:rPr lang="ru-RU" sz="2600" dirty="0" smtClean="0"/>
              <a:t>сегодня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cs typeface="+mn-cs"/>
              </a:rPr>
              <a:pPr algn="r">
                <a:defRPr/>
              </a:pPr>
              <a:t>2</a:t>
            </a:fld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45"/>
          <p:cNvSpPr>
            <a:spLocks noGrp="1"/>
          </p:cNvSpPr>
          <p:nvPr>
            <p:ph type="title"/>
          </p:nvPr>
        </p:nvSpPr>
        <p:spPr>
          <a:xfrm>
            <a:off x="357188" y="495300"/>
            <a:ext cx="8429625" cy="790575"/>
          </a:xfrm>
        </p:spPr>
        <p:txBody>
          <a:bodyPr/>
          <a:lstStyle/>
          <a:p>
            <a:r>
              <a:rPr lang="ru-RU" smtClean="0"/>
              <a:t>Страны </a:t>
            </a:r>
            <a:r>
              <a:rPr lang="en-US" smtClean="0"/>
              <a:t>Top1</a:t>
            </a:r>
            <a:endParaRPr lang="ru-RU" smtClean="0"/>
          </a:p>
        </p:txBody>
      </p:sp>
      <p:pic>
        <p:nvPicPr>
          <p:cNvPr id="60419" name="Picture 1"/>
          <p:cNvPicPr>
            <a:picLocks noChangeAspect="1" noChangeArrowheads="1"/>
          </p:cNvPicPr>
          <p:nvPr/>
        </p:nvPicPr>
        <p:blipFill>
          <a:blip r:embed="rId3" cstate="print"/>
          <a:srcRect l="12103" t="7840" r="3438" b="6520"/>
          <a:stretch>
            <a:fillRect/>
          </a:stretch>
        </p:blipFill>
        <p:spPr bwMode="auto">
          <a:xfrm>
            <a:off x="1331913" y="1341438"/>
            <a:ext cx="648017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809" t="81606" r="13867" b="7835"/>
          <a:stretch>
            <a:fillRect/>
          </a:stretch>
        </p:blipFill>
        <p:spPr bwMode="auto">
          <a:xfrm>
            <a:off x="6934616" y="5863624"/>
            <a:ext cx="7920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971550" y="1576388"/>
            <a:ext cx="7458075" cy="23574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400" dirty="0" smtClean="0"/>
              <a:t>Правда, искажающая истину.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ru-RU" sz="3400" dirty="0" smtClean="0"/>
              <a:t>Как анализировать </a:t>
            </a:r>
            <a:r>
              <a:rPr lang="en-US" sz="3400" dirty="0" smtClean="0"/>
              <a:t>Top500?</a:t>
            </a:r>
            <a:endParaRPr lang="ru-RU" sz="3400" dirty="0" smtClean="0"/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3951288"/>
            <a:ext cx="8928100" cy="2357437"/>
          </a:xfrm>
        </p:spPr>
        <p:txBody>
          <a:bodyPr/>
          <a:lstStyle/>
          <a:p>
            <a:r>
              <a:rPr lang="ru-RU" b="1" smtClean="0"/>
              <a:t>Абрамов С.М.</a:t>
            </a:r>
            <a:r>
              <a:rPr lang="en-US" b="1" smtClean="0"/>
              <a:t> </a:t>
            </a:r>
            <a:r>
              <a:rPr lang="ru-RU" b="1" smtClean="0"/>
              <a:t/>
            </a:r>
            <a:br>
              <a:rPr lang="ru-RU" b="1" smtClean="0"/>
            </a:br>
            <a:r>
              <a:rPr lang="ru-RU" b="1" i="1" smtClean="0">
                <a:solidFill>
                  <a:srgbClr val="7030A0"/>
                </a:solidFill>
              </a:rPr>
              <a:t>ИПС имени А.К.Айламазяна РАН</a:t>
            </a:r>
            <a:r>
              <a:rPr lang="en-US" b="1" i="1" smtClean="0">
                <a:solidFill>
                  <a:srgbClr val="7030A0"/>
                </a:solidFill>
              </a:rPr>
              <a:t/>
            </a:r>
            <a:br>
              <a:rPr lang="en-US" b="1" i="1" smtClean="0">
                <a:solidFill>
                  <a:srgbClr val="7030A0"/>
                </a:solidFill>
              </a:rPr>
            </a:br>
            <a:r>
              <a:rPr lang="ru-RU" smtClean="0"/>
              <a:t>04.04.2013</a:t>
            </a:r>
            <a:r>
              <a:rPr lang="en-US" smtClean="0"/>
              <a:t>, </a:t>
            </a:r>
            <a:r>
              <a:rPr lang="ru-RU" smtClean="0"/>
              <a:t>Международная научная конференция</a:t>
            </a:r>
            <a:br>
              <a:rPr lang="ru-RU" smtClean="0"/>
            </a:br>
            <a:r>
              <a:rPr lang="ru-RU" smtClean="0"/>
              <a:t>«Параллельные вычислительные технологии (ПаВТ) 2013»</a:t>
            </a:r>
            <a:br>
              <a:rPr lang="ru-RU" smtClean="0"/>
            </a:br>
            <a:r>
              <a:rPr lang="ru-RU" smtClean="0"/>
              <a:t>Челябинск, ЮУрГУ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sz="quarter"/>
          </p:nvPr>
        </p:nvSpPr>
        <p:spPr>
          <a:xfrm>
            <a:off x="971550" y="1576388"/>
            <a:ext cx="7458075" cy="23574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Top500 </a:t>
            </a:r>
            <a:r>
              <a:rPr lang="ru-RU" dirty="0" smtClean="0"/>
              <a:t>как источник сведений о суперкомпьютерной отрасли</a:t>
            </a:r>
            <a:endParaRPr lang="ru-RU" dirty="0"/>
          </a:p>
        </p:txBody>
      </p:sp>
      <p:sp>
        <p:nvSpPr>
          <p:cNvPr id="819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950" y="3951288"/>
            <a:ext cx="8928100" cy="23574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Top500 </a:t>
            </a:r>
            <a:r>
              <a:rPr lang="ru-RU" dirty="0" smtClean="0"/>
              <a:t>— кладезь сведений о</a:t>
            </a:r>
            <a:r>
              <a:rPr lang="en-US" dirty="0" smtClean="0"/>
              <a:t> </a:t>
            </a:r>
            <a:r>
              <a:rPr lang="ru-RU" dirty="0" smtClean="0"/>
              <a:t>суперкомпьютерной отрасли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36"/>
            <a:ext cx="8964612" cy="54292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Данные для ретроспективного анализа</a:t>
            </a:r>
            <a:r>
              <a:rPr lang="ru-RU" sz="1900" dirty="0" smtClean="0"/>
              <a:t> и прогноза на перспективу</a:t>
            </a:r>
          </a:p>
          <a:p>
            <a:pPr lvl="1">
              <a:lnSpc>
                <a:spcPct val="80000"/>
              </a:lnSpc>
            </a:pPr>
            <a:r>
              <a:rPr lang="en-US" sz="1900" dirty="0" smtClean="0"/>
              <a:t>40 </a:t>
            </a:r>
            <a:r>
              <a:rPr lang="ru-RU" sz="1900" dirty="0" smtClean="0"/>
              <a:t>выпусков за 20 лет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Огромный объем </a:t>
            </a:r>
            <a:r>
              <a:rPr lang="ru-RU" sz="1900" dirty="0" smtClean="0"/>
              <a:t>самых разных сведений</a:t>
            </a:r>
            <a:endParaRPr lang="en-US" sz="1900" dirty="0" smtClean="0"/>
          </a:p>
          <a:p>
            <a:pPr lvl="1">
              <a:lnSpc>
                <a:spcPct val="80000"/>
              </a:lnSpc>
            </a:pPr>
            <a:r>
              <a:rPr lang="ru-RU" sz="1900" dirty="0" smtClean="0"/>
              <a:t>Только не надо смотреть </a:t>
            </a:r>
            <a:r>
              <a:rPr lang="en-US" sz="1900" dirty="0" smtClean="0"/>
              <a:t>HTML-</a:t>
            </a:r>
            <a:r>
              <a:rPr lang="ru-RU" sz="1900" dirty="0" smtClean="0"/>
              <a:t>версию — надо сразу загружать </a:t>
            </a:r>
            <a:r>
              <a:rPr lang="en-US" sz="1900" dirty="0" smtClean="0"/>
              <a:t>Excel</a:t>
            </a:r>
            <a:endParaRPr lang="ru-RU" sz="1900" dirty="0" smtClean="0"/>
          </a:p>
          <a:p>
            <a:pPr lvl="1">
              <a:lnSpc>
                <a:spcPct val="80000"/>
              </a:lnSpc>
            </a:pPr>
            <a:r>
              <a:rPr lang="en-US" sz="1900" dirty="0" smtClean="0"/>
              <a:t>40</a:t>
            </a:r>
            <a:r>
              <a:rPr lang="ru-RU" sz="1900" dirty="0" smtClean="0"/>
              <a:t> полей реляционной таблицы</a:t>
            </a:r>
            <a:r>
              <a:rPr lang="en-US" sz="1900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~40×40×500 =  ~800,000</a:t>
            </a:r>
            <a:r>
              <a:rPr lang="ru-RU" sz="1900" dirty="0" smtClean="0"/>
              <a:t>: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Accelerator</a:t>
            </a:r>
            <a:r>
              <a:rPr lang="ru-RU" sz="1800" dirty="0" smtClean="0"/>
              <a:t>, </a:t>
            </a:r>
            <a:r>
              <a:rPr lang="en-US" sz="1800" dirty="0" smtClean="0"/>
              <a:t>Accelerator</a:t>
            </a:r>
            <a:r>
              <a:rPr lang="ru-RU" sz="1800" dirty="0" smtClean="0"/>
              <a:t> </a:t>
            </a:r>
            <a:r>
              <a:rPr lang="en-US" sz="1800" dirty="0" smtClean="0"/>
              <a:t>Cores</a:t>
            </a:r>
            <a:r>
              <a:rPr lang="ru-RU" sz="1800" dirty="0" smtClean="0"/>
              <a:t>, </a:t>
            </a:r>
            <a:r>
              <a:rPr lang="en-US" sz="1800" dirty="0" smtClean="0"/>
              <a:t>Application</a:t>
            </a:r>
            <a:r>
              <a:rPr lang="ru-RU" sz="1800" dirty="0" smtClean="0"/>
              <a:t> </a:t>
            </a:r>
            <a:r>
              <a:rPr lang="en-US" sz="1800" dirty="0" smtClean="0"/>
              <a:t>Area</a:t>
            </a:r>
            <a:r>
              <a:rPr lang="ru-RU" sz="1800" dirty="0" smtClean="0"/>
              <a:t>, </a:t>
            </a:r>
            <a:r>
              <a:rPr lang="en-US" sz="1800" dirty="0" smtClean="0"/>
              <a:t>Architecture</a:t>
            </a:r>
            <a:r>
              <a:rPr lang="ru-RU" sz="1800" dirty="0" smtClean="0"/>
              <a:t>, </a:t>
            </a:r>
            <a:r>
              <a:rPr lang="en-US" sz="1800" dirty="0" smtClean="0"/>
              <a:t>Computer</a:t>
            </a:r>
            <a:r>
              <a:rPr lang="ru-RU" sz="1800" dirty="0" smtClean="0"/>
              <a:t>, </a:t>
            </a:r>
            <a:r>
              <a:rPr lang="en-US" sz="1800" dirty="0" smtClean="0"/>
              <a:t>Continent</a:t>
            </a:r>
            <a:r>
              <a:rPr lang="ru-RU" sz="1800" dirty="0" smtClean="0"/>
              <a:t>, </a:t>
            </a:r>
            <a:r>
              <a:rPr lang="en-US" sz="1800" dirty="0" smtClean="0"/>
              <a:t>Cores</a:t>
            </a:r>
            <a:r>
              <a:rPr lang="ru-RU" sz="1800" dirty="0" smtClean="0"/>
              <a:t>, </a:t>
            </a:r>
            <a:r>
              <a:rPr lang="en-US" sz="1800" dirty="0" smtClean="0"/>
              <a:t>Cores per</a:t>
            </a:r>
            <a:r>
              <a:rPr lang="ru-RU" sz="1800" dirty="0" smtClean="0"/>
              <a:t> </a:t>
            </a:r>
            <a:r>
              <a:rPr lang="en-US" sz="1800" dirty="0" smtClean="0"/>
              <a:t>Socket</a:t>
            </a:r>
            <a:r>
              <a:rPr lang="ru-RU" sz="1800" dirty="0" smtClean="0"/>
              <a:t>, </a:t>
            </a:r>
            <a:r>
              <a:rPr lang="en-US" sz="1800" dirty="0" smtClean="0"/>
              <a:t>Country</a:t>
            </a:r>
            <a:r>
              <a:rPr lang="ru-RU" sz="1800" dirty="0" smtClean="0"/>
              <a:t>, </a:t>
            </a:r>
            <a:r>
              <a:rPr lang="en-US" sz="1800" dirty="0" err="1" smtClean="0"/>
              <a:t>Effeciency</a:t>
            </a:r>
            <a:r>
              <a:rPr lang="en-US" sz="1800" dirty="0" smtClean="0"/>
              <a:t>(%)</a:t>
            </a:r>
            <a:r>
              <a:rPr lang="ru-RU" sz="1800" dirty="0" smtClean="0"/>
              <a:t>, </a:t>
            </a:r>
            <a:r>
              <a:rPr lang="en-US" sz="1800" dirty="0" smtClean="0"/>
              <a:t>First</a:t>
            </a:r>
            <a:r>
              <a:rPr lang="ru-RU" sz="1800" dirty="0" smtClean="0"/>
              <a:t> </a:t>
            </a:r>
            <a:r>
              <a:rPr lang="en-US" sz="1800" dirty="0" smtClean="0"/>
              <a:t>Appearance</a:t>
            </a:r>
            <a:r>
              <a:rPr lang="ru-RU" sz="1800" dirty="0" smtClean="0"/>
              <a:t>, </a:t>
            </a:r>
            <a:r>
              <a:rPr lang="en-US" sz="1800" dirty="0" smtClean="0"/>
              <a:t>First</a:t>
            </a:r>
            <a:r>
              <a:rPr lang="ru-RU" sz="1800" dirty="0" smtClean="0"/>
              <a:t> </a:t>
            </a:r>
            <a:r>
              <a:rPr lang="en-US" sz="1800" dirty="0" smtClean="0"/>
              <a:t>Rank</a:t>
            </a:r>
            <a:r>
              <a:rPr lang="ru-RU" sz="1800" dirty="0" smtClean="0"/>
              <a:t>, </a:t>
            </a:r>
            <a:r>
              <a:rPr lang="en-US" sz="1800" dirty="0" smtClean="0"/>
              <a:t>Interconnect</a:t>
            </a:r>
            <a:r>
              <a:rPr lang="ru-RU" sz="1800" dirty="0" smtClean="0"/>
              <a:t>, </a:t>
            </a:r>
            <a:r>
              <a:rPr lang="en-US" sz="1800" dirty="0" smtClean="0"/>
              <a:t>Interconnect</a:t>
            </a:r>
            <a:r>
              <a:rPr lang="ru-RU" sz="1800" dirty="0" smtClean="0"/>
              <a:t> </a:t>
            </a:r>
            <a:r>
              <a:rPr lang="en-US" sz="1800" dirty="0" smtClean="0"/>
              <a:t>Family</a:t>
            </a:r>
            <a:r>
              <a:rPr lang="ru-RU" sz="1800" dirty="0" smtClean="0"/>
              <a:t>, </a:t>
            </a:r>
            <a:r>
              <a:rPr lang="en-US" sz="1800" dirty="0" smtClean="0"/>
              <a:t>Manufacturer</a:t>
            </a:r>
            <a:r>
              <a:rPr lang="ru-RU" sz="1800" dirty="0" smtClean="0"/>
              <a:t>, </a:t>
            </a:r>
            <a:r>
              <a:rPr lang="en-US" sz="1800" dirty="0" smtClean="0"/>
              <a:t>Measured</a:t>
            </a:r>
            <a:r>
              <a:rPr lang="ru-RU" sz="1800" dirty="0" smtClean="0"/>
              <a:t> </a:t>
            </a:r>
            <a:r>
              <a:rPr lang="en-US" sz="1800" dirty="0" smtClean="0"/>
              <a:t>Size</a:t>
            </a:r>
            <a:r>
              <a:rPr lang="ru-RU" sz="1800" dirty="0" smtClean="0"/>
              <a:t>, </a:t>
            </a:r>
            <a:r>
              <a:rPr lang="en-US" sz="1800" dirty="0" err="1" smtClean="0"/>
              <a:t>Mflops</a:t>
            </a:r>
            <a:r>
              <a:rPr lang="en-US" sz="1800" dirty="0" smtClean="0"/>
              <a:t>/Watt</a:t>
            </a:r>
            <a:r>
              <a:rPr lang="ru-RU" sz="1800" dirty="0" smtClean="0"/>
              <a:t>, </a:t>
            </a:r>
            <a:r>
              <a:rPr lang="en-US" sz="1800" dirty="0" smtClean="0"/>
              <a:t>Name</a:t>
            </a:r>
            <a:r>
              <a:rPr lang="ru-RU" sz="1800" dirty="0" smtClean="0"/>
              <a:t>, </a:t>
            </a:r>
            <a:r>
              <a:rPr lang="en-US" sz="1800" dirty="0" err="1" smtClean="0"/>
              <a:t>Nhalf</a:t>
            </a:r>
            <a:r>
              <a:rPr lang="ru-RU" sz="1800" dirty="0" smtClean="0"/>
              <a:t>, </a:t>
            </a:r>
            <a:r>
              <a:rPr lang="en-US" sz="1800" dirty="0" err="1" smtClean="0"/>
              <a:t>Nmax</a:t>
            </a:r>
            <a:r>
              <a:rPr lang="ru-RU" sz="1800" dirty="0" smtClean="0"/>
              <a:t>, </a:t>
            </a:r>
            <a:r>
              <a:rPr lang="en-US" sz="1800" dirty="0" smtClean="0"/>
              <a:t>Operating</a:t>
            </a:r>
            <a:r>
              <a:rPr lang="ru-RU" sz="1800" dirty="0" smtClean="0"/>
              <a:t> </a:t>
            </a:r>
            <a:r>
              <a:rPr lang="en-US" sz="1800" dirty="0" smtClean="0"/>
              <a:t>System</a:t>
            </a:r>
            <a:r>
              <a:rPr lang="ru-RU" sz="1800" dirty="0" smtClean="0"/>
              <a:t>, </a:t>
            </a:r>
            <a:r>
              <a:rPr lang="en-US" sz="1800" dirty="0" smtClean="0"/>
              <a:t>OS</a:t>
            </a:r>
            <a:r>
              <a:rPr lang="ru-RU" sz="1800" dirty="0" smtClean="0"/>
              <a:t> </a:t>
            </a:r>
            <a:r>
              <a:rPr lang="en-US" sz="1800" dirty="0" smtClean="0"/>
              <a:t>Family</a:t>
            </a:r>
            <a:r>
              <a:rPr lang="ru-RU" sz="1800" dirty="0" smtClean="0"/>
              <a:t>, </a:t>
            </a:r>
            <a:r>
              <a:rPr lang="en-US" sz="1800" dirty="0" smtClean="0"/>
              <a:t>Power</a:t>
            </a:r>
            <a:r>
              <a:rPr lang="ru-RU" sz="1800" dirty="0" smtClean="0"/>
              <a:t>, </a:t>
            </a:r>
            <a:r>
              <a:rPr lang="en-US" sz="1800" dirty="0" smtClean="0"/>
              <a:t>Previous</a:t>
            </a:r>
            <a:r>
              <a:rPr lang="ru-RU" sz="1800" dirty="0" smtClean="0"/>
              <a:t> </a:t>
            </a:r>
            <a:r>
              <a:rPr lang="en-US" sz="1800" dirty="0" smtClean="0"/>
              <a:t>Rank</a:t>
            </a:r>
            <a:r>
              <a:rPr lang="ru-RU" sz="1800" dirty="0" smtClean="0"/>
              <a:t>, </a:t>
            </a:r>
            <a:r>
              <a:rPr lang="en-US" sz="1800" dirty="0" smtClean="0"/>
              <a:t>Proc.</a:t>
            </a:r>
            <a:r>
              <a:rPr lang="ru-RU" sz="1800" dirty="0" smtClean="0"/>
              <a:t> </a:t>
            </a:r>
            <a:r>
              <a:rPr lang="en-US" sz="1800" dirty="0" smtClean="0"/>
              <a:t>Frequency</a:t>
            </a:r>
            <a:r>
              <a:rPr lang="ru-RU" sz="1800" dirty="0" smtClean="0"/>
              <a:t>, </a:t>
            </a:r>
            <a:r>
              <a:rPr lang="en-US" sz="1800" dirty="0" smtClean="0"/>
              <a:t>Processor</a:t>
            </a:r>
            <a:r>
              <a:rPr lang="ru-RU" sz="1800" dirty="0" smtClean="0"/>
              <a:t>, </a:t>
            </a:r>
            <a:r>
              <a:rPr lang="en-US" sz="1800" dirty="0" smtClean="0"/>
              <a:t>Processor</a:t>
            </a:r>
            <a:r>
              <a:rPr lang="ru-RU" sz="1800" dirty="0" smtClean="0"/>
              <a:t> </a:t>
            </a:r>
            <a:r>
              <a:rPr lang="en-US" sz="1800" dirty="0" smtClean="0"/>
              <a:t>Cores</a:t>
            </a:r>
            <a:r>
              <a:rPr lang="ru-RU" sz="1800" dirty="0" smtClean="0"/>
              <a:t>, </a:t>
            </a:r>
            <a:r>
              <a:rPr lang="en-US" sz="1800" dirty="0" smtClean="0"/>
              <a:t>Processor</a:t>
            </a:r>
            <a:r>
              <a:rPr lang="ru-RU" sz="1800" dirty="0" smtClean="0"/>
              <a:t> </a:t>
            </a:r>
            <a:r>
              <a:rPr lang="en-US" sz="1800" dirty="0" smtClean="0"/>
              <a:t>Family</a:t>
            </a:r>
            <a:r>
              <a:rPr lang="ru-RU" sz="1800" dirty="0" smtClean="0"/>
              <a:t>, </a:t>
            </a:r>
            <a:r>
              <a:rPr lang="en-US" sz="1800" dirty="0" smtClean="0"/>
              <a:t>Processor</a:t>
            </a:r>
            <a:r>
              <a:rPr lang="ru-RU" sz="1800" dirty="0" smtClean="0"/>
              <a:t> </a:t>
            </a:r>
            <a:r>
              <a:rPr lang="en-US" sz="1800" dirty="0" smtClean="0"/>
              <a:t>Generation</a:t>
            </a:r>
            <a:r>
              <a:rPr lang="ru-RU" sz="1800" dirty="0" smtClean="0"/>
              <a:t>, </a:t>
            </a:r>
            <a:r>
              <a:rPr lang="en-US" sz="1800" dirty="0" smtClean="0"/>
              <a:t>Processor</a:t>
            </a:r>
            <a:r>
              <a:rPr lang="ru-RU" sz="1800" dirty="0" smtClean="0"/>
              <a:t> </a:t>
            </a:r>
            <a:r>
              <a:rPr lang="en-US" sz="1800" dirty="0" smtClean="0"/>
              <a:t>Technology</a:t>
            </a:r>
            <a:r>
              <a:rPr lang="ru-RU" sz="1800" dirty="0" smtClean="0"/>
              <a:t>, </a:t>
            </a:r>
            <a:r>
              <a:rPr lang="en-US" sz="1800" dirty="0" smtClean="0"/>
              <a:t>Rank</a:t>
            </a:r>
            <a:r>
              <a:rPr lang="ru-RU" sz="1800" dirty="0" smtClean="0"/>
              <a:t>, </a:t>
            </a:r>
            <a:r>
              <a:rPr lang="en-US" sz="1800" dirty="0" smtClean="0"/>
              <a:t>Region</a:t>
            </a:r>
            <a:r>
              <a:rPr lang="ru-RU" sz="1800" dirty="0" smtClean="0"/>
              <a:t>, </a:t>
            </a:r>
            <a:r>
              <a:rPr lang="en-US" sz="1800" dirty="0" err="1" smtClean="0"/>
              <a:t>Rmax</a:t>
            </a:r>
            <a:r>
              <a:rPr lang="ru-RU" sz="1800" dirty="0" smtClean="0"/>
              <a:t>, </a:t>
            </a:r>
            <a:r>
              <a:rPr lang="en-US" sz="1800" dirty="0" err="1" smtClean="0"/>
              <a:t>Rpeak</a:t>
            </a:r>
            <a:r>
              <a:rPr lang="ru-RU" sz="1800" dirty="0" smtClean="0"/>
              <a:t>, </a:t>
            </a:r>
            <a:r>
              <a:rPr lang="en-US" sz="1800" dirty="0" smtClean="0"/>
              <a:t>Segment</a:t>
            </a:r>
            <a:r>
              <a:rPr lang="ru-RU" sz="1800" dirty="0" smtClean="0"/>
              <a:t>, </a:t>
            </a:r>
            <a:r>
              <a:rPr lang="en-US" sz="1800" dirty="0" smtClean="0"/>
              <a:t>Site</a:t>
            </a:r>
            <a:r>
              <a:rPr lang="ru-RU" sz="1800" dirty="0" smtClean="0"/>
              <a:t>, </a:t>
            </a:r>
            <a:r>
              <a:rPr lang="en-US" sz="1800" dirty="0" smtClean="0"/>
              <a:t>System</a:t>
            </a:r>
            <a:r>
              <a:rPr lang="ru-RU" sz="1800" dirty="0" smtClean="0"/>
              <a:t> </a:t>
            </a:r>
            <a:r>
              <a:rPr lang="en-US" sz="1800" dirty="0" smtClean="0"/>
              <a:t>Family</a:t>
            </a:r>
            <a:r>
              <a:rPr lang="ru-RU" sz="1800" dirty="0" smtClean="0"/>
              <a:t>, </a:t>
            </a:r>
            <a:r>
              <a:rPr lang="en-US" sz="1800" dirty="0" smtClean="0"/>
              <a:t>System</a:t>
            </a:r>
            <a:r>
              <a:rPr lang="ru-RU" sz="1800" dirty="0" smtClean="0"/>
              <a:t> </a:t>
            </a:r>
            <a:r>
              <a:rPr lang="en-US" sz="1800" dirty="0" smtClean="0"/>
              <a:t>Model</a:t>
            </a:r>
            <a:r>
              <a:rPr lang="ru-RU" sz="1800" dirty="0" smtClean="0"/>
              <a:t>, </a:t>
            </a:r>
            <a:r>
              <a:rPr lang="en-US" sz="1800" dirty="0" smtClean="0"/>
              <a:t>Year</a:t>
            </a:r>
          </a:p>
          <a:p>
            <a:pPr>
              <a:lnSpc>
                <a:spcPct val="80000"/>
              </a:lnSpc>
            </a:pPr>
            <a:r>
              <a:rPr lang="ru-RU" sz="1900" dirty="0" smtClean="0"/>
              <a:t>Для анализа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требуется серьезный и гибкий инструмент</a:t>
            </a:r>
          </a:p>
          <a:p>
            <a:pPr lvl="1">
              <a:lnSpc>
                <a:spcPct val="80000"/>
              </a:lnSpc>
            </a:pPr>
            <a:r>
              <a:rPr lang="ru-RU" sz="1900" dirty="0" smtClean="0"/>
              <a:t>2.5 года развиваю комплекс </a:t>
            </a:r>
            <a:r>
              <a:rPr lang="en-US" sz="1900" dirty="0" err="1" smtClean="0"/>
              <a:t>Tcl</a:t>
            </a:r>
            <a:r>
              <a:rPr lang="en-US" sz="1900" dirty="0" smtClean="0"/>
              <a:t>/</a:t>
            </a:r>
            <a:r>
              <a:rPr lang="en-US" sz="1900" dirty="0" err="1" smtClean="0"/>
              <a:t>Tk</a:t>
            </a:r>
            <a:r>
              <a:rPr lang="en-US" sz="1900" dirty="0" smtClean="0"/>
              <a:t>-</a:t>
            </a:r>
            <a:r>
              <a:rPr lang="ru-RU" sz="1900" dirty="0" smtClean="0"/>
              <a:t>программ для ретроспективного анализа данных </a:t>
            </a:r>
            <a:r>
              <a:rPr lang="en-US" sz="1900" dirty="0" smtClean="0"/>
              <a:t>Top500</a:t>
            </a:r>
          </a:p>
          <a:p>
            <a:pPr lvl="1">
              <a:lnSpc>
                <a:spcPct val="80000"/>
              </a:lnSpc>
            </a:pPr>
            <a:r>
              <a:rPr lang="ru-RU" sz="1900" dirty="0" smtClean="0"/>
              <a:t>	Абрамов С.М.  </a:t>
            </a:r>
            <a:r>
              <a:rPr lang="ru-RU" sz="1900" i="1" dirty="0" err="1" smtClean="0"/>
              <a:t>Top</a:t>
            </a:r>
            <a:r>
              <a:rPr lang="ru-RU" sz="1900" i="1" dirty="0" smtClean="0"/>
              <a:t> 500 </a:t>
            </a:r>
            <a:r>
              <a:rPr lang="ru-RU" sz="1900" i="1" dirty="0" err="1" smtClean="0"/>
              <a:t>Analyzer</a:t>
            </a:r>
            <a:r>
              <a:rPr lang="ru-RU" sz="1900" i="1" dirty="0" smtClean="0"/>
              <a:t> — программа для анализа данных рейтинга Top500</a:t>
            </a:r>
            <a:r>
              <a:rPr lang="ru-RU" sz="1900" dirty="0" smtClean="0"/>
              <a:t> // Электронный ресурс в сети Интернет </a:t>
            </a:r>
            <a:r>
              <a:rPr lang="ru-RU" sz="1900" b="1" dirty="0" smtClean="0">
                <a:hlinkClick r:id="rId3"/>
              </a:rPr>
              <a:t>http://skif.pereslavl.ru/psi-info/rcms-skif/top500analyzer</a:t>
            </a:r>
            <a:r>
              <a:rPr lang="en-US" sz="1900" b="1" dirty="0" smtClean="0"/>
              <a:t> </a:t>
            </a:r>
            <a:endParaRPr lang="ru-RU" sz="1900" b="1" dirty="0" smtClean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Disclaimer</a:t>
            </a:r>
            <a:r>
              <a:rPr lang="ru-RU" smtClean="0"/>
              <a:t> 1 «О неполноте и не полной достоверности»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 всегда данные в </a:t>
            </a:r>
            <a:r>
              <a:rPr lang="en-US" sz="2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Top5</a:t>
            </a:r>
            <a:r>
              <a:rPr lang="ru-RU" sz="2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00 достоверны</a:t>
            </a:r>
            <a:r>
              <a:rPr lang="ru-RU" sz="2000" smtClean="0"/>
              <a:t>  </a:t>
            </a:r>
            <a:endParaRPr lang="en-US" sz="2000" smtClean="0"/>
          </a:p>
          <a:p>
            <a:pPr lvl="1">
              <a:lnSpc>
                <a:spcPct val="90000"/>
              </a:lnSpc>
            </a:pPr>
            <a:r>
              <a:rPr lang="ru-RU" sz="2000" smtClean="0"/>
              <a:t>Иногда в </a:t>
            </a:r>
            <a:r>
              <a:rPr lang="en-US" sz="2000" smtClean="0"/>
              <a:t>Top500 </a:t>
            </a:r>
            <a:r>
              <a:rPr lang="ru-RU" sz="2000" smtClean="0"/>
              <a:t>включают системы</a:t>
            </a:r>
            <a:br>
              <a:rPr lang="ru-RU" sz="2000" smtClean="0"/>
            </a:br>
            <a:r>
              <a:rPr lang="ru-RU" sz="2000" smtClean="0"/>
              <a:t>«</a:t>
            </a:r>
            <a:r>
              <a:rPr lang="ru-RU" sz="2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посмертно</a:t>
            </a:r>
            <a:r>
              <a:rPr lang="ru-RU" sz="2000" smtClean="0"/>
              <a:t>» или задолго «</a:t>
            </a:r>
            <a:r>
              <a:rPr lang="ru-RU" sz="2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 рождения</a:t>
            </a:r>
            <a:r>
              <a:rPr lang="ru-RU" sz="2000" smtClean="0"/>
              <a:t>»</a:t>
            </a:r>
          </a:p>
          <a:p>
            <a:pPr>
              <a:lnSpc>
                <a:spcPct val="90000"/>
              </a:lnSpc>
            </a:pPr>
            <a:r>
              <a:rPr lang="ru-RU" sz="2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 все установки включают в </a:t>
            </a:r>
            <a:r>
              <a:rPr lang="en-US" sz="2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Top500</a:t>
            </a:r>
            <a:r>
              <a:rPr lang="en-US" sz="2000" smtClean="0"/>
              <a:t>…</a:t>
            </a:r>
            <a:endParaRPr lang="ru-RU" sz="2000" smtClean="0"/>
          </a:p>
          <a:p>
            <a:pPr lvl="1">
              <a:lnSpc>
                <a:spcPct val="90000"/>
              </a:lnSpc>
            </a:pPr>
            <a:r>
              <a:rPr lang="ru-RU" sz="2000" smtClean="0"/>
              <a:t>По соображениям конфиденциальности или в силу принципиального отношения к </a:t>
            </a:r>
            <a:r>
              <a:rPr lang="en-US" sz="2000" smtClean="0"/>
              <a:t>Linpack</a:t>
            </a:r>
          </a:p>
          <a:p>
            <a:pPr>
              <a:lnSpc>
                <a:spcPct val="90000"/>
              </a:lnSpc>
            </a:pPr>
            <a:r>
              <a:rPr lang="ru-RU" sz="2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 что делать?  Аккуратно работаем с тем, что имеем</a:t>
            </a:r>
          </a:p>
          <a:p>
            <a:pPr lvl="1">
              <a:lnSpc>
                <a:spcPct val="90000"/>
              </a:lnSpc>
            </a:pPr>
            <a:r>
              <a:rPr lang="ru-RU" sz="2000" smtClean="0"/>
              <a:t>Другого (сравнимого) источников данных нет</a:t>
            </a:r>
          </a:p>
          <a:p>
            <a:pPr lvl="1">
              <a:lnSpc>
                <a:spcPct val="90000"/>
              </a:lnSpc>
            </a:pPr>
            <a:r>
              <a:rPr lang="ru-RU" sz="2000" smtClean="0"/>
              <a:t>Надеемся, что факторы одинаково действуют на всех… </a:t>
            </a:r>
          </a:p>
        </p:txBody>
      </p:sp>
      <p:pic>
        <p:nvPicPr>
          <p:cNvPr id="3074" name="Picture 2" descr="C:\Users\Abramov Sergei\Desktop\OffLine Ispolkom on Revolt\Статьи\Top500\Разные материалы\793901.jpg"/>
          <p:cNvPicPr>
            <a:picLocks noChangeAspect="1" noChangeArrowheads="1"/>
          </p:cNvPicPr>
          <p:nvPr/>
        </p:nvPicPr>
        <p:blipFill>
          <a:blip r:embed="rId3" cstate="print"/>
          <a:srcRect t="25392" b="36520"/>
          <a:stretch>
            <a:fillRect/>
          </a:stretch>
        </p:blipFill>
        <p:spPr bwMode="auto">
          <a:xfrm>
            <a:off x="179388" y="4452938"/>
            <a:ext cx="8785225" cy="223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Каждый выпуск </a:t>
            </a:r>
            <a:r>
              <a:rPr lang="en-US" dirty="0" smtClean="0"/>
              <a:t>Top500</a:t>
            </a:r>
            <a:r>
              <a:rPr lang="ru-RU" dirty="0" smtClean="0"/>
              <a:t> — серьезный новостной повод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ru-RU" dirty="0" smtClean="0"/>
              <a:t>Прессу читают, в том числе начальники. И делают выводы…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Повод проанализировать числа и</a:t>
            </a:r>
            <a:br>
              <a:rPr lang="ru-RU" smtClean="0"/>
            </a:br>
            <a:r>
              <a:rPr lang="ru-RU" smtClean="0"/>
              <a:t>сделать организационные выводы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Из правительственной переписки (самого высшего уровня): «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Использование суперкомпьютеров в промышленности </a:t>
            </a:r>
            <a:r>
              <a:rPr lang="ru-RU" sz="2000" dirty="0" smtClean="0"/>
              <a:t>(по списку ТОР500): США —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более 64% </a:t>
            </a:r>
            <a:r>
              <a:rPr lang="ru-RU" sz="2000" dirty="0" smtClean="0"/>
              <a:t>…»</a:t>
            </a:r>
          </a:p>
          <a:p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Организационные выводы?… </a:t>
            </a:r>
          </a:p>
          <a:p>
            <a:endParaRPr lang="ru-RU" sz="2000" dirty="0" smtClean="0"/>
          </a:p>
          <a:p>
            <a:pPr>
              <a:buFont typeface="Wingdings" pitchFamily="2" charset="2"/>
              <a:buNone/>
            </a:pPr>
            <a:endParaRPr lang="ru-RU" sz="2000" dirty="0" smtClean="0"/>
          </a:p>
        </p:txBody>
      </p: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2782888" y="2960688"/>
            <a:ext cx="6253162" cy="3781425"/>
            <a:chOff x="1710000" y="1699100"/>
            <a:chExt cx="6253752" cy="3780000"/>
          </a:xfrm>
        </p:grpSpPr>
        <p:pic>
          <p:nvPicPr>
            <p:cNvPr id="10" name="Рисунок 9" descr="2012-11 Installation Type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0000" y="1699100"/>
              <a:ext cx="6253752" cy="37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" name="Группа 10"/>
            <p:cNvGrpSpPr>
              <a:grpSpLocks/>
            </p:cNvGrpSpPr>
            <p:nvPr/>
          </p:nvGrpSpPr>
          <p:grpSpPr bwMode="auto">
            <a:xfrm>
              <a:off x="5724128" y="2636912"/>
              <a:ext cx="1114178" cy="2088232"/>
              <a:chOff x="7489913" y="3952305"/>
              <a:chExt cx="1114178" cy="2088232"/>
            </a:xfrm>
          </p:grpSpPr>
          <p:cxnSp>
            <p:nvCxnSpPr>
              <p:cNvPr id="7" name="Прямая со стрелкой 6"/>
              <p:cNvCxnSpPr/>
              <p:nvPr/>
            </p:nvCxnSpPr>
            <p:spPr bwMode="auto">
              <a:xfrm flipV="1">
                <a:off x="8570553" y="3952351"/>
                <a:ext cx="0" cy="208836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3320" name="TextBox 8"/>
              <p:cNvSpPr txBox="1">
                <a:spLocks noChangeArrowheads="1"/>
              </p:cNvSpPr>
              <p:nvPr/>
            </p:nvSpPr>
            <p:spPr bwMode="auto">
              <a:xfrm>
                <a:off x="7489364" y="4366533"/>
                <a:ext cx="1114530" cy="522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~65%</a:t>
                </a:r>
                <a:endParaRPr lang="ru-RU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0" y="5516563"/>
            <a:ext cx="27717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200" dirty="0"/>
              <a:t>Ноябрь </a:t>
            </a:r>
            <a:r>
              <a:rPr lang="en-US" sz="2200" dirty="0"/>
              <a:t>2012 </a:t>
            </a:r>
            <a:r>
              <a:rPr lang="ru-RU" sz="2200" dirty="0"/>
              <a:t>—</a:t>
            </a:r>
            <a:br>
              <a:rPr lang="ru-RU" sz="2200" dirty="0"/>
            </a:br>
            <a:r>
              <a:rPr lang="ru-RU" sz="2200" dirty="0"/>
              <a:t>из </a:t>
            </a:r>
            <a:r>
              <a:rPr lang="ru-RU" sz="2200" dirty="0" err="1"/>
              <a:t>постера</a:t>
            </a:r>
            <a:r>
              <a:rPr lang="ru-RU" sz="2200" dirty="0"/>
              <a:t> с сайта</a:t>
            </a:r>
            <a:br>
              <a:rPr lang="ru-RU" sz="2200" dirty="0"/>
            </a:br>
            <a:r>
              <a:rPr lang="en-US" sz="2200" dirty="0">
                <a:hlinkClick r:id="rId4"/>
              </a:rPr>
              <a:t>www.top500.org</a:t>
            </a:r>
            <a:r>
              <a:rPr lang="en-US" sz="2200" dirty="0"/>
              <a:t> </a:t>
            </a:r>
            <a:endParaRPr lang="ru-RU" sz="2200" dirty="0"/>
          </a:p>
        </p:txBody>
      </p:sp>
      <p:sp>
        <p:nvSpPr>
          <p:cNvPr id="11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sz="2000" dirty="0" smtClean="0"/>
              <a:t>«</a:t>
            </a:r>
            <a:r>
              <a:rPr lang="en-US" sz="2000" dirty="0" smtClean="0"/>
              <a:t>… </a:t>
            </a:r>
            <a:r>
              <a:rPr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</a:t>
            </a:r>
            <a:r>
              <a:rPr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суперкомпьютеров</a:t>
            </a:r>
            <a:r>
              <a:rPr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промышленности</a:t>
            </a:r>
            <a:r>
              <a:rPr sz="2000" dirty="0" smtClean="0"/>
              <a:t> …» 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/>
              <a:t>Top500 </a:t>
            </a:r>
            <a:r>
              <a:rPr sz="2000" dirty="0" err="1" smtClean="0"/>
              <a:t>ноябрь</a:t>
            </a:r>
            <a:r>
              <a:rPr sz="2000" dirty="0" smtClean="0"/>
              <a:t> 2012</a:t>
            </a:r>
            <a:endParaRPr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01" t="18002" r="5590" b="7990"/>
          <a:stretch>
            <a:fillRect/>
          </a:stretch>
        </p:blipFill>
        <p:spPr bwMode="auto">
          <a:xfrm>
            <a:off x="107950" y="2705100"/>
            <a:ext cx="5267325" cy="360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5364163" y="1408113"/>
            <a:ext cx="3608387" cy="4900612"/>
            <a:chOff x="5436096" y="1412776"/>
            <a:chExt cx="3609198" cy="490095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02" t="18002" r="24792" b="7990"/>
            <a:stretch>
              <a:fillRect/>
            </a:stretch>
          </p:blipFill>
          <p:spPr bwMode="auto">
            <a:xfrm>
              <a:off x="5436096" y="2705091"/>
              <a:ext cx="3609198" cy="36086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4" name="Picture 6" descr="символ истина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52045" y="1412776"/>
              <a:ext cx="2951825" cy="1476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238" y="1916113"/>
            <a:ext cx="257333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dirty="0" err="1" smtClean="0"/>
              <a:t>Ведущие</a:t>
            </a:r>
            <a:r>
              <a:rPr dirty="0" smtClean="0"/>
              <a:t> </a:t>
            </a:r>
            <a:r>
              <a:rPr dirty="0" err="1" smtClean="0"/>
              <a:t>разработчики</a:t>
            </a:r>
            <a:r>
              <a:rPr dirty="0" smtClean="0"/>
              <a:t> — 393 </a:t>
            </a:r>
            <a:r>
              <a:rPr dirty="0" err="1" smtClean="0"/>
              <a:t>системы</a:t>
            </a:r>
            <a:r>
              <a:rPr dirty="0" smtClean="0"/>
              <a:t> (78.6%)</a:t>
            </a:r>
            <a:br>
              <a:rPr dirty="0" smtClean="0"/>
            </a:br>
            <a:r>
              <a:rPr lang="en-US" dirty="0" smtClean="0"/>
              <a:t>Top500, </a:t>
            </a:r>
            <a:r>
              <a:rPr dirty="0" err="1" smtClean="0"/>
              <a:t>Ноябрь</a:t>
            </a:r>
            <a:r>
              <a:rPr dirty="0" smtClean="0"/>
              <a:t> 2012 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1916113"/>
            <a:ext cx="257175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5" t="17875" r="5501" b="8298"/>
          <a:stretch>
            <a:fillRect/>
          </a:stretch>
        </p:blipFill>
        <p:spPr bwMode="auto">
          <a:xfrm>
            <a:off x="-36513" y="2852738"/>
            <a:ext cx="5472113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5435600" y="1408113"/>
            <a:ext cx="3673475" cy="5045075"/>
            <a:chOff x="5436096" y="1408365"/>
            <a:chExt cx="3672408" cy="5044971"/>
          </a:xfrm>
        </p:grpSpPr>
        <p:pic>
          <p:nvPicPr>
            <p:cNvPr id="7" name="Picture 6" descr="символ истина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6354" y="1408365"/>
              <a:ext cx="2951892" cy="14763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356" t="17719" r="24401" b="8454"/>
            <a:stretch>
              <a:fillRect/>
            </a:stretch>
          </p:blipFill>
          <p:spPr bwMode="auto">
            <a:xfrm>
              <a:off x="5436096" y="2852960"/>
              <a:ext cx="3672408" cy="36003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smtClean="0"/>
              <a:t>Используемые технологии для интерконнектов</a:t>
            </a:r>
            <a:br>
              <a:rPr smtClean="0"/>
            </a:br>
            <a:r>
              <a:rPr lang="en-US" smtClean="0"/>
              <a:t>Top500 </a:t>
            </a:r>
            <a:r>
              <a:rPr smtClean="0"/>
              <a:t>ноябрь 2012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32" t="17157" r="4919" b="9016"/>
          <a:stretch>
            <a:fillRect/>
          </a:stretch>
        </p:blipFill>
        <p:spPr bwMode="auto">
          <a:xfrm>
            <a:off x="34925" y="2930525"/>
            <a:ext cx="5184775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5435600" y="1341438"/>
            <a:ext cx="3673475" cy="5189537"/>
            <a:chOff x="5436096" y="1408365"/>
            <a:chExt cx="3672408" cy="5188987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50" t="17719" r="24207" b="8454"/>
            <a:stretch>
              <a:fillRect/>
            </a:stretch>
          </p:blipFill>
          <p:spPr bwMode="auto">
            <a:xfrm>
              <a:off x="5436096" y="2997284"/>
              <a:ext cx="3672408" cy="3600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6" descr="символ истина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6354" y="1408365"/>
              <a:ext cx="2951892" cy="14762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13" y="1844675"/>
            <a:ext cx="25717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29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 smtClean="0"/>
              <a:t>Основные определения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cs typeface="+mn-cs"/>
              </a:rPr>
              <a:pPr algn="r">
                <a:defRPr/>
              </a:pPr>
              <a:t>3</a:t>
            </a:fld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Повод проанализировать числа и</a:t>
            </a:r>
            <a:br>
              <a:rPr smtClean="0"/>
            </a:br>
            <a:r>
              <a:rPr smtClean="0"/>
              <a:t>сделать организационные выводы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Cnews: </a:t>
            </a:r>
            <a:r>
              <a:rPr lang="ru-RU" sz="2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Российский суперкомпьютер-«призрак»</a:t>
            </a:r>
            <a:br>
              <a:rPr lang="ru-RU" sz="2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вошел в мировой рейтинг Топ-500</a:t>
            </a:r>
            <a:r>
              <a:rPr lang="ru-RU" sz="2800" b="1" smtClean="0">
                <a:solidFill>
                  <a:srgbClr val="7030A0"/>
                </a:solidFill>
              </a:rPr>
              <a:t/>
            </a:r>
            <a:br>
              <a:rPr lang="ru-RU" sz="2800" b="1" smtClean="0">
                <a:solidFill>
                  <a:srgbClr val="7030A0"/>
                </a:solidFill>
              </a:rPr>
            </a:br>
            <a:r>
              <a:rPr lang="ru-RU" sz="2400" b="1" smtClean="0"/>
              <a:t>	</a:t>
            </a:r>
            <a:r>
              <a:rPr lang="ru-RU" smtClean="0"/>
              <a:t>12.11.2012, 20:45 Мск, Наталья Лаврентьева</a:t>
            </a:r>
            <a:br>
              <a:rPr lang="ru-RU" smtClean="0"/>
            </a:br>
            <a:r>
              <a:rPr lang="ru-RU" smtClean="0"/>
              <a:t>	</a:t>
            </a:r>
            <a:r>
              <a:rPr lang="ru-RU" sz="2000" smtClean="0">
                <a:hlinkClick r:id="rId3"/>
              </a:rPr>
              <a:t>http://www.cnews.ru/news/top/index.shtml?2012/11/12/509454</a:t>
            </a:r>
            <a:r>
              <a:rPr lang="ru-RU" sz="2000" smtClean="0"/>
              <a:t/>
            </a:r>
            <a:br>
              <a:rPr lang="ru-RU" sz="2000" smtClean="0"/>
            </a:br>
            <a:endParaRPr lang="ru-RU" smtClean="0"/>
          </a:p>
          <a:p>
            <a:pPr marL="0" indent="0">
              <a:lnSpc>
                <a:spcPct val="90000"/>
              </a:lnSpc>
              <a:defRPr/>
            </a:pPr>
            <a:r>
              <a:rPr lang="ru-RU" smtClean="0"/>
              <a:t>«…</a:t>
            </a: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Позиции России в рейтинге несколько улучшились </a:t>
            </a:r>
            <a:r>
              <a:rPr lang="ru-RU" smtClean="0"/>
              <a:t>с точки зрения количества представленных систем: в него вошли </a:t>
            </a: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восемь суперкомпьютеров против пяти в прошлой редакции</a:t>
            </a:r>
            <a:r>
              <a:rPr lang="ru-RU" smtClean="0"/>
              <a:t>…»</a:t>
            </a:r>
            <a:br>
              <a:rPr lang="ru-RU" smtClean="0"/>
            </a:br>
            <a:endParaRPr lang="ru-RU" smtClean="0"/>
          </a:p>
          <a:p>
            <a:pPr marL="0" indent="0">
              <a:lnSpc>
                <a:spcPct val="90000"/>
              </a:lnSpc>
              <a:defRPr/>
            </a:pP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это правда!…</a:t>
            </a:r>
            <a:r>
              <a:rPr lang="ru-RU" smtClean="0"/>
              <a:t> </a:t>
            </a:r>
            <a:br>
              <a:rPr lang="ru-RU" smtClean="0"/>
            </a:br>
            <a:r>
              <a:rPr lang="ru-RU" smtClean="0"/>
              <a:t>Которая искажает истину… 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Организационные</a:t>
            </a:r>
            <a:b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выводы?… </a:t>
            </a:r>
          </a:p>
          <a:p>
            <a:pPr marL="0" indent="0">
              <a:lnSpc>
                <a:spcPct val="90000"/>
              </a:lnSpc>
              <a:defRPr/>
            </a:pPr>
            <a:endParaRPr lang="ru-RU" smtClean="0"/>
          </a:p>
          <a:p>
            <a:pPr marL="0" indent="0">
              <a:lnSpc>
                <a:spcPct val="90000"/>
              </a:lnSpc>
              <a:defRPr/>
            </a:pPr>
            <a:endParaRPr lang="ru-RU" smtClean="0"/>
          </a:p>
        </p:txBody>
      </p: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4787900" y="4365625"/>
            <a:ext cx="1728788" cy="2376488"/>
            <a:chOff x="3347864" y="4365104"/>
            <a:chExt cx="1728192" cy="2376264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730" t="27496" r="46135" b="13831"/>
            <a:stretch>
              <a:fillRect/>
            </a:stretch>
          </p:blipFill>
          <p:spPr bwMode="auto">
            <a:xfrm>
              <a:off x="3836645" y="4796863"/>
              <a:ext cx="750629" cy="19445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47864" y="4365104"/>
              <a:ext cx="1728192" cy="405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Группа 11"/>
          <p:cNvGrpSpPr>
            <a:grpSpLocks/>
          </p:cNvGrpSpPr>
          <p:nvPr/>
        </p:nvGrpSpPr>
        <p:grpSpPr bwMode="auto">
          <a:xfrm>
            <a:off x="7092950" y="4149725"/>
            <a:ext cx="1655763" cy="2592388"/>
            <a:chOff x="6012160" y="4149080"/>
            <a:chExt cx="1656184" cy="2592288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337" t="29337" r="45594" b="14657"/>
            <a:stretch>
              <a:fillRect/>
            </a:stretch>
          </p:blipFill>
          <p:spPr bwMode="auto">
            <a:xfrm>
              <a:off x="6483768" y="4869777"/>
              <a:ext cx="712968" cy="1871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6" descr="символ истина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12160" y="4149080"/>
              <a:ext cx="1656184" cy="8286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10-конечная звезда 12"/>
          <p:cNvSpPr/>
          <p:nvPr/>
        </p:nvSpPr>
        <p:spPr bwMode="auto">
          <a:xfrm rot="20183351">
            <a:off x="4348837" y="4790012"/>
            <a:ext cx="864096" cy="864096"/>
          </a:xfrm>
          <a:prstGeom prst="star10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+6</a:t>
            </a:r>
            <a:r>
              <a:rPr lang="ru-RU" sz="240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0%</a:t>
            </a:r>
          </a:p>
        </p:txBody>
      </p:sp>
      <p:sp>
        <p:nvSpPr>
          <p:cNvPr id="11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 чем причина отличия «правды» от «истины»?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Надо понять «в чем мерить?» </a:t>
            </a:r>
            <a:r>
              <a:rPr lang="en-US" smtClean="0"/>
              <a:t>==</a:t>
            </a:r>
            <a:r>
              <a:rPr lang="ru-RU" smtClean="0"/>
              <a:t> </a:t>
            </a:r>
            <a:br>
              <a:rPr lang="ru-RU" smtClean="0"/>
            </a:br>
            <a:r>
              <a:rPr lang="ru-RU" smtClean="0"/>
              <a:t>понять главные факторы в отрасли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Важны не «штуки» —</a:t>
            </a:r>
            <a:br>
              <a:rPr lang="ru-RU" dirty="0" smtClean="0"/>
            </a:br>
            <a:r>
              <a:rPr lang="ru-RU" dirty="0" smtClean="0"/>
              <a:t>иначе можно было бы</a:t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очень просто еще </a:t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вдвое упрочить</a:t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положение России в</a:t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рейтинге</a:t>
            </a:r>
            <a:r>
              <a:rPr lang="ru-RU" dirty="0" smtClean="0"/>
              <a:t>: просто</a:t>
            </a:r>
            <a:br>
              <a:rPr lang="ru-RU" dirty="0" smtClean="0"/>
            </a:br>
            <a:r>
              <a:rPr lang="ru-RU" dirty="0" smtClean="0"/>
              <a:t>расчленить какую-нибудь</a:t>
            </a:r>
            <a:br>
              <a:rPr lang="ru-RU" dirty="0" smtClean="0"/>
            </a:br>
            <a:r>
              <a:rPr lang="ru-RU" dirty="0" smtClean="0"/>
              <a:t>крупную установку на</a:t>
            </a:r>
            <a:br>
              <a:rPr lang="ru-RU" dirty="0" smtClean="0"/>
            </a:br>
            <a:r>
              <a:rPr lang="ru-RU" dirty="0" smtClean="0"/>
              <a:t>восемь небольших — по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~100 Tflops</a:t>
            </a:r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Главный параметр</a:t>
            </a:r>
            <a:br>
              <a:rPr lang="ru-RU" dirty="0" smtClean="0"/>
            </a:br>
            <a:r>
              <a:rPr lang="ru-RU" dirty="0" smtClean="0"/>
              <a:t>отрасли —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производительность.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Supercomputer == HPC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Измерять надо не в штуках (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SCs</a:t>
            </a:r>
            <a:r>
              <a:rPr lang="en-US" dirty="0" smtClean="0"/>
              <a:t>), </a:t>
            </a:r>
            <a:r>
              <a:rPr lang="ru-RU" dirty="0" smtClean="0"/>
              <a:t>а в производительности.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Лучше в реальной и на реальных (целевых) задачах.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Мы будем измерять в </a:t>
            </a:r>
            <a:r>
              <a:rPr lang="en-US" dirty="0" smtClean="0"/>
              <a:t>Linpack-</a:t>
            </a:r>
            <a:r>
              <a:rPr lang="ru-RU" dirty="0" smtClean="0"/>
              <a:t>производительности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ax</a:t>
            </a:r>
            <a:r>
              <a:rPr lang="en-US" dirty="0" smtClean="0"/>
              <a:t>)</a:t>
            </a:r>
            <a:r>
              <a:rPr lang="ru-RU" dirty="0" smtClean="0"/>
              <a:t> — за неимением другой информации</a:t>
            </a:r>
          </a:p>
        </p:txBody>
      </p:sp>
      <p:pic>
        <p:nvPicPr>
          <p:cNvPr id="9" name="В попугаях длиннее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84663" y="1412875"/>
            <a:ext cx="4391025" cy="329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Всесторонняя важность реальной производительности</a:t>
            </a:r>
            <a:br>
              <a:rPr lang="ru-RU" dirty="0" smtClean="0"/>
            </a:br>
            <a:r>
              <a:rPr lang="ru-RU" dirty="0" smtClean="0"/>
              <a:t>(и лучше всего — на реальных целевых задачах)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В отличие от «штук», реальная производительность хорошо коррелирует с такими параметрами, как</a:t>
            </a:r>
          </a:p>
          <a:p>
            <a:pPr lvl="1"/>
            <a:r>
              <a:rPr lang="ru-RU" smtClean="0"/>
              <a:t>научно-технический уровень разработки</a:t>
            </a:r>
          </a:p>
          <a:p>
            <a:pPr lvl="1"/>
            <a:r>
              <a:rPr lang="ru-RU" smtClean="0"/>
              <a:t>стоимость — что важно для правильной оценки распределения долей рынка</a:t>
            </a:r>
          </a:p>
          <a:p>
            <a:pPr lvl="1"/>
            <a:r>
              <a:rPr lang="ru-RU" smtClean="0"/>
              <a:t>объемы различных подсистем и смежные технические параметры</a:t>
            </a:r>
          </a:p>
          <a:p>
            <a:pPr lvl="2"/>
            <a:r>
              <a:rPr lang="ru-RU" smtClean="0"/>
              <a:t>например, масштаб интерконнекта — количество портов…</a:t>
            </a:r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pPr algn="r">
              <a:buFont typeface="Wingdings" pitchFamily="2" charset="2"/>
              <a:buNone/>
            </a:pPr>
            <a:r>
              <a:rPr lang="ru-RU" smtClean="0"/>
              <a:t>Не наш подход: </a:t>
            </a: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«числом поболее, ценою подешевле...»</a:t>
            </a:r>
          </a:p>
          <a:p>
            <a:endParaRPr lang="ru-RU" smtClean="0"/>
          </a:p>
        </p:txBody>
      </p:sp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Почему «                  » ≠ «              »?</a:t>
            </a:r>
            <a:endParaRPr lang="ru-RU" sz="32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smtClean="0"/>
              <a:t>Разные суперкомпьютеры могут иметь очень разные производительности (</a:t>
            </a:r>
            <a:r>
              <a:rPr lang="en-US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RMax</a:t>
            </a:r>
            <a:r>
              <a:rPr lang="en-US" smtClean="0"/>
              <a:t>)</a:t>
            </a:r>
          </a:p>
          <a:p>
            <a:pPr>
              <a:lnSpc>
                <a:spcPct val="90000"/>
              </a:lnSpc>
            </a:pPr>
            <a:r>
              <a:rPr lang="ru-RU" smtClean="0"/>
              <a:t>Одно и тоже число суперкомпьютеров (</a:t>
            </a:r>
            <a:r>
              <a:rPr lang="en-US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SCs</a:t>
            </a:r>
            <a:r>
              <a:rPr lang="en-US" smtClean="0"/>
              <a:t>, </a:t>
            </a:r>
            <a:r>
              <a:rPr lang="ru-RU" smtClean="0"/>
              <a:t>например, пять штук</a:t>
            </a:r>
            <a:r>
              <a:rPr lang="en-US" smtClean="0"/>
              <a:t>) </a:t>
            </a:r>
            <a:r>
              <a:rPr lang="ru-RU" smtClean="0"/>
              <a:t>могут иметь очень разную суммарную производительность (</a:t>
            </a:r>
            <a:r>
              <a:rPr lang="en-US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RMax</a:t>
            </a:r>
            <a:r>
              <a:rPr lang="en-US" smtClean="0"/>
              <a:t>)</a:t>
            </a:r>
            <a:endParaRPr lang="ru-RU" smtClean="0"/>
          </a:p>
          <a:p>
            <a:pPr lvl="1">
              <a:lnSpc>
                <a:spcPct val="90000"/>
              </a:lnSpc>
            </a:pPr>
            <a:r>
              <a:rPr lang="ru-RU" smtClean="0"/>
              <a:t>а значит и очень разные другие параметры:</a:t>
            </a:r>
          </a:p>
          <a:p>
            <a:pPr lvl="2">
              <a:lnSpc>
                <a:spcPct val="90000"/>
              </a:lnSpc>
            </a:pPr>
            <a:r>
              <a:rPr lang="ru-RU" smtClean="0"/>
              <a:t>научно-технический уровень разработки</a:t>
            </a:r>
          </a:p>
          <a:p>
            <a:pPr lvl="2">
              <a:lnSpc>
                <a:spcPct val="90000"/>
              </a:lnSpc>
            </a:pPr>
            <a:r>
              <a:rPr lang="ru-RU" smtClean="0"/>
              <a:t>стоимость</a:t>
            </a:r>
          </a:p>
          <a:p>
            <a:pPr lvl="2">
              <a:lnSpc>
                <a:spcPct val="90000"/>
              </a:lnSpc>
            </a:pPr>
            <a:r>
              <a:rPr lang="ru-RU" smtClean="0"/>
              <a:t>объемы различных подсистем</a:t>
            </a:r>
          </a:p>
          <a:p>
            <a:pPr lvl="2">
              <a:lnSpc>
                <a:spcPct val="90000"/>
              </a:lnSpc>
            </a:pPr>
            <a:r>
              <a:rPr lang="ru-RU" smtClean="0"/>
              <a:t>смежные технические параметры</a:t>
            </a:r>
          </a:p>
          <a:p>
            <a:pPr>
              <a:lnSpc>
                <a:spcPct val="90000"/>
              </a:lnSpc>
            </a:pP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Расслоение</a:t>
            </a:r>
            <a:r>
              <a:rPr lang="ru-RU" smtClean="0"/>
              <a:t> в мире суперкомпьютеров гигантское и, кажется, психологически не до конца осознано даже специалистами</a:t>
            </a:r>
          </a:p>
          <a:p>
            <a:pPr>
              <a:lnSpc>
                <a:spcPct val="90000"/>
              </a:lnSpc>
            </a:pPr>
            <a:r>
              <a:rPr lang="ru-RU" smtClean="0"/>
              <a:t>В наше время </a:t>
            </a: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расслоение ужесточается</a:t>
            </a:r>
          </a:p>
          <a:p>
            <a:pPr lvl="1">
              <a:lnSpc>
                <a:spcPct val="90000"/>
              </a:lnSpc>
            </a:pPr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Сильные становятся еще сильнее, слабые — еще слабее</a:t>
            </a:r>
          </a:p>
          <a:p>
            <a:pPr>
              <a:lnSpc>
                <a:spcPct val="90000"/>
              </a:lnSpc>
            </a:pPr>
            <a:endParaRPr lang="ru-RU" smtClean="0"/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08833" y="765175"/>
            <a:ext cx="2035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673" y="404813"/>
            <a:ext cx="1871663" cy="93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Расслоение в отрасли суперкомпьютеров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/>
              <a:t>Роль и место суперкомпьютерных технологий.  Они же…</a:t>
            </a:r>
            <a:br>
              <a:rPr lang="ru-RU" sz="2000" smtClean="0"/>
            </a:br>
            <a:r>
              <a:rPr lang="ru-RU" sz="2000" smtClean="0"/>
              <a:t>Причины расслоения в суперкомпьютерной отрасли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28736"/>
            <a:ext cx="8821737" cy="5429264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«Технологии, таланты и деньги доступны многим странам. Поэтому США стоит перед лицом беспрецедентны зарубежных экономических конкурентов.</a:t>
            </a:r>
            <a:br>
              <a:rPr lang="ru-RU" dirty="0" smtClean="0"/>
            </a:b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Страна, желающая победить в конкуренции, должна победить в вычислениях</a:t>
            </a:r>
            <a:r>
              <a:rPr lang="ru-RU" dirty="0" smtClean="0"/>
              <a:t>»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Дебора</a:t>
            </a:r>
            <a:r>
              <a:rPr lang="ru-RU" dirty="0" smtClean="0"/>
              <a:t> </a:t>
            </a:r>
            <a:r>
              <a:rPr lang="ru-RU" dirty="0" err="1" smtClean="0"/>
              <a:t>Винс-Смит</a:t>
            </a:r>
            <a:r>
              <a:rPr lang="en-US" dirty="0" smtClean="0"/>
              <a:t>, </a:t>
            </a:r>
            <a:r>
              <a:rPr lang="ru-RU" dirty="0" smtClean="0"/>
              <a:t>Президент Совета по конкурентоспособности США</a:t>
            </a:r>
            <a:r>
              <a:rPr lang="en-US" dirty="0" smtClean="0"/>
              <a:t>.</a:t>
            </a: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“With technology, talent and capital now available globally, the U.S is facing unprecedented economic competition from abroad.</a:t>
            </a:r>
            <a:br>
              <a:rPr lang="en-US" dirty="0" smtClean="0"/>
            </a:b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country that wants to out compete must out-compute</a:t>
            </a:r>
            <a:r>
              <a:rPr lang="en-US" dirty="0" smtClean="0"/>
              <a:t>,” –– Deborah Wince-Smith, President of the Council </a:t>
            </a:r>
            <a:r>
              <a:rPr lang="en-US" dirty="0" err="1" smtClean="0"/>
              <a:t>onCompetitiveness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>
                <a:solidFill>
                  <a:srgbClr val="7030A0"/>
                </a:solidFill>
              </a:rPr>
              <a:t>4 Jun 2004</a:t>
            </a:r>
            <a:r>
              <a:rPr lang="en-US" dirty="0" smtClean="0"/>
              <a:t>, opening «Supercharging Innovation, Competitiveness: HPC Conference»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Расслоение — очевидно…</a:t>
            </a:r>
            <a:br>
              <a:rPr smtClean="0"/>
            </a:br>
            <a:r>
              <a:rPr smtClean="0"/>
              <a:t>Можно смотреть и не видеть</a:t>
            </a:r>
          </a:p>
        </p:txBody>
      </p:sp>
      <p:pic>
        <p:nvPicPr>
          <p:cNvPr id="24579" name="Picture 3" descr="C:\Users\Abramov Sergei\Desktop\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9144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Иерархия киберинфраструктуры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сверхвысокопроизводительные системы</a:t>
            </a:r>
          </a:p>
        </p:txBody>
      </p: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7077075" y="1125538"/>
            <a:ext cx="1671638" cy="2176462"/>
            <a:chOff x="5932132" y="1571612"/>
            <a:chExt cx="1800000" cy="286314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5932132" y="3714752"/>
              <a:ext cx="1800000" cy="720000"/>
            </a:xfrm>
            <a:prstGeom prst="rect">
              <a:avLst/>
            </a:prstGeom>
            <a:solidFill>
              <a:srgbClr val="3333FF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6292132" y="3000372"/>
              <a:ext cx="1080000" cy="720000"/>
            </a:xfrm>
            <a:prstGeom prst="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>
              <a:off x="6544132" y="2285992"/>
              <a:ext cx="576000" cy="720000"/>
            </a:xfrm>
            <a:prstGeom prst="rect">
              <a:avLst/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6760132" y="1571612"/>
              <a:ext cx="144000" cy="720000"/>
            </a:xfrm>
            <a:prstGeom prst="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3357563"/>
          <a:ext cx="9144000" cy="3232765"/>
        </p:xfrm>
        <a:graphic>
          <a:graphicData uri="http://schemas.openxmlformats.org/drawingml/2006/table">
            <a:tbl>
              <a:tblPr/>
              <a:tblGrid>
                <a:gridCol w="2582883"/>
                <a:gridCol w="2286000"/>
                <a:gridCol w="1810987"/>
                <a:gridCol w="2464130"/>
              </a:tblGrid>
              <a:tr h="4739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Место в </a:t>
                      </a:r>
                      <a:r>
                        <a:rPr lang="en-US" sz="28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Top500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FF"/>
                          </a:solidFill>
                          <a:latin typeface="+mn-lt"/>
                        </a:rPr>
                        <a:t>Rmax (Tflops)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>
                          <a:solidFill>
                            <a:srgbClr val="FFFFFF"/>
                          </a:solidFill>
                          <a:latin typeface="+mn-lt"/>
                        </a:rPr>
                        <a:t>«Размах»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>
                          <a:solidFill>
                            <a:srgbClr val="FFFFFF"/>
                          </a:solidFill>
                          <a:latin typeface="+mn-lt"/>
                        </a:rPr>
                        <a:t>От </a:t>
                      </a:r>
                      <a:r>
                        <a:rPr lang="en-US" sz="2800" b="1" i="0" u="none" strike="noStrike">
                          <a:solidFill>
                            <a:srgbClr val="FFFFFF"/>
                          </a:solidFill>
                          <a:latin typeface="+mn-lt"/>
                        </a:rPr>
                        <a:t>Top1 (</a:t>
                      </a:r>
                      <a:r>
                        <a:rPr lang="ru-RU" sz="2800" b="1" i="0" u="none" strike="noStrike">
                          <a:solidFill>
                            <a:srgbClr val="FFFFFF"/>
                          </a:solidFill>
                          <a:latin typeface="+mn-lt"/>
                        </a:rPr>
                        <a:t>разы)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73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Top1–10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325–1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271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1–13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73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Top11–20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243–1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035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13–16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Top21–100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919–173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18–95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73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Top101–250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173–87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95–188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Top251–500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86–61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189–268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 bwMode="auto">
          <a:xfrm>
            <a:off x="323850" y="1484313"/>
            <a:ext cx="5903913" cy="172878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Top1–10</a:t>
            </a:r>
            <a:br>
              <a:rPr lang="ru-RU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драматически отличаются</a:t>
            </a:r>
            <a:br>
              <a:rPr lang="ru-RU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всех остальных</a:t>
            </a:r>
            <a:br>
              <a:rPr lang="ru-RU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4787900" y="3429000"/>
            <a:ext cx="4248150" cy="3240088"/>
          </a:xfrm>
          <a:prstGeom prst="roundRect">
            <a:avLst>
              <a:gd name="adj" fmla="val 810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950" y="5949950"/>
            <a:ext cx="1727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61–173 км/ч</a:t>
            </a:r>
          </a:p>
        </p:txBody>
      </p:sp>
      <p:pic>
        <p:nvPicPr>
          <p:cNvPr id="93188" name="Picture 4" descr="http://www.elway.ru/images/cms/data/patpat/hobbi_i_modelizm/samolty_elektro/model_samolta_cessna_400_rtf/1319805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816475"/>
            <a:ext cx="18002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 descr="http://kachestvo.ru/netcat_files/Image/auto_bufori__005791_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263" y="5391150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019925" y="5229225"/>
            <a:ext cx="1873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173–919 км/ч</a:t>
            </a:r>
          </a:p>
        </p:txBody>
      </p:sp>
      <p:pic>
        <p:nvPicPr>
          <p:cNvPr id="93190" name="Picture 6" descr="http://www.safran-na.com/IMG/applis/applications/16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80" b="37001"/>
          <a:stretch>
            <a:fillRect/>
          </a:stretch>
        </p:blipFill>
        <p:spPr bwMode="auto">
          <a:xfrm>
            <a:off x="4932363" y="4292600"/>
            <a:ext cx="22320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019925" y="4652963"/>
            <a:ext cx="1873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1"/>
          <p:cNvGrpSpPr>
            <a:grpSpLocks/>
          </p:cNvGrpSpPr>
          <p:nvPr/>
        </p:nvGrpSpPr>
        <p:grpSpPr bwMode="auto">
          <a:xfrm>
            <a:off x="5076825" y="3513138"/>
            <a:ext cx="3816350" cy="804862"/>
            <a:chOff x="5076056" y="3513423"/>
            <a:chExt cx="3816424" cy="804503"/>
          </a:xfrm>
        </p:grpSpPr>
        <p:pic>
          <p:nvPicPr>
            <p:cNvPr id="93192" name="Picture 8" descr="http://www.dailytechinfo.org/uploads/images6/20120815_2_1.jpg"/>
            <p:cNvPicPr>
              <a:picLocks noChangeAspect="1" noChangeArrowheads="1"/>
            </p:cNvPicPr>
            <p:nvPr/>
          </p:nvPicPr>
          <p:blipFill>
            <a:blip r:embed="rId6" cstate="print"/>
            <a:srcRect l="4745" t="19322" r="7560" b="22710"/>
            <a:stretch>
              <a:fillRect/>
            </a:stretch>
          </p:blipFill>
          <p:spPr bwMode="auto">
            <a:xfrm flipH="1">
              <a:off x="5076056" y="3513423"/>
              <a:ext cx="1944216" cy="8045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7020782" y="3716532"/>
              <a:ext cx="1871698" cy="3998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0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 </a:t>
              </a:r>
              <a:r>
                <a:rPr lang="ru-RU" sz="20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  <a:r>
                <a:rPr lang="en-US" sz="20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.6 </a:t>
              </a:r>
              <a:r>
                <a:rPr lang="ru-RU" sz="20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</a:t>
              </a:r>
              <a:endParaRPr lang="ru-RU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12-конечная звезда 20"/>
          <p:cNvSpPr/>
          <p:nvPr/>
        </p:nvSpPr>
        <p:spPr bwMode="auto">
          <a:xfrm rot="19358304">
            <a:off x="2051816" y="3357088"/>
            <a:ext cx="864000" cy="864000"/>
          </a:xfrm>
          <a:prstGeom prst="star12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06/</a:t>
            </a:r>
            <a:br>
              <a:rPr lang="ru-RU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2012</a:t>
            </a:r>
          </a:p>
        </p:txBody>
      </p:sp>
      <p:grpSp>
        <p:nvGrpSpPr>
          <p:cNvPr id="4" name="Группа 27"/>
          <p:cNvGrpSpPr>
            <a:grpSpLocks/>
          </p:cNvGrpSpPr>
          <p:nvPr/>
        </p:nvGrpSpPr>
        <p:grpSpPr bwMode="auto">
          <a:xfrm>
            <a:off x="2138363" y="4264025"/>
            <a:ext cx="1044575" cy="2352675"/>
            <a:chOff x="2137986" y="4263479"/>
            <a:chExt cx="1045012" cy="2353123"/>
          </a:xfrm>
        </p:grpSpPr>
        <p:sp>
          <p:nvSpPr>
            <p:cNvPr id="23" name="Правая фигурная скобка 22"/>
            <p:cNvSpPr/>
            <p:nvPr/>
          </p:nvSpPr>
          <p:spPr bwMode="auto">
            <a:xfrm>
              <a:off x="2137986" y="5608348"/>
              <a:ext cx="360513" cy="1008254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84206" y="5876686"/>
              <a:ext cx="698792" cy="4620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52279" y="5157412"/>
              <a:ext cx="527270" cy="462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52279" y="4725530"/>
              <a:ext cx="527270" cy="462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52279" y="4263479"/>
              <a:ext cx="527270" cy="4620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  <p:sp>
        <p:nvSpPr>
          <p:cNvPr id="2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Расслоение «в полный рост» (постер)</a:t>
            </a:r>
          </a:p>
        </p:txBody>
      </p:sp>
      <p:pic>
        <p:nvPicPr>
          <p:cNvPr id="28675" name="Picture 2" descr="C:\Users\Abramov Sergei\Desktop\OffLine Ispolkom on Revolt\Статьи\2013\ПаВТ 2013\ПаВТ презентация\s\Str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9144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39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Что такое «высокопроизводительные вычисления» и «суперкомпьютер»?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1435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HPC</a:t>
            </a:r>
            <a:r>
              <a:rPr lang="en-US" sz="2200" smtClean="0"/>
              <a:t> </a:t>
            </a:r>
            <a:r>
              <a:rPr lang="ru-RU" sz="2200" smtClean="0"/>
              <a:t>— </a:t>
            </a:r>
            <a:r>
              <a:rPr lang="en-US" sz="2200" smtClean="0"/>
              <a:t>High-performance computing</a:t>
            </a:r>
          </a:p>
          <a:p>
            <a:pPr lvl="1">
              <a:lnSpc>
                <a:spcPct val="80000"/>
              </a:lnSpc>
            </a:pPr>
            <a:r>
              <a:rPr lang="ru-RU" sz="2200" smtClean="0"/>
              <a:t>Высокопроизводительные вычисления</a:t>
            </a:r>
            <a:endParaRPr lang="en-US" sz="2200" smtClean="0"/>
          </a:p>
          <a:p>
            <a:pPr>
              <a:lnSpc>
                <a:spcPct val="80000"/>
              </a:lnSpc>
            </a:pPr>
            <a:r>
              <a:rPr lang="ru-RU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</a:t>
            </a:r>
            <a:r>
              <a:rPr lang="ru-RU" sz="2200" smtClean="0"/>
              <a:t> (англ. supercomputer, СуперЭВМ) —вычислительная машина, значительно превосходящая по своим техническим параметрам большинство существующих компьютеров — </a:t>
            </a:r>
            <a:r>
              <a:rPr lang="en-US" sz="2200" b="1" u="sng" smtClean="0">
                <a:solidFill>
                  <a:srgbClr val="0000FF"/>
                </a:solidFill>
              </a:rPr>
              <a:t>ru.wikipedia.org</a:t>
            </a:r>
            <a:endParaRPr lang="ru-RU" sz="2200" b="1" u="sng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supercomputer </a:t>
            </a:r>
            <a:r>
              <a:rPr lang="ru-RU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200" smtClean="0"/>
              <a:t>is a computer at the frontline of current processing capacity, particularly speed of calculation</a:t>
            </a:r>
            <a:r>
              <a:rPr lang="ru-RU" sz="2200" smtClean="0"/>
              <a:t> — </a:t>
            </a:r>
            <a:r>
              <a:rPr lang="en-US" sz="2200" b="1" u="sng" smtClean="0">
                <a:solidFill>
                  <a:srgbClr val="0000FF"/>
                </a:solidFill>
              </a:rPr>
              <a:t>en.wikipedia.org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Мировой рейтинг </a:t>
            </a:r>
            <a:r>
              <a:rPr lang="en-US" sz="2200" smtClean="0"/>
              <a:t>Top500: </a:t>
            </a:r>
            <a:r>
              <a:rPr lang="en-US" sz="2200" b="1" u="sng" smtClean="0">
                <a:solidFill>
                  <a:srgbClr val="0000FF"/>
                </a:solidFill>
              </a:rPr>
              <a:t>www.top500.org</a:t>
            </a:r>
            <a:endParaRPr lang="ru-RU" sz="2200" b="1" u="sng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</a:t>
            </a:r>
            <a:r>
              <a:rPr lang="ru-RU" sz="2200" smtClean="0"/>
              <a:t> — число операций в секунду</a:t>
            </a:r>
          </a:p>
          <a:p>
            <a:pPr>
              <a:lnSpc>
                <a:spcPct val="80000"/>
              </a:lnSpc>
            </a:pPr>
            <a:r>
              <a:rPr lang="ru-RU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Пиковая</a:t>
            </a:r>
            <a:r>
              <a:rPr lang="ru-RU" sz="2200" smtClean="0"/>
              <a:t> и </a:t>
            </a:r>
            <a:r>
              <a:rPr lang="ru-RU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реальная </a:t>
            </a:r>
            <a:r>
              <a:rPr lang="ru-RU" sz="2200" smtClean="0"/>
              <a:t>производительность (на задаче …)</a:t>
            </a:r>
          </a:p>
          <a:p>
            <a:pPr lvl="1">
              <a:lnSpc>
                <a:spcPct val="80000"/>
              </a:lnSpc>
            </a:pPr>
            <a:r>
              <a:rPr lang="ru-RU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КПД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Тест </a:t>
            </a:r>
            <a:r>
              <a:rPr lang="en-US" sz="2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Linpack</a:t>
            </a:r>
            <a:endParaRPr lang="ru-RU" sz="2200" b="1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</a:pPr>
            <a:r>
              <a:rPr lang="ru-RU" sz="2200" smtClean="0"/>
              <a:t>Другие тесты и другие рейтинги: </a:t>
            </a:r>
            <a:r>
              <a:rPr lang="en-US" sz="2200" b="1" u="sng" smtClean="0">
                <a:solidFill>
                  <a:srgbClr val="0000FF"/>
                </a:solidFill>
                <a:hlinkClick r:id="rId3"/>
              </a:rPr>
              <a:t>www.topcrunch.org</a:t>
            </a:r>
            <a:r>
              <a:rPr lang="en-US" sz="2200" smtClean="0"/>
              <a:t>, </a:t>
            </a:r>
            <a:r>
              <a:rPr lang="en-US" sz="2200" b="1" u="sng" smtClean="0">
                <a:solidFill>
                  <a:srgbClr val="0000FF"/>
                </a:solidFill>
              </a:rPr>
              <a:t>www.graph500.org</a:t>
            </a:r>
            <a:endParaRPr lang="ru-RU" sz="2200" b="1" u="sng" smtClean="0">
              <a:solidFill>
                <a:srgbClr val="0000FF"/>
              </a:solidFill>
            </a:endParaRP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cs typeface="+mn-cs"/>
              </a:rPr>
              <a:pPr algn="r">
                <a:defRPr/>
              </a:pPr>
              <a:t>4</a:t>
            </a:fld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Расслоение «в полный рост» (анимация)</a:t>
            </a:r>
          </a:p>
        </p:txBody>
      </p:sp>
      <p:pic>
        <p:nvPicPr>
          <p:cNvPr id="4" name="Strat-fast-10se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bramov Sergei\Desktop\OffLine Ispolkom on Revolt\Статьи\2013\ПаВТ 2013\ПаВТ презентация\src\Strat-2012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9144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Расслоение «в полный рост» Ноябрь 2012</a:t>
            </a:r>
          </a:p>
        </p:txBody>
      </p:sp>
      <p:sp>
        <p:nvSpPr>
          <p:cNvPr id="4" name="Прямоугольная выноска 3"/>
          <p:cNvSpPr/>
          <p:nvPr/>
        </p:nvSpPr>
        <p:spPr bwMode="auto">
          <a:xfrm>
            <a:off x="1042988" y="4221163"/>
            <a:ext cx="2016125" cy="647700"/>
          </a:xfrm>
          <a:prstGeom prst="wedgeRectCallout">
            <a:avLst>
              <a:gd name="adj1" fmla="val -66186"/>
              <a:gd name="adj2" fmla="val 21101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490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10% от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Top1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ая выноска 4"/>
          <p:cNvSpPr/>
          <p:nvPr/>
        </p:nvSpPr>
        <p:spPr bwMode="auto">
          <a:xfrm>
            <a:off x="3203575" y="4221163"/>
            <a:ext cx="2016125" cy="647700"/>
          </a:xfrm>
          <a:prstGeom prst="wedgeRectCallout">
            <a:avLst>
              <a:gd name="adj1" fmla="val -148297"/>
              <a:gd name="adj2" fmla="val 24072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460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от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Top1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ая выноска 5"/>
          <p:cNvSpPr/>
          <p:nvPr/>
        </p:nvSpPr>
        <p:spPr bwMode="auto">
          <a:xfrm>
            <a:off x="5364163" y="4221163"/>
            <a:ext cx="2016125" cy="647700"/>
          </a:xfrm>
          <a:prstGeom prst="wedgeRectCallout">
            <a:avLst>
              <a:gd name="adj1" fmla="val -229931"/>
              <a:gd name="adj2" fmla="val 25260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430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от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Top1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080-fast-09se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Принцип Вильфредо Парето: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«20% усилий дают 80% результата»</a:t>
            </a:r>
          </a:p>
        </p:txBody>
      </p:sp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611188" y="2420938"/>
            <a:ext cx="3673475" cy="2663825"/>
            <a:chOff x="611560" y="2420888"/>
            <a:chExt cx="3672408" cy="2664296"/>
          </a:xfrm>
        </p:grpSpPr>
        <p:sp>
          <p:nvSpPr>
            <p:cNvPr id="6" name="Прямоугольная выноска 5"/>
            <p:cNvSpPr/>
            <p:nvPr/>
          </p:nvSpPr>
          <p:spPr bwMode="auto">
            <a:xfrm>
              <a:off x="611560" y="2420888"/>
              <a:ext cx="2088543" cy="503326"/>
            </a:xfrm>
            <a:prstGeom prst="wedgeRectCallout">
              <a:avLst>
                <a:gd name="adj1" fmla="val 27565"/>
                <a:gd name="adj2" fmla="val 10260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/>
                <a:t>20% усилий</a:t>
              </a:r>
              <a:r>
                <a:rPr lang="en-US" dirty="0"/>
                <a:t> </a:t>
              </a:r>
              <a:r>
                <a:rPr lang="ru-RU" dirty="0"/>
                <a:t>дают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ru-RU" dirty="0"/>
                <a:t>80%</a:t>
              </a:r>
              <a:r>
                <a:rPr lang="en-US" dirty="0"/>
                <a:t> </a:t>
              </a:r>
              <a:r>
                <a:rPr lang="ru-RU" dirty="0"/>
                <a:t>результата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ая выноска 6"/>
            <p:cNvSpPr/>
            <p:nvPr/>
          </p:nvSpPr>
          <p:spPr bwMode="auto">
            <a:xfrm>
              <a:off x="2195425" y="4581857"/>
              <a:ext cx="2088543" cy="503327"/>
            </a:xfrm>
            <a:prstGeom prst="wedgeRectCallout">
              <a:avLst>
                <a:gd name="adj1" fmla="val -90433"/>
                <a:gd name="adj2" fmla="val -845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1</a:t>
              </a:r>
              <a:r>
                <a:rPr lang="ru-RU" dirty="0"/>
                <a:t>0% усилий</a:t>
              </a:r>
              <a:r>
                <a:rPr lang="en-US" dirty="0"/>
                <a:t> </a:t>
              </a:r>
              <a:r>
                <a:rPr lang="ru-RU" dirty="0"/>
                <a:t>дают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5</a:t>
              </a:r>
              <a:r>
                <a:rPr lang="ru-RU" dirty="0"/>
                <a:t>0%</a:t>
              </a:r>
              <a:r>
                <a:rPr lang="en-US" dirty="0"/>
                <a:t> </a:t>
              </a:r>
              <a:r>
                <a:rPr lang="ru-RU" dirty="0"/>
                <a:t>результата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1317376" y="4288095"/>
              <a:ext cx="144016" cy="1440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5" name="Овал 4"/>
          <p:cNvSpPr/>
          <p:nvPr/>
        </p:nvSpPr>
        <p:spPr bwMode="auto">
          <a:xfrm>
            <a:off x="2166861" y="3117085"/>
            <a:ext cx="144016" cy="14401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bramov Sergei\Desktop\OffLine Ispolkom on Revolt\Статьи\2013\ПаВТ 2013\ПаВТ презентация\src\2080-2012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Принцип Вильфредо Парето: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«20% усилий дают 80% результата»</a:t>
            </a:r>
          </a:p>
        </p:txBody>
      </p:sp>
      <p:sp>
        <p:nvSpPr>
          <p:cNvPr id="5" name="Прямоугольная выноска 4"/>
          <p:cNvSpPr/>
          <p:nvPr/>
        </p:nvSpPr>
        <p:spPr bwMode="auto">
          <a:xfrm>
            <a:off x="611188" y="2420938"/>
            <a:ext cx="2089150" cy="503237"/>
          </a:xfrm>
          <a:prstGeom prst="wedgeRectCallout">
            <a:avLst>
              <a:gd name="adj1" fmla="val 27565"/>
              <a:gd name="adj2" fmla="val 10260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/>
              <a:t>20% усилий</a:t>
            </a:r>
            <a:r>
              <a:rPr lang="en-US" dirty="0"/>
              <a:t> </a:t>
            </a:r>
            <a:r>
              <a:rPr lang="ru-RU" dirty="0"/>
              <a:t>дают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80%</a:t>
            </a:r>
            <a:r>
              <a:rPr lang="en-US" dirty="0"/>
              <a:t> </a:t>
            </a:r>
            <a:r>
              <a:rPr lang="ru-RU" dirty="0"/>
              <a:t>результата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2147611" y="3107460"/>
            <a:ext cx="144016" cy="14401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827088" y="4335463"/>
            <a:ext cx="2986087" cy="749300"/>
            <a:chOff x="1298132" y="4336229"/>
            <a:chExt cx="2985836" cy="748955"/>
          </a:xfrm>
        </p:grpSpPr>
        <p:sp>
          <p:nvSpPr>
            <p:cNvPr id="8" name="Прямоугольная выноска 7"/>
            <p:cNvSpPr/>
            <p:nvPr/>
          </p:nvSpPr>
          <p:spPr bwMode="auto">
            <a:xfrm>
              <a:off x="2194994" y="4580591"/>
              <a:ext cx="2088974" cy="504593"/>
            </a:xfrm>
            <a:prstGeom prst="wedgeRectCallout">
              <a:avLst>
                <a:gd name="adj1" fmla="val -90433"/>
                <a:gd name="adj2" fmla="val -845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4</a:t>
              </a:r>
              <a:r>
                <a:rPr lang="ru-RU" dirty="0"/>
                <a:t>% систем дают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~50</a:t>
              </a:r>
              <a:r>
                <a:rPr lang="ru-RU" dirty="0"/>
                <a:t>%</a:t>
              </a:r>
              <a:r>
                <a:rPr lang="en-US" dirty="0"/>
                <a:t> </a:t>
              </a:r>
              <a:r>
                <a:rPr lang="el-GR" dirty="0"/>
                <a:t>Σ</a:t>
              </a:r>
              <a:r>
                <a:rPr lang="en-US" dirty="0" err="1"/>
                <a:t>RMax</a:t>
              </a:r>
              <a:r>
                <a:rPr lang="en-US" dirty="0"/>
                <a:t>(World)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1298132" y="4336229"/>
              <a:ext cx="144016" cy="1440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2185988" y="3438525"/>
            <a:ext cx="2986087" cy="749300"/>
            <a:chOff x="1298132" y="4336229"/>
            <a:chExt cx="2985836" cy="748955"/>
          </a:xfrm>
        </p:grpSpPr>
        <p:sp>
          <p:nvSpPr>
            <p:cNvPr id="11" name="Прямоугольная выноска 10"/>
            <p:cNvSpPr/>
            <p:nvPr/>
          </p:nvSpPr>
          <p:spPr bwMode="auto">
            <a:xfrm>
              <a:off x="2194994" y="4580591"/>
              <a:ext cx="2088974" cy="504593"/>
            </a:xfrm>
            <a:prstGeom prst="wedgeRectCallout">
              <a:avLst>
                <a:gd name="adj1" fmla="val -90433"/>
                <a:gd name="adj2" fmla="val -845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/>
                <a:t>20% систем дают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~</a:t>
              </a:r>
              <a:r>
                <a:rPr lang="ru-RU" dirty="0"/>
                <a:t>72%</a:t>
              </a:r>
              <a:r>
                <a:rPr lang="en-US" dirty="0"/>
                <a:t> </a:t>
              </a:r>
              <a:r>
                <a:rPr lang="el-GR" dirty="0"/>
                <a:t>Σ</a:t>
              </a:r>
              <a:r>
                <a:rPr lang="en-US" dirty="0" err="1"/>
                <a:t>RMax</a:t>
              </a:r>
              <a:r>
                <a:rPr lang="en-US" dirty="0"/>
                <a:t>(World)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1298132" y="4336229"/>
              <a:ext cx="144016" cy="1440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3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Восстановление истины:</a:t>
            </a:r>
            <a:br>
              <a:rPr lang="ru-RU" dirty="0" smtClean="0"/>
            </a:br>
            <a:r>
              <a:rPr lang="ru-RU" dirty="0" smtClean="0"/>
              <a:t>Области применения суперкомпьютеров?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en-US" dirty="0" smtClean="0"/>
              <a:t>Segment </a:t>
            </a:r>
            <a:r>
              <a:rPr lang="ru-RU" dirty="0" smtClean="0"/>
              <a:t>+</a:t>
            </a:r>
            <a:r>
              <a:rPr lang="en-US" dirty="0" smtClean="0"/>
              <a:t> Application Area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en-US" dirty="0" smtClean="0"/>
              <a:t>Segment </a:t>
            </a:r>
            <a:r>
              <a:rPr lang="ru-RU" dirty="0" smtClean="0"/>
              <a:t>+</a:t>
            </a:r>
            <a:r>
              <a:rPr lang="en-US" dirty="0" smtClean="0"/>
              <a:t> Application Area</a:t>
            </a:r>
            <a:r>
              <a:rPr lang="ru-RU" dirty="0" smtClean="0"/>
              <a:t>»</a:t>
            </a:r>
            <a:r>
              <a:rPr lang="en-US" dirty="0" smtClean="0"/>
              <a:t>. </a:t>
            </a:r>
            <a:r>
              <a:rPr lang="ru-RU" dirty="0" smtClean="0"/>
              <a:t>Из официального </a:t>
            </a:r>
            <a:r>
              <a:rPr lang="ru-RU" dirty="0" err="1" smtClean="0"/>
              <a:t>постера</a:t>
            </a:r>
            <a:r>
              <a:rPr lang="ru-RU" dirty="0" smtClean="0"/>
              <a:t> </a:t>
            </a:r>
            <a:r>
              <a:rPr lang="en-US" dirty="0" smtClean="0"/>
              <a:t>Top500 11’2012</a:t>
            </a:r>
            <a:endParaRPr lang="ru-RU" dirty="0" smtClean="0"/>
          </a:p>
        </p:txBody>
      </p:sp>
      <p:pic>
        <p:nvPicPr>
          <p:cNvPr id="10" name="Рисунок 9" descr="2012-11 Installation Type"/>
          <p:cNvPicPr>
            <a:picLocks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1216025"/>
            <a:ext cx="7920038" cy="529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3" descr="C:\Users\Abramov Sergei\Desktop\Now!\НСКФ\Доклад Абрамова\src\правд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5200" y="981670"/>
            <a:ext cx="2990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«</a:t>
            </a:r>
            <a:r>
              <a:rPr lang="en-US" smtClean="0"/>
              <a:t>Segment </a:t>
            </a:r>
            <a:r>
              <a:rPr lang="ru-RU" smtClean="0"/>
              <a:t>+</a:t>
            </a:r>
            <a:r>
              <a:rPr lang="en-US" smtClean="0"/>
              <a:t> Application Area</a:t>
            </a:r>
            <a:r>
              <a:rPr lang="ru-RU" smtClean="0"/>
              <a:t>»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То же самое (</a:t>
            </a:r>
            <a:r>
              <a:rPr lang="en-US" smtClean="0"/>
              <a:t>Top</a:t>
            </a:r>
            <a:r>
              <a:rPr lang="ru-RU" smtClean="0"/>
              <a:t>500 </a:t>
            </a:r>
            <a:r>
              <a:rPr lang="en-US" smtClean="0"/>
              <a:t>Analyzer)</a:t>
            </a:r>
            <a:endParaRPr lang="ru-RU" smtClean="0"/>
          </a:p>
        </p:txBody>
      </p:sp>
      <p:pic>
        <p:nvPicPr>
          <p:cNvPr id="35843" name="Picture 3" descr="C:\Users\Abramov Sergei\Desktop\Now!\НСКФ\Доклад Абрамова\src\прав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908720"/>
            <a:ext cx="2990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 descr="C:\Users\Abramov Sergei\Desktop\OffLine Ispolkom on Revolt\Статьи\2013\ПаВТ 2013\ПаВТ презентация\s\SegmentSC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en-US" dirty="0" smtClean="0"/>
              <a:t>Segment </a:t>
            </a:r>
            <a:r>
              <a:rPr lang="ru-RU" dirty="0" smtClean="0"/>
              <a:t>+</a:t>
            </a:r>
            <a:r>
              <a:rPr lang="en-US" dirty="0" smtClean="0"/>
              <a:t> Application Area</a:t>
            </a:r>
            <a:r>
              <a:rPr lang="ru-RU" dirty="0" smtClean="0"/>
              <a:t>»</a:t>
            </a:r>
            <a:r>
              <a:rPr lang="en-US" dirty="0" smtClean="0"/>
              <a:t>. </a:t>
            </a:r>
            <a:r>
              <a:rPr lang="ru-RU" dirty="0" smtClean="0"/>
              <a:t>То же самое, более тонкий анализ…</a:t>
            </a:r>
          </a:p>
        </p:txBody>
      </p:sp>
      <p:pic>
        <p:nvPicPr>
          <p:cNvPr id="36867" name="Picture 3" descr="C:\Users\Abramov Sergei\Desktop\Now!\НСКФ\Доклад Абрамова\src\прав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908720"/>
            <a:ext cx="2990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C:\Users\Abramov Sergei\Desktop\OffLine Ispolkom on Revolt\Статьи\2013\ПаВТ 2013\ПаВТ презентация\s\UsageSC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«</a:t>
            </a:r>
            <a:r>
              <a:rPr lang="en-US" smtClean="0"/>
              <a:t>Segment </a:t>
            </a:r>
            <a:r>
              <a:rPr lang="ru-RU" smtClean="0"/>
              <a:t>+</a:t>
            </a:r>
            <a:r>
              <a:rPr lang="en-US" smtClean="0"/>
              <a:t> Application Area</a:t>
            </a:r>
            <a:r>
              <a:rPr lang="ru-RU" smtClean="0"/>
              <a:t>»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А если не в штуках? Не</a:t>
            </a:r>
            <a:r>
              <a:rPr lang="en-US" smtClean="0"/>
              <a:t> </a:t>
            </a:r>
            <a:r>
              <a:rPr lang="ru-RU" smtClean="0"/>
              <a:t>в </a:t>
            </a:r>
            <a:r>
              <a:rPr lang="en-US" smtClean="0"/>
              <a:t>SCs, </a:t>
            </a:r>
            <a:r>
              <a:rPr lang="ru-RU" smtClean="0"/>
              <a:t>а в </a:t>
            </a:r>
            <a:r>
              <a:rPr lang="en-US" smtClean="0"/>
              <a:t>Rmax?</a:t>
            </a:r>
            <a:endParaRPr lang="ru-RU" smtClean="0"/>
          </a:p>
        </p:txBody>
      </p:sp>
      <p:pic>
        <p:nvPicPr>
          <p:cNvPr id="3" name="Picture 6" descr="символ истин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729258"/>
            <a:ext cx="1944687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2" descr="C:\Users\Abramov Sergei\Desktop\OffLine Ispolkom on Revolt\Статьи\2013\ПаВТ 2013\ПаВТ презентация\s\UsageRma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Отличия «правды» от «истины» из-за расслоения</a:t>
            </a:r>
            <a:br>
              <a:rPr lang="ru-RU" smtClean="0"/>
            </a:br>
            <a:r>
              <a:rPr lang="ru-RU" smtClean="0"/>
              <a:t>отрасли</a:t>
            </a:r>
            <a:r>
              <a:rPr lang="en-US" smtClean="0"/>
              <a:t>. </a:t>
            </a:r>
            <a:r>
              <a:rPr lang="ru-RU" smtClean="0"/>
              <a:t>«</a:t>
            </a:r>
            <a:r>
              <a:rPr lang="en-US" smtClean="0"/>
              <a:t>Segment </a:t>
            </a:r>
            <a:r>
              <a:rPr lang="ru-RU" smtClean="0"/>
              <a:t>+</a:t>
            </a:r>
            <a:r>
              <a:rPr lang="en-US" smtClean="0"/>
              <a:t> Application Area</a:t>
            </a:r>
            <a:r>
              <a:rPr lang="ru-RU" smtClean="0"/>
              <a:t>»</a:t>
            </a:r>
          </a:p>
        </p:txBody>
      </p:sp>
      <p:pic>
        <p:nvPicPr>
          <p:cNvPr id="5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729258"/>
            <a:ext cx="1944688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Usage-Top-mono-fast-08se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7338"/>
            <a:ext cx="9144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49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Что такое «высокопроизводительные вычисления» и «суперкомпьютер»?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143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Суперкомпьютер </a:t>
            </a:r>
            <a:r>
              <a:rPr lang="en-US" dirty="0" smtClean="0"/>
              <a:t>==</a:t>
            </a:r>
            <a:r>
              <a:rPr lang="ru-RU" dirty="0" smtClean="0"/>
              <a:t> высокопроизводительная система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Машина для самых сложных задач — значительно превосходит по техническим параметрам большинство существующих компьютеров:</a:t>
            </a:r>
          </a:p>
          <a:p>
            <a:pPr lvl="1">
              <a:lnSpc>
                <a:spcPct val="90000"/>
              </a:lnSpc>
            </a:pPr>
            <a:r>
              <a:rPr lang="ru-RU" dirty="0" smtClean="0"/>
              <a:t>много операций в секунду</a:t>
            </a:r>
          </a:p>
          <a:p>
            <a:pPr lvl="1">
              <a:lnSpc>
                <a:spcPct val="90000"/>
              </a:lnSpc>
            </a:pPr>
            <a:r>
              <a:rPr lang="ru-RU" dirty="0" smtClean="0"/>
              <a:t>много памяти</a:t>
            </a:r>
          </a:p>
          <a:p>
            <a:pPr lvl="1">
              <a:lnSpc>
                <a:spcPct val="90000"/>
              </a:lnSpc>
            </a:pPr>
            <a:r>
              <a:rPr lang="ru-RU" dirty="0" smtClean="0"/>
              <a:t>высокие скорости внутренних обменов данными (</a:t>
            </a:r>
            <a:r>
              <a:rPr lang="en-US" dirty="0" smtClean="0"/>
              <a:t>bandwidth, latency, massage rate) </a:t>
            </a: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Быстрое развитие отрасли, закон Мура</a:t>
            </a:r>
            <a:endParaRPr lang="en-US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90000"/>
              </a:lnSpc>
            </a:pPr>
            <a:r>
              <a:rPr lang="ru-RU" dirty="0" smtClean="0"/>
              <a:t>удвоение за </a:t>
            </a:r>
            <a:r>
              <a:rPr lang="en-US" dirty="0" smtClean="0"/>
              <a:t>~</a:t>
            </a:r>
            <a:r>
              <a:rPr lang="ru-RU" dirty="0" smtClean="0"/>
              <a:t>18 месяцев — 1000 раз за 11 лет</a:t>
            </a:r>
          </a:p>
          <a:p>
            <a:pPr lvl="2">
              <a:lnSpc>
                <a:spcPct val="90000"/>
              </a:lnSpc>
              <a:buNone/>
            </a:pPr>
            <a:r>
              <a:rPr lang="en-US" sz="2400" b="1" dirty="0" smtClean="0">
                <a:sym typeface="Wingdings" pitchFamily="2" charset="2"/>
              </a:rPr>
              <a:t></a:t>
            </a:r>
            <a:r>
              <a:rPr lang="en-US" sz="2400" b="1" dirty="0" err="1" smtClean="0"/>
              <a:t>Mflops</a:t>
            </a:r>
            <a:r>
              <a:rPr lang="en-US" sz="2400" b="1" dirty="0" smtClean="0"/>
              <a:t> (1975, 10</a:t>
            </a:r>
            <a:r>
              <a:rPr lang="en-US" sz="2400" b="1" baseline="30000" dirty="0" smtClean="0"/>
              <a:t>6</a:t>
            </a:r>
            <a:r>
              <a:rPr lang="en-US" sz="2400" b="1" dirty="0" smtClean="0"/>
              <a:t>),</a:t>
            </a:r>
            <a:r>
              <a:rPr lang="ru-RU" sz="2400" b="1" dirty="0" smtClean="0"/>
              <a:t>	</a:t>
            </a:r>
            <a:r>
              <a:rPr lang="en-US" sz="2400" b="1" dirty="0" smtClean="0">
                <a:sym typeface="Wingdings" pitchFamily="2" charset="2"/>
              </a:rPr>
              <a:t> </a:t>
            </a:r>
            <a:r>
              <a:rPr lang="en-US" sz="2400" b="1" dirty="0" smtClean="0"/>
              <a:t>Gflops (1986, 10</a:t>
            </a:r>
            <a:r>
              <a:rPr lang="en-US" sz="2400" b="1" baseline="30000" dirty="0" smtClean="0"/>
              <a:t>9</a:t>
            </a:r>
            <a:r>
              <a:rPr lang="en-US" sz="2400" b="1" dirty="0" smtClean="0"/>
              <a:t>), </a:t>
            </a:r>
          </a:p>
          <a:p>
            <a:pPr lvl="2">
              <a:lnSpc>
                <a:spcPct val="90000"/>
              </a:lnSpc>
              <a:buNone/>
            </a:pPr>
            <a:r>
              <a:rPr lang="en-US" sz="2400" b="1" dirty="0" smtClean="0">
                <a:sym typeface="Wingdings" pitchFamily="2" charset="2"/>
              </a:rPr>
              <a:t> </a:t>
            </a:r>
            <a:r>
              <a:rPr lang="en-US" sz="2400" b="1" dirty="0" smtClean="0"/>
              <a:t>Tflops (1997, 10</a:t>
            </a:r>
            <a:r>
              <a:rPr lang="en-US" sz="2400" b="1" baseline="30000" dirty="0" smtClean="0"/>
              <a:t>12</a:t>
            </a:r>
            <a:r>
              <a:rPr lang="en-US" sz="2400" b="1" dirty="0" smtClean="0"/>
              <a:t>),</a:t>
            </a:r>
            <a:r>
              <a:rPr lang="ru-RU" sz="2400" b="1" dirty="0" smtClean="0"/>
              <a:t>	</a:t>
            </a:r>
            <a:r>
              <a:rPr lang="en-US" sz="2400" b="1" dirty="0" smtClean="0">
                <a:sym typeface="Wingdings" pitchFamily="2" charset="2"/>
              </a:rPr>
              <a:t> </a:t>
            </a:r>
            <a:r>
              <a:rPr lang="en-US" sz="2400" b="1" dirty="0" smtClean="0"/>
              <a:t>Pflops (2008, 10</a:t>
            </a:r>
            <a:r>
              <a:rPr lang="en-US" sz="2400" b="1" baseline="30000" dirty="0" smtClean="0"/>
              <a:t>15</a:t>
            </a:r>
            <a:r>
              <a:rPr lang="en-US" sz="2400" b="1" dirty="0" smtClean="0"/>
              <a:t>)</a:t>
            </a:r>
          </a:p>
          <a:p>
            <a:pPr lvl="2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dirty="0" err="1" smtClean="0">
                <a:solidFill>
                  <a:srgbClr val="FF0000"/>
                </a:solidFill>
              </a:rPr>
              <a:t>Eflops</a:t>
            </a:r>
            <a:r>
              <a:rPr lang="en-US" sz="2400" b="1" dirty="0" smtClean="0">
                <a:solidFill>
                  <a:srgbClr val="FF0000"/>
                </a:solidFill>
              </a:rPr>
              <a:t> (2019, 10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18</a:t>
            </a:r>
            <a:r>
              <a:rPr lang="en-US" sz="2400" b="1" dirty="0" smtClean="0">
                <a:solidFill>
                  <a:srgbClr val="FF0000"/>
                </a:solidFill>
              </a:rPr>
              <a:t>),</a:t>
            </a:r>
            <a:r>
              <a:rPr lang="ru-RU" sz="2400" b="1" dirty="0" smtClean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dirty="0" err="1" smtClean="0">
                <a:solidFill>
                  <a:srgbClr val="FF0000"/>
                </a:solidFill>
              </a:rPr>
              <a:t>Zflops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smtClean="0">
                <a:solidFill>
                  <a:srgbClr val="FF0000"/>
                </a:solidFill>
              </a:rPr>
              <a:t>(</a:t>
            </a:r>
            <a:r>
              <a:rPr lang="en-US" sz="2400" b="1" smtClean="0">
                <a:solidFill>
                  <a:srgbClr val="FF0000"/>
                </a:solidFill>
              </a:rPr>
              <a:t>2030, </a:t>
            </a:r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21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cs typeface="+mn-cs"/>
              </a:rPr>
              <a:pPr algn="r">
                <a:defRPr/>
              </a:pPr>
              <a:t>5</a:t>
            </a:fld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bramov Sergei\Desktop\OffLine Ispolkom on Revolt\Статьи\2013\ПаВТ 2013\ПаВТ презентация\src\Usage-2012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Отличия «правды» от «истины» из-за расслоения</a:t>
            </a:r>
            <a:br>
              <a:rPr lang="ru-RU" smtClean="0"/>
            </a:br>
            <a:r>
              <a:rPr lang="ru-RU" smtClean="0"/>
              <a:t>отрасли</a:t>
            </a:r>
            <a:r>
              <a:rPr lang="en-US" smtClean="0"/>
              <a:t>. </a:t>
            </a:r>
            <a:r>
              <a:rPr lang="ru-RU" smtClean="0"/>
              <a:t>«</a:t>
            </a:r>
            <a:r>
              <a:rPr lang="en-US" smtClean="0"/>
              <a:t>Segment </a:t>
            </a:r>
            <a:r>
              <a:rPr lang="ru-RU" smtClean="0"/>
              <a:t>+</a:t>
            </a:r>
            <a:r>
              <a:rPr lang="en-US" smtClean="0"/>
              <a:t> Application Area</a:t>
            </a:r>
            <a:r>
              <a:rPr lang="ru-RU" smtClean="0"/>
              <a:t>»</a:t>
            </a:r>
          </a:p>
        </p:txBody>
      </p:sp>
      <p:pic>
        <p:nvPicPr>
          <p:cNvPr id="5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764704"/>
            <a:ext cx="1944687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1689100" y="2771775"/>
            <a:ext cx="4827588" cy="3825875"/>
            <a:chOff x="1688471" y="2772076"/>
            <a:chExt cx="4827745" cy="3825276"/>
          </a:xfrm>
        </p:grpSpPr>
        <p:sp>
          <p:nvSpPr>
            <p:cNvPr id="39942" name="Полилиния 5"/>
            <p:cNvSpPr>
              <a:spLocks/>
            </p:cNvSpPr>
            <p:nvPr/>
          </p:nvSpPr>
          <p:spPr bwMode="auto">
            <a:xfrm>
              <a:off x="1688471" y="2780928"/>
              <a:ext cx="4683729" cy="3816424"/>
            </a:xfrm>
            <a:custGeom>
              <a:avLst/>
              <a:gdLst>
                <a:gd name="T0" fmla="*/ 3209 w 4683729"/>
                <a:gd name="T1" fmla="*/ 0 h 3816424"/>
                <a:gd name="T2" fmla="*/ 1515376 w 4683729"/>
                <a:gd name="T3" fmla="*/ 0 h 3816424"/>
                <a:gd name="T4" fmla="*/ 4673825 w 4683729"/>
                <a:gd name="T5" fmla="*/ 2917228 h 3816424"/>
                <a:gd name="T6" fmla="*/ 4683729 w 4683729"/>
                <a:gd name="T7" fmla="*/ 3816424 h 3816424"/>
                <a:gd name="T8" fmla="*/ 3208 w 4683729"/>
                <a:gd name="T9" fmla="*/ 3744416 h 3816424"/>
                <a:gd name="T10" fmla="*/ 3209 w 4683729"/>
                <a:gd name="T11" fmla="*/ 0 h 38164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83729"/>
                <a:gd name="T19" fmla="*/ 0 h 3816424"/>
                <a:gd name="T20" fmla="*/ 4683729 w 4683729"/>
                <a:gd name="T21" fmla="*/ 3816424 h 38164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83729" h="3816424">
                  <a:moveTo>
                    <a:pt x="3209" y="0"/>
                  </a:moveTo>
                  <a:lnTo>
                    <a:pt x="1515376" y="0"/>
                  </a:lnTo>
                  <a:lnTo>
                    <a:pt x="4673827" y="2917228"/>
                  </a:lnTo>
                  <a:lnTo>
                    <a:pt x="4683729" y="3816424"/>
                  </a:lnTo>
                  <a:lnTo>
                    <a:pt x="3208" y="3744416"/>
                  </a:lnTo>
                  <a:cubicBezTo>
                    <a:pt x="0" y="2499549"/>
                    <a:pt x="6417" y="1244867"/>
                    <a:pt x="3209" y="0"/>
                  </a:cubicBez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3" name="Полилиния 6"/>
            <p:cNvSpPr>
              <a:spLocks/>
            </p:cNvSpPr>
            <p:nvPr/>
          </p:nvSpPr>
          <p:spPr bwMode="auto">
            <a:xfrm>
              <a:off x="3638349" y="2772076"/>
              <a:ext cx="2877867" cy="288758"/>
            </a:xfrm>
            <a:custGeom>
              <a:avLst/>
              <a:gdLst>
                <a:gd name="T0" fmla="*/ 0 w 2877867"/>
                <a:gd name="T1" fmla="*/ 0 h 288758"/>
                <a:gd name="T2" fmla="*/ 0 w 2877867"/>
                <a:gd name="T3" fmla="*/ 288758 h 288758"/>
                <a:gd name="T4" fmla="*/ 2877867 w 2877867"/>
                <a:gd name="T5" fmla="*/ 8852 h 288758"/>
                <a:gd name="T6" fmla="*/ 0 w 2877867"/>
                <a:gd name="T7" fmla="*/ 0 h 2887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77867"/>
                <a:gd name="T13" fmla="*/ 0 h 288758"/>
                <a:gd name="T14" fmla="*/ 2877867 w 2877867"/>
                <a:gd name="T15" fmla="*/ 288758 h 2887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77867" h="288758">
                  <a:moveTo>
                    <a:pt x="0" y="0"/>
                  </a:moveTo>
                  <a:lnTo>
                    <a:pt x="0" y="288758"/>
                  </a:lnTo>
                  <a:lnTo>
                    <a:pt x="2877867" y="8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44" name="Полилиния 7"/>
            <p:cNvSpPr>
              <a:spLocks/>
            </p:cNvSpPr>
            <p:nvPr/>
          </p:nvSpPr>
          <p:spPr bwMode="auto">
            <a:xfrm>
              <a:off x="3851920" y="2924944"/>
              <a:ext cx="2664296" cy="2664296"/>
            </a:xfrm>
            <a:custGeom>
              <a:avLst/>
              <a:gdLst>
                <a:gd name="T0" fmla="*/ 2664296 w 2664296"/>
                <a:gd name="T1" fmla="*/ 0 h 2664296"/>
                <a:gd name="T2" fmla="*/ 0 w 2664296"/>
                <a:gd name="T3" fmla="*/ 288032 h 2664296"/>
                <a:gd name="T4" fmla="*/ 2592288 w 2664296"/>
                <a:gd name="T5" fmla="*/ 2664296 h 2664296"/>
                <a:gd name="T6" fmla="*/ 2664296 w 2664296"/>
                <a:gd name="T7" fmla="*/ 0 h 26642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64296"/>
                <a:gd name="T13" fmla="*/ 0 h 2664296"/>
                <a:gd name="T14" fmla="*/ 2664296 w 2664296"/>
                <a:gd name="T15" fmla="*/ 2664296 h 26642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64296" h="2664296">
                  <a:moveTo>
                    <a:pt x="2664296" y="0"/>
                  </a:moveTo>
                  <a:lnTo>
                    <a:pt x="0" y="288032"/>
                  </a:lnTo>
                  <a:lnTo>
                    <a:pt x="2592288" y="2664296"/>
                  </a:lnTo>
                  <a:lnTo>
                    <a:pt x="2664296" y="0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bramov Sergei\Desktop\OffLine Ispolkom on Revolt\Статьи\2013\ПаВТ 2013\ПаВТ презентация\src\UsageProp-2012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Отличия «правды» от «истины» из-за расслоения</a:t>
            </a:r>
            <a:br>
              <a:rPr lang="ru-RU" smtClean="0"/>
            </a:br>
            <a:r>
              <a:rPr lang="ru-RU" smtClean="0"/>
              <a:t>отрасли</a:t>
            </a:r>
            <a:r>
              <a:rPr lang="en-US" smtClean="0"/>
              <a:t>. </a:t>
            </a:r>
            <a:r>
              <a:rPr lang="ru-RU" smtClean="0"/>
              <a:t>«</a:t>
            </a:r>
            <a:r>
              <a:rPr lang="en-US" smtClean="0"/>
              <a:t>Segment </a:t>
            </a:r>
            <a:r>
              <a:rPr lang="ru-RU" smtClean="0"/>
              <a:t>+</a:t>
            </a:r>
            <a:r>
              <a:rPr lang="en-US" smtClean="0"/>
              <a:t> Application Area</a:t>
            </a:r>
            <a:r>
              <a:rPr lang="ru-RU" smtClean="0"/>
              <a:t>»</a:t>
            </a:r>
          </a:p>
        </p:txBody>
      </p:sp>
      <p:pic>
        <p:nvPicPr>
          <p:cNvPr id="5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729258"/>
            <a:ext cx="1944687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Отличия «правды» от «истины» из-за расслоения</a:t>
            </a:r>
            <a:br>
              <a:rPr lang="ru-RU" smtClean="0"/>
            </a:br>
            <a:r>
              <a:rPr lang="ru-RU" smtClean="0"/>
              <a:t>отрасли</a:t>
            </a:r>
            <a:r>
              <a:rPr lang="en-US" smtClean="0"/>
              <a:t>. </a:t>
            </a:r>
            <a:r>
              <a:rPr lang="ru-RU" smtClean="0"/>
              <a:t>«</a:t>
            </a:r>
            <a:r>
              <a:rPr lang="en-US" smtClean="0"/>
              <a:t>Segment </a:t>
            </a:r>
            <a:r>
              <a:rPr lang="ru-RU" smtClean="0"/>
              <a:t>+</a:t>
            </a:r>
            <a:r>
              <a:rPr lang="en-US" smtClean="0"/>
              <a:t> Application Area</a:t>
            </a:r>
            <a:r>
              <a:rPr lang="ru-RU" smtClean="0"/>
              <a:t>»</a:t>
            </a:r>
          </a:p>
        </p:txBody>
      </p:sp>
      <p:pic>
        <p:nvPicPr>
          <p:cNvPr id="5" name="Picture 6" descr="символ истин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729258"/>
            <a:ext cx="1944687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2" descr="C:\Users\Abramov Sergei\Desktop\OffLine Ispolkom on Revolt\Статьи\2013\ПаВТ 2013\ПаВТ презентация\src\UsageABCD-2012-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Восстановление истины:</a:t>
            </a:r>
            <a:br>
              <a:rPr lang="ru-RU" dirty="0" smtClean="0"/>
            </a:br>
            <a:r>
              <a:rPr lang="ru-RU" dirty="0" smtClean="0"/>
              <a:t>какие </a:t>
            </a:r>
            <a:r>
              <a:rPr lang="en-US" dirty="0" smtClean="0"/>
              <a:t>CPU </a:t>
            </a:r>
            <a:r>
              <a:rPr lang="ru-RU" dirty="0" smtClean="0"/>
              <a:t>в суперкомпьютерах используются чаще?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«</a:t>
            </a:r>
            <a:r>
              <a:rPr lang="en-US" dirty="0" smtClean="0"/>
              <a:t>Chip Technology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Technology </a:t>
            </a:r>
            <a:r>
              <a:rPr lang="ru-RU" dirty="0" smtClean="0"/>
              <a:t>— Почти из</a:t>
            </a:r>
            <a:r>
              <a:rPr lang="en-US" dirty="0" smtClean="0"/>
              <a:t> </a:t>
            </a:r>
            <a:r>
              <a:rPr lang="ru-RU" dirty="0" smtClean="0"/>
              <a:t>официального </a:t>
            </a:r>
            <a:r>
              <a:rPr lang="ru-RU" dirty="0" err="1" smtClean="0"/>
              <a:t>постера</a:t>
            </a:r>
            <a:r>
              <a:rPr lang="ru-RU" dirty="0" smtClean="0"/>
              <a:t> </a:t>
            </a:r>
            <a:r>
              <a:rPr lang="en-US" dirty="0" smtClean="0"/>
              <a:t>Top500 11’2012</a:t>
            </a:r>
            <a:endParaRPr lang="ru-RU" dirty="0" smtClean="0"/>
          </a:p>
        </p:txBody>
      </p:sp>
      <p:pic>
        <p:nvPicPr>
          <p:cNvPr id="45059" name="Picture 3" descr="C:\Users\Abramov Sergei\Desktop\Now!\НСКФ\Доклад Абрамова\src\прав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908720"/>
            <a:ext cx="2990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C:\Users\Abramov Sergei\Desktop\OffLine Ispolkom on Revolt\Статьи\2013\ПаВТ 2013\ПаВТ презентация\s\ChipTechnologySC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Chip Technology</a:t>
            </a:r>
            <a:r>
              <a:rPr lang="ru-RU" smtClean="0"/>
              <a:t>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А теперь — истинная картинка…</a:t>
            </a:r>
          </a:p>
        </p:txBody>
      </p:sp>
      <p:pic>
        <p:nvPicPr>
          <p:cNvPr id="3" name="Picture 6" descr="символ истин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2" descr="C:\Users\Abramov Sergei\Desktop\OffLine Ispolkom on Revolt\Статьи\2013\ПаВТ 2013\ПаВТ презентация\s\ChipTechnologyRMa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Причины отличия «правды» от «истины» —</a:t>
            </a:r>
            <a:br>
              <a:rPr lang="ru-RU" smtClean="0"/>
            </a:br>
            <a:r>
              <a:rPr lang="ru-RU" smtClean="0"/>
              <a:t>расслоение отрасли. </a:t>
            </a:r>
            <a:r>
              <a:rPr lang="en-US" smtClean="0"/>
              <a:t>Chip Technology</a:t>
            </a:r>
            <a:endParaRPr lang="ru-RU" smtClean="0"/>
          </a:p>
        </p:txBody>
      </p:sp>
      <p:pic>
        <p:nvPicPr>
          <p:cNvPr id="7" name="ChipTechnology-ABC-mono-fast-08se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символ истина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bramov Sergei\Desktop\OffLine Ispolkom on Revolt\Статьи\2013\ПаВТ 2013\ПаВТ презентация\src\ChipABCD-2012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Причины отличия «правды» от «истины» —</a:t>
            </a:r>
            <a:br>
              <a:rPr lang="ru-RU" smtClean="0"/>
            </a:br>
            <a:r>
              <a:rPr lang="ru-RU" smtClean="0"/>
              <a:t>расслоение отрасли. </a:t>
            </a:r>
            <a:r>
              <a:rPr lang="en-US" smtClean="0"/>
              <a:t>Chip Technology</a:t>
            </a:r>
            <a:endParaRPr lang="ru-RU" smtClean="0"/>
          </a:p>
        </p:txBody>
      </p: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1763713" y="2781300"/>
            <a:ext cx="4608512" cy="4268788"/>
            <a:chOff x="1763687" y="2781300"/>
            <a:chExt cx="4608538" cy="4268571"/>
          </a:xfrm>
        </p:grpSpPr>
        <p:sp>
          <p:nvSpPr>
            <p:cNvPr id="48134" name="Полилиния 6"/>
            <p:cNvSpPr>
              <a:spLocks/>
            </p:cNvSpPr>
            <p:nvPr/>
          </p:nvSpPr>
          <p:spPr bwMode="auto">
            <a:xfrm>
              <a:off x="3633922" y="5280738"/>
              <a:ext cx="2738278" cy="1769133"/>
            </a:xfrm>
            <a:custGeom>
              <a:avLst/>
              <a:gdLst>
                <a:gd name="T0" fmla="*/ 1216 w 4448729"/>
                <a:gd name="T1" fmla="*/ 524416 h 1769503"/>
                <a:gd name="T2" fmla="*/ 488760 w 4448729"/>
                <a:gd name="T3" fmla="*/ 524416 h 1769503"/>
                <a:gd name="T4" fmla="*/ 1685463 w 4448729"/>
                <a:gd name="T5" fmla="*/ 884381 h 1769503"/>
                <a:gd name="T6" fmla="*/ 1685463 w 4448729"/>
                <a:gd name="T7" fmla="*/ 1244347 h 1769503"/>
                <a:gd name="T8" fmla="*/ 1215 w 4448729"/>
                <a:gd name="T9" fmla="*/ 1244347 h 1769503"/>
                <a:gd name="T10" fmla="*/ 1216 w 4448729"/>
                <a:gd name="T11" fmla="*/ 524416 h 17695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48729"/>
                <a:gd name="T19" fmla="*/ 0 h 1769503"/>
                <a:gd name="T20" fmla="*/ 4448729 w 4448729"/>
                <a:gd name="T21" fmla="*/ 1769503 h 17695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48729" h="1769503">
                  <a:moveTo>
                    <a:pt x="3208" y="524636"/>
                  </a:moveTo>
                  <a:lnTo>
                    <a:pt x="1290069" y="524636"/>
                  </a:lnTo>
                  <a:lnTo>
                    <a:pt x="4448729" y="884751"/>
                  </a:lnTo>
                  <a:lnTo>
                    <a:pt x="4448729" y="1244867"/>
                  </a:lnTo>
                  <a:lnTo>
                    <a:pt x="3207" y="1244867"/>
                  </a:lnTo>
                  <a:cubicBezTo>
                    <a:pt x="-1" y="0"/>
                    <a:pt x="6416" y="1769503"/>
                    <a:pt x="3208" y="524636"/>
                  </a:cubicBez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5" name="Полилиния 7"/>
            <p:cNvSpPr>
              <a:spLocks/>
            </p:cNvSpPr>
            <p:nvPr/>
          </p:nvSpPr>
          <p:spPr bwMode="auto">
            <a:xfrm>
              <a:off x="1764307" y="2781300"/>
              <a:ext cx="4535919" cy="1871816"/>
            </a:xfrm>
            <a:custGeom>
              <a:avLst/>
              <a:gdLst>
                <a:gd name="T0" fmla="*/ 0 w 4536504"/>
                <a:gd name="T1" fmla="*/ 0 h 1872208"/>
                <a:gd name="T2" fmla="*/ 0 w 4536504"/>
                <a:gd name="T3" fmla="*/ 1871424 h 1872208"/>
                <a:gd name="T4" fmla="*/ 4535331 w 4536504"/>
                <a:gd name="T5" fmla="*/ 0 h 1872208"/>
                <a:gd name="T6" fmla="*/ 0 w 4536504"/>
                <a:gd name="T7" fmla="*/ 0 h 18722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6504"/>
                <a:gd name="T13" fmla="*/ 0 h 1872208"/>
                <a:gd name="T14" fmla="*/ 4536504 w 4536504"/>
                <a:gd name="T15" fmla="*/ 1872208 h 18722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6504" h="1872208">
                  <a:moveTo>
                    <a:pt x="0" y="0"/>
                  </a:moveTo>
                  <a:lnTo>
                    <a:pt x="0" y="1872208"/>
                  </a:lnTo>
                  <a:lnTo>
                    <a:pt x="45365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 bwMode="auto">
            <a:xfrm>
              <a:off x="2700317" y="2852734"/>
              <a:ext cx="3671908" cy="3239922"/>
            </a:xfrm>
            <a:custGeom>
              <a:avLst/>
              <a:gdLst>
                <a:gd name="connsiteX0" fmla="*/ 0 w 2849078"/>
                <a:gd name="connsiteY0" fmla="*/ 0 h 288758"/>
                <a:gd name="connsiteX1" fmla="*/ 0 w 2849078"/>
                <a:gd name="connsiteY1" fmla="*/ 288758 h 288758"/>
                <a:gd name="connsiteX2" fmla="*/ 2849078 w 2849078"/>
                <a:gd name="connsiteY2" fmla="*/ 77002 h 288758"/>
                <a:gd name="connsiteX3" fmla="*/ 0 w 2849078"/>
                <a:gd name="connsiteY3" fmla="*/ 0 h 288758"/>
                <a:gd name="connsiteX0" fmla="*/ 0 w 2877867"/>
                <a:gd name="connsiteY0" fmla="*/ 0 h 288758"/>
                <a:gd name="connsiteX1" fmla="*/ 0 w 2877867"/>
                <a:gd name="connsiteY1" fmla="*/ 288758 h 288758"/>
                <a:gd name="connsiteX2" fmla="*/ 2877867 w 2877867"/>
                <a:gd name="connsiteY2" fmla="*/ 8852 h 288758"/>
                <a:gd name="connsiteX3" fmla="*/ 0 w 2877867"/>
                <a:gd name="connsiteY3" fmla="*/ 0 h 288758"/>
                <a:gd name="connsiteX0" fmla="*/ 0 w 2376264"/>
                <a:gd name="connsiteY0" fmla="*/ 0 h 2448272"/>
                <a:gd name="connsiteX1" fmla="*/ 0 w 2376264"/>
                <a:gd name="connsiteY1" fmla="*/ 288758 h 2448272"/>
                <a:gd name="connsiteX2" fmla="*/ 2376264 w 2376264"/>
                <a:gd name="connsiteY2" fmla="*/ 2448272 h 2448272"/>
                <a:gd name="connsiteX3" fmla="*/ 0 w 2376264"/>
                <a:gd name="connsiteY3" fmla="*/ 0 h 2448272"/>
                <a:gd name="connsiteX0" fmla="*/ 2520280 w 2520280"/>
                <a:gd name="connsiteY0" fmla="*/ 0 h 2736304"/>
                <a:gd name="connsiteX1" fmla="*/ 0 w 2520280"/>
                <a:gd name="connsiteY1" fmla="*/ 576790 h 2736304"/>
                <a:gd name="connsiteX2" fmla="*/ 2376264 w 2520280"/>
                <a:gd name="connsiteY2" fmla="*/ 2736304 h 2736304"/>
                <a:gd name="connsiteX3" fmla="*/ 2520280 w 2520280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664296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736304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736304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664296"/>
                <a:gd name="connsiteX1" fmla="*/ 0 w 2808312"/>
                <a:gd name="connsiteY1" fmla="*/ 216024 h 2664296"/>
                <a:gd name="connsiteX2" fmla="*/ 2736304 w 2808312"/>
                <a:gd name="connsiteY2" fmla="*/ 2664296 h 2664296"/>
                <a:gd name="connsiteX3" fmla="*/ 2808312 w 2808312"/>
                <a:gd name="connsiteY3" fmla="*/ 0 h 2664296"/>
                <a:gd name="connsiteX0" fmla="*/ 2664296 w 2664296"/>
                <a:gd name="connsiteY0" fmla="*/ 0 h 2664296"/>
                <a:gd name="connsiteX1" fmla="*/ 0 w 2664296"/>
                <a:gd name="connsiteY1" fmla="*/ 288032 h 2664296"/>
                <a:gd name="connsiteX2" fmla="*/ 2592288 w 2664296"/>
                <a:gd name="connsiteY2" fmla="*/ 2664296 h 2664296"/>
                <a:gd name="connsiteX3" fmla="*/ 2664296 w 2664296"/>
                <a:gd name="connsiteY3" fmla="*/ 0 h 2664296"/>
                <a:gd name="connsiteX0" fmla="*/ 2736304 w 2736304"/>
                <a:gd name="connsiteY0" fmla="*/ 0 h 2664296"/>
                <a:gd name="connsiteX1" fmla="*/ 0 w 2736304"/>
                <a:gd name="connsiteY1" fmla="*/ 216024 h 2664296"/>
                <a:gd name="connsiteX2" fmla="*/ 2664296 w 2736304"/>
                <a:gd name="connsiteY2" fmla="*/ 2664296 h 2664296"/>
                <a:gd name="connsiteX3" fmla="*/ 2736304 w 2736304"/>
                <a:gd name="connsiteY3" fmla="*/ 0 h 2664296"/>
                <a:gd name="connsiteX0" fmla="*/ 2664296 w 2664296"/>
                <a:gd name="connsiteY0" fmla="*/ 0 h 2664296"/>
                <a:gd name="connsiteX1" fmla="*/ 0 w 2664296"/>
                <a:gd name="connsiteY1" fmla="*/ 288032 h 2664296"/>
                <a:gd name="connsiteX2" fmla="*/ 2592288 w 2664296"/>
                <a:gd name="connsiteY2" fmla="*/ 2664296 h 2664296"/>
                <a:gd name="connsiteX3" fmla="*/ 2664296 w 2664296"/>
                <a:gd name="connsiteY3" fmla="*/ 0 h 2664296"/>
                <a:gd name="connsiteX0" fmla="*/ 4752528 w 4752528"/>
                <a:gd name="connsiteY0" fmla="*/ 0 h 2664296"/>
                <a:gd name="connsiteX1" fmla="*/ 0 w 4752528"/>
                <a:gd name="connsiteY1" fmla="*/ 2016224 h 2664296"/>
                <a:gd name="connsiteX2" fmla="*/ 4680520 w 4752528"/>
                <a:gd name="connsiteY2" fmla="*/ 2664296 h 2664296"/>
                <a:gd name="connsiteX3" fmla="*/ 4752528 w 4752528"/>
                <a:gd name="connsiteY3" fmla="*/ 0 h 2664296"/>
                <a:gd name="connsiteX0" fmla="*/ 4752528 w 4752528"/>
                <a:gd name="connsiteY0" fmla="*/ 0 h 3240360"/>
                <a:gd name="connsiteX1" fmla="*/ 0 w 4752528"/>
                <a:gd name="connsiteY1" fmla="*/ 2016224 h 3240360"/>
                <a:gd name="connsiteX2" fmla="*/ 4608512 w 4752528"/>
                <a:gd name="connsiteY2" fmla="*/ 3240360 h 3240360"/>
                <a:gd name="connsiteX3" fmla="*/ 4752528 w 4752528"/>
                <a:gd name="connsiteY3" fmla="*/ 0 h 3240360"/>
                <a:gd name="connsiteX0" fmla="*/ 4536504 w 4608512"/>
                <a:gd name="connsiteY0" fmla="*/ 0 h 3240360"/>
                <a:gd name="connsiteX1" fmla="*/ 0 w 4608512"/>
                <a:gd name="connsiteY1" fmla="*/ 2016224 h 3240360"/>
                <a:gd name="connsiteX2" fmla="*/ 4608512 w 4608512"/>
                <a:gd name="connsiteY2" fmla="*/ 3240360 h 3240360"/>
                <a:gd name="connsiteX3" fmla="*/ 4536504 w 4608512"/>
                <a:gd name="connsiteY3" fmla="*/ 0 h 3240360"/>
                <a:gd name="connsiteX0" fmla="*/ 3600425 w 3672433"/>
                <a:gd name="connsiteY0" fmla="*/ 0 h 3240360"/>
                <a:gd name="connsiteX1" fmla="*/ 0 w 3672433"/>
                <a:gd name="connsiteY1" fmla="*/ 1584507 h 3240360"/>
                <a:gd name="connsiteX2" fmla="*/ 3672433 w 3672433"/>
                <a:gd name="connsiteY2" fmla="*/ 3240360 h 3240360"/>
                <a:gd name="connsiteX3" fmla="*/ 3600425 w 3672433"/>
                <a:gd name="connsiteY3" fmla="*/ 0 h 3240360"/>
                <a:gd name="connsiteX0" fmla="*/ 3600425 w 3672433"/>
                <a:gd name="connsiteY0" fmla="*/ 0 h 3240360"/>
                <a:gd name="connsiteX1" fmla="*/ 0 w 3672433"/>
                <a:gd name="connsiteY1" fmla="*/ 1584507 h 3240360"/>
                <a:gd name="connsiteX2" fmla="*/ 1881833 w 3672433"/>
                <a:gd name="connsiteY2" fmla="*/ 2450988 h 3240360"/>
                <a:gd name="connsiteX3" fmla="*/ 3672433 w 3672433"/>
                <a:gd name="connsiteY3" fmla="*/ 3240360 h 3240360"/>
                <a:gd name="connsiteX4" fmla="*/ 3600425 w 3672433"/>
                <a:gd name="connsiteY4" fmla="*/ 0 h 3240360"/>
                <a:gd name="connsiteX0" fmla="*/ 3600425 w 3672433"/>
                <a:gd name="connsiteY0" fmla="*/ 0 h 3240360"/>
                <a:gd name="connsiteX1" fmla="*/ 0 w 3672433"/>
                <a:gd name="connsiteY1" fmla="*/ 1584507 h 3240360"/>
                <a:gd name="connsiteX2" fmla="*/ 0 w 3672433"/>
                <a:gd name="connsiteY2" fmla="*/ 2304648 h 3240360"/>
                <a:gd name="connsiteX3" fmla="*/ 3672433 w 3672433"/>
                <a:gd name="connsiteY3" fmla="*/ 3240360 h 3240360"/>
                <a:gd name="connsiteX4" fmla="*/ 3600425 w 3672433"/>
                <a:gd name="connsiteY4" fmla="*/ 0 h 324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433" h="3240360">
                  <a:moveTo>
                    <a:pt x="3600425" y="0"/>
                  </a:moveTo>
                  <a:lnTo>
                    <a:pt x="0" y="1584507"/>
                  </a:lnTo>
                  <a:lnTo>
                    <a:pt x="0" y="2304648"/>
                  </a:lnTo>
                  <a:lnTo>
                    <a:pt x="3672433" y="3240360"/>
                  </a:lnTo>
                  <a:lnTo>
                    <a:pt x="3600425" y="0"/>
                  </a:lnTo>
                  <a:close/>
                </a:path>
              </a:pathLst>
            </a:custGeom>
            <a:solidFill>
              <a:schemeClr val="accent4">
                <a:lumMod val="75000"/>
                <a:alpha val="25098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8137" name="Полилиния 6"/>
            <p:cNvSpPr>
              <a:spLocks/>
            </p:cNvSpPr>
            <p:nvPr/>
          </p:nvSpPr>
          <p:spPr bwMode="auto">
            <a:xfrm>
              <a:off x="1763687" y="4725144"/>
              <a:ext cx="720081" cy="1820670"/>
            </a:xfrm>
            <a:custGeom>
              <a:avLst/>
              <a:gdLst>
                <a:gd name="T0" fmla="*/ 0 w 1169876"/>
                <a:gd name="T1" fmla="*/ 0 h 1821051"/>
                <a:gd name="T2" fmla="*/ 443224 w 1169876"/>
                <a:gd name="T3" fmla="*/ 0 h 1821051"/>
                <a:gd name="T4" fmla="*/ 443223 w 1169876"/>
                <a:gd name="T5" fmla="*/ 1295873 h 1821051"/>
                <a:gd name="T6" fmla="*/ 443224 w 1169876"/>
                <a:gd name="T7" fmla="*/ 1799823 h 1821051"/>
                <a:gd name="T8" fmla="*/ 1215 w 1169876"/>
                <a:gd name="T9" fmla="*/ 1820289 h 1821051"/>
                <a:gd name="T10" fmla="*/ 0 w 1169876"/>
                <a:gd name="T11" fmla="*/ 0 h 18210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9876"/>
                <a:gd name="T19" fmla="*/ 0 h 1821051"/>
                <a:gd name="T20" fmla="*/ 1169876 w 1169876"/>
                <a:gd name="T21" fmla="*/ 1821051 h 18210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9876" h="1821051">
                  <a:moveTo>
                    <a:pt x="0" y="0"/>
                  </a:moveTo>
                  <a:lnTo>
                    <a:pt x="1169876" y="0"/>
                  </a:lnTo>
                  <a:cubicBezTo>
                    <a:pt x="1169875" y="432138"/>
                    <a:pt x="1169875" y="864277"/>
                    <a:pt x="1169874" y="1296415"/>
                  </a:cubicBezTo>
                  <a:cubicBezTo>
                    <a:pt x="1169875" y="1464469"/>
                    <a:pt x="1169875" y="1632523"/>
                    <a:pt x="1169876" y="1800577"/>
                  </a:cubicBezTo>
                  <a:lnTo>
                    <a:pt x="3207" y="1821051"/>
                  </a:lnTo>
                  <a:cubicBezTo>
                    <a:pt x="-1" y="576184"/>
                    <a:pt x="3208" y="1244867"/>
                    <a:pt x="0" y="0"/>
                  </a:cubicBez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0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Восстановление истины:</a:t>
            </a:r>
            <a:br>
              <a:rPr lang="ru-RU" dirty="0" smtClean="0"/>
            </a:br>
            <a:r>
              <a:rPr lang="ru-RU" dirty="0" smtClean="0"/>
              <a:t>кто самый-самый </a:t>
            </a:r>
            <a:r>
              <a:rPr lang="en-US" dirty="0" smtClean="0"/>
              <a:t>Manufacturer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самый-самый </a:t>
            </a:r>
            <a:r>
              <a:rPr lang="en-US" dirty="0" smtClean="0"/>
              <a:t>Manufacturer</a:t>
            </a:r>
            <a:r>
              <a:rPr lang="ru-RU" dirty="0" smtClean="0"/>
              <a:t> (</a:t>
            </a:r>
            <a:r>
              <a:rPr lang="en-US" dirty="0" smtClean="0"/>
              <a:t>SCs)</a:t>
            </a:r>
            <a:r>
              <a:rPr lang="ru-RU" dirty="0" smtClean="0"/>
              <a:t>?</a:t>
            </a:r>
            <a:r>
              <a:rPr lang="en-US" dirty="0" smtClean="0"/>
              <a:t>  </a:t>
            </a:r>
            <a:r>
              <a:rPr lang="ru-RU" dirty="0" smtClean="0"/>
              <a:t>Или «А в штуках я гораздо длиннее…» </a:t>
            </a:r>
          </a:p>
        </p:txBody>
      </p:sp>
      <p:pic>
        <p:nvPicPr>
          <p:cNvPr id="50179" name="Picture 3" descr="C:\Users\Abramov Sergei\Desktop\Now!\НСКФ\Доклад Абрамова\src\прав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908720"/>
            <a:ext cx="2990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 descr="C:\Users\Abramov Sergei\Desktop\OffLine Ispolkom on Revolt\Статьи\2013\ПаВТ 2013\ПаВТ презентация\s\ManufacturerSC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59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4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Роль и место суперкомпьютерных технологий</a:t>
            </a:r>
            <a:endParaRPr lang="ru-RU" sz="280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28750"/>
            <a:ext cx="8964612" cy="5429250"/>
          </a:xfrm>
        </p:spPr>
        <p:txBody>
          <a:bodyPr>
            <a:normAutofit lnSpcReduction="10000"/>
          </a:bodyPr>
          <a:lstStyle/>
          <a:p>
            <a:r>
              <a:rPr lang="ru-RU" sz="2200" dirty="0" smtClean="0"/>
              <a:t>«Технологии, таланты и деньги доступны многим странам. Поэтому США стоит перед лицом беспрецедентны зарубежных экономических конкурентов.</a:t>
            </a:r>
            <a:br>
              <a:rPr lang="ru-RU" sz="2200" dirty="0" smtClean="0"/>
            </a:br>
            <a:r>
              <a:rPr lang="ru-RU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Страна, желающая победить в конкуренции, должна победить в вычислениях</a:t>
            </a:r>
            <a:r>
              <a:rPr lang="ru-RU" sz="2200" dirty="0" smtClean="0"/>
              <a:t>»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err="1" smtClean="0"/>
              <a:t>Дебора</a:t>
            </a:r>
            <a:r>
              <a:rPr lang="ru-RU" sz="2200" dirty="0" smtClean="0"/>
              <a:t> </a:t>
            </a:r>
            <a:r>
              <a:rPr lang="ru-RU" sz="2200" dirty="0" err="1" smtClean="0"/>
              <a:t>Винс-Смит</a:t>
            </a:r>
            <a:r>
              <a:rPr lang="en-US" sz="2200" dirty="0" smtClean="0"/>
              <a:t>, </a:t>
            </a:r>
            <a:r>
              <a:rPr lang="ru-RU" sz="2200" dirty="0" smtClean="0"/>
              <a:t>Президент Совета по конкурентоспособности США</a:t>
            </a:r>
            <a:r>
              <a:rPr lang="en-US" sz="2200" dirty="0" smtClean="0"/>
              <a:t>.</a:t>
            </a:r>
            <a:endParaRPr lang="ru-RU" sz="2200" dirty="0" smtClean="0"/>
          </a:p>
          <a:p>
            <a:endParaRPr lang="ru-RU" sz="2200" dirty="0" smtClean="0"/>
          </a:p>
          <a:p>
            <a:r>
              <a:rPr lang="en-US" sz="2200" dirty="0" smtClean="0"/>
              <a:t>“With technology, talent and capital now available globally, the U.S is facing unprecedented economic competition from abroad.</a:t>
            </a:r>
            <a:br>
              <a:rPr lang="en-US" sz="2200" dirty="0" smtClean="0"/>
            </a:br>
            <a:r>
              <a:rPr lang="en-US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country that wants to out compete must out-compute</a:t>
            </a:r>
            <a:r>
              <a:rPr lang="en-US" sz="2200" dirty="0" smtClean="0"/>
              <a:t>,” –– Deborah Wince-Smith, President of the Council </a:t>
            </a:r>
            <a:r>
              <a:rPr lang="en-US" sz="2200" dirty="0" err="1" smtClean="0"/>
              <a:t>onCompetitiveness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en-US" sz="2200" b="1" dirty="0" smtClean="0">
                <a:solidFill>
                  <a:srgbClr val="7030A0"/>
                </a:solidFill>
              </a:rPr>
              <a:t>4 Jun 2004</a:t>
            </a:r>
            <a:r>
              <a:rPr lang="en-US" sz="2200" dirty="0" smtClean="0"/>
              <a:t>, opening «Supercharging Innovation, Competitiveness: HPC Conference»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cs typeface="+mn-cs"/>
              </a:rPr>
              <a:pPr algn="r">
                <a:defRPr/>
              </a:pPr>
              <a:t>6</a:t>
            </a:fld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Кто самый-самый </a:t>
            </a:r>
            <a:r>
              <a:rPr lang="en-US" smtClean="0"/>
              <a:t>Manufacturer</a:t>
            </a:r>
            <a:r>
              <a:rPr lang="ru-RU" smtClean="0"/>
              <a:t> (</a:t>
            </a:r>
            <a:r>
              <a:rPr lang="en-US" smtClean="0"/>
              <a:t>RMax)</a:t>
            </a:r>
            <a:r>
              <a:rPr lang="ru-RU" smtClean="0"/>
              <a:t>?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Совсем иная картинка… </a:t>
            </a:r>
          </a:p>
        </p:txBody>
      </p:sp>
      <p:pic>
        <p:nvPicPr>
          <p:cNvPr id="51204" name="Picture 2" descr="C:\Users\Abramov Sergei\Desktop\OffLine Ispolkom on Revolt\Статьи\2013\ПаВТ 2013\ПаВТ презентация\s\ManufacturerRMa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Причины отличия «правды» от «истины» —</a:t>
            </a:r>
            <a:br>
              <a:rPr lang="ru-RU" smtClean="0"/>
            </a:br>
            <a:r>
              <a:rPr lang="ru-RU" smtClean="0"/>
              <a:t>расслоение отрасли. «</a:t>
            </a:r>
            <a:r>
              <a:rPr lang="en-US" smtClean="0"/>
              <a:t>Manufacturer</a:t>
            </a:r>
            <a:r>
              <a:rPr lang="ru-RU" smtClean="0"/>
              <a:t>»</a:t>
            </a:r>
          </a:p>
        </p:txBody>
      </p:sp>
      <p:pic>
        <p:nvPicPr>
          <p:cNvPr id="7" name="Manufacturer-Top-prop-fast-08se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символ истина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Причины отличия «правды» от «истины» —</a:t>
            </a:r>
            <a:br>
              <a:rPr lang="ru-RU" smtClean="0"/>
            </a:br>
            <a:r>
              <a:rPr lang="ru-RU" smtClean="0"/>
              <a:t>расслоение отрасли. «</a:t>
            </a:r>
            <a:r>
              <a:rPr lang="en-US" smtClean="0"/>
              <a:t>Manufacturer</a:t>
            </a:r>
            <a:r>
              <a:rPr lang="ru-RU" smtClean="0"/>
              <a:t>»</a:t>
            </a:r>
          </a:p>
        </p:txBody>
      </p:sp>
      <p:pic>
        <p:nvPicPr>
          <p:cNvPr id="53252" name="Picture 5" descr="C:\Users\Abramov Sergei\Desktop\OffLine Ispolkom on Revolt\Статьи\2013\ПаВТ 2013\ПаВТ презентация\2012-11\MfctPr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687513" y="2781300"/>
            <a:ext cx="4679950" cy="4217988"/>
            <a:chOff x="1763663" y="2781300"/>
            <a:chExt cx="4680000" cy="4217988"/>
          </a:xfrm>
        </p:grpSpPr>
        <p:sp>
          <p:nvSpPr>
            <p:cNvPr id="7" name="Полилиния 6"/>
            <p:cNvSpPr/>
            <p:nvPr/>
          </p:nvSpPr>
          <p:spPr bwMode="auto">
            <a:xfrm>
              <a:off x="1763663" y="4292600"/>
              <a:ext cx="4680000" cy="2706688"/>
            </a:xfrm>
            <a:custGeom>
              <a:avLst/>
              <a:gdLst>
                <a:gd name="connsiteX0" fmla="*/ 0 w 4620126"/>
                <a:gd name="connsiteY0" fmla="*/ 0 h 3763478"/>
                <a:gd name="connsiteX1" fmla="*/ 1732547 w 4620126"/>
                <a:gd name="connsiteY1" fmla="*/ 28876 h 3763478"/>
                <a:gd name="connsiteX2" fmla="*/ 4620126 w 4620126"/>
                <a:gd name="connsiteY2" fmla="*/ 2906830 h 3763478"/>
                <a:gd name="connsiteX3" fmla="*/ 4620126 w 4620126"/>
                <a:gd name="connsiteY3" fmla="*/ 3763478 h 3763478"/>
                <a:gd name="connsiteX4" fmla="*/ 9625 w 4620126"/>
                <a:gd name="connsiteY4" fmla="*/ 3734602 h 3763478"/>
                <a:gd name="connsiteX5" fmla="*/ 0 w 4620126"/>
                <a:gd name="connsiteY5" fmla="*/ 0 h 3763478"/>
                <a:gd name="connsiteX0" fmla="*/ 0 w 4620126"/>
                <a:gd name="connsiteY0" fmla="*/ 10398 h 3773876"/>
                <a:gd name="connsiteX1" fmla="*/ 1461675 w 4620126"/>
                <a:gd name="connsiteY1" fmla="*/ 0 h 3773876"/>
                <a:gd name="connsiteX2" fmla="*/ 4620126 w 4620126"/>
                <a:gd name="connsiteY2" fmla="*/ 2917228 h 3773876"/>
                <a:gd name="connsiteX3" fmla="*/ 4620126 w 4620126"/>
                <a:gd name="connsiteY3" fmla="*/ 3773876 h 3773876"/>
                <a:gd name="connsiteX4" fmla="*/ 9625 w 4620126"/>
                <a:gd name="connsiteY4" fmla="*/ 3745000 h 3773876"/>
                <a:gd name="connsiteX5" fmla="*/ 0 w 4620126"/>
                <a:gd name="connsiteY5" fmla="*/ 10398 h 3773876"/>
                <a:gd name="connsiteX0" fmla="*/ 53701 w 4673827"/>
                <a:gd name="connsiteY0" fmla="*/ 10398 h 3773876"/>
                <a:gd name="connsiteX1" fmla="*/ 1515376 w 4673827"/>
                <a:gd name="connsiteY1" fmla="*/ 0 h 3773876"/>
                <a:gd name="connsiteX2" fmla="*/ 4673827 w 4673827"/>
                <a:gd name="connsiteY2" fmla="*/ 2917228 h 3773876"/>
                <a:gd name="connsiteX3" fmla="*/ 4673827 w 4673827"/>
                <a:gd name="connsiteY3" fmla="*/ 3773876 h 3773876"/>
                <a:gd name="connsiteX4" fmla="*/ 3208 w 4673827"/>
                <a:gd name="connsiteY4" fmla="*/ 3744416 h 3773876"/>
                <a:gd name="connsiteX5" fmla="*/ 53701 w 4673827"/>
                <a:gd name="connsiteY5" fmla="*/ 10398 h 3773876"/>
                <a:gd name="connsiteX0" fmla="*/ 53701 w 4683729"/>
                <a:gd name="connsiteY0" fmla="*/ 10398 h 3816424"/>
                <a:gd name="connsiteX1" fmla="*/ 1515376 w 4683729"/>
                <a:gd name="connsiteY1" fmla="*/ 0 h 3816424"/>
                <a:gd name="connsiteX2" fmla="*/ 4673827 w 4683729"/>
                <a:gd name="connsiteY2" fmla="*/ 2917228 h 3816424"/>
                <a:gd name="connsiteX3" fmla="*/ 4683729 w 4683729"/>
                <a:gd name="connsiteY3" fmla="*/ 3816424 h 3816424"/>
                <a:gd name="connsiteX4" fmla="*/ 3208 w 4683729"/>
                <a:gd name="connsiteY4" fmla="*/ 3744416 h 3816424"/>
                <a:gd name="connsiteX5" fmla="*/ 53701 w 4683729"/>
                <a:gd name="connsiteY5" fmla="*/ 10398 h 3816424"/>
                <a:gd name="connsiteX0" fmla="*/ 3209 w 4683729"/>
                <a:gd name="connsiteY0" fmla="*/ 0 h 3816424"/>
                <a:gd name="connsiteX1" fmla="*/ 1515376 w 4683729"/>
                <a:gd name="connsiteY1" fmla="*/ 0 h 3816424"/>
                <a:gd name="connsiteX2" fmla="*/ 4673827 w 4683729"/>
                <a:gd name="connsiteY2" fmla="*/ 2917228 h 3816424"/>
                <a:gd name="connsiteX3" fmla="*/ 4683729 w 4683729"/>
                <a:gd name="connsiteY3" fmla="*/ 3816424 h 3816424"/>
                <a:gd name="connsiteX4" fmla="*/ 3208 w 4683729"/>
                <a:gd name="connsiteY4" fmla="*/ 3744416 h 3816424"/>
                <a:gd name="connsiteX5" fmla="*/ 3209 w 4683729"/>
                <a:gd name="connsiteY5" fmla="*/ 0 h 3816424"/>
                <a:gd name="connsiteX0" fmla="*/ 3209 w 4683729"/>
                <a:gd name="connsiteY0" fmla="*/ 2880320 h 4125187"/>
                <a:gd name="connsiteX1" fmla="*/ 1515376 w 4683729"/>
                <a:gd name="connsiteY1" fmla="*/ 0 h 4125187"/>
                <a:gd name="connsiteX2" fmla="*/ 4673827 w 4683729"/>
                <a:gd name="connsiteY2" fmla="*/ 2917228 h 4125187"/>
                <a:gd name="connsiteX3" fmla="*/ 4683729 w 4683729"/>
                <a:gd name="connsiteY3" fmla="*/ 3816424 h 4125187"/>
                <a:gd name="connsiteX4" fmla="*/ 3208 w 4683729"/>
                <a:gd name="connsiteY4" fmla="*/ 3744416 h 4125187"/>
                <a:gd name="connsiteX5" fmla="*/ 3209 w 4683729"/>
                <a:gd name="connsiteY5" fmla="*/ 2880320 h 4125187"/>
                <a:gd name="connsiteX0" fmla="*/ 3209 w 4683729"/>
                <a:gd name="connsiteY0" fmla="*/ 380771 h 1625638"/>
                <a:gd name="connsiteX1" fmla="*/ 795297 w 4683729"/>
                <a:gd name="connsiteY1" fmla="*/ 380771 h 1625638"/>
                <a:gd name="connsiteX2" fmla="*/ 4673827 w 4683729"/>
                <a:gd name="connsiteY2" fmla="*/ 417679 h 1625638"/>
                <a:gd name="connsiteX3" fmla="*/ 4683729 w 4683729"/>
                <a:gd name="connsiteY3" fmla="*/ 1316875 h 1625638"/>
                <a:gd name="connsiteX4" fmla="*/ 3208 w 4683729"/>
                <a:gd name="connsiteY4" fmla="*/ 1244867 h 1625638"/>
                <a:gd name="connsiteX5" fmla="*/ 3209 w 4683729"/>
                <a:gd name="connsiteY5" fmla="*/ 380771 h 1625638"/>
                <a:gd name="connsiteX0" fmla="*/ 3209 w 4683729"/>
                <a:gd name="connsiteY0" fmla="*/ 380771 h 1625638"/>
                <a:gd name="connsiteX1" fmla="*/ 795297 w 4683729"/>
                <a:gd name="connsiteY1" fmla="*/ 380771 h 1625638"/>
                <a:gd name="connsiteX2" fmla="*/ 4683729 w 4683729"/>
                <a:gd name="connsiteY2" fmla="*/ 956834 h 1625638"/>
                <a:gd name="connsiteX3" fmla="*/ 4683729 w 4683729"/>
                <a:gd name="connsiteY3" fmla="*/ 1316875 h 1625638"/>
                <a:gd name="connsiteX4" fmla="*/ 3208 w 4683729"/>
                <a:gd name="connsiteY4" fmla="*/ 1244867 h 1625638"/>
                <a:gd name="connsiteX5" fmla="*/ 3209 w 4683729"/>
                <a:gd name="connsiteY5" fmla="*/ 380771 h 1625638"/>
                <a:gd name="connsiteX0" fmla="*/ 3209 w 4683729"/>
                <a:gd name="connsiteY0" fmla="*/ 380771 h 1625638"/>
                <a:gd name="connsiteX1" fmla="*/ 795297 w 4683729"/>
                <a:gd name="connsiteY1" fmla="*/ 524786 h 1625638"/>
                <a:gd name="connsiteX2" fmla="*/ 4683729 w 4683729"/>
                <a:gd name="connsiteY2" fmla="*/ 956834 h 1625638"/>
                <a:gd name="connsiteX3" fmla="*/ 4683729 w 4683729"/>
                <a:gd name="connsiteY3" fmla="*/ 1316875 h 1625638"/>
                <a:gd name="connsiteX4" fmla="*/ 3208 w 4683729"/>
                <a:gd name="connsiteY4" fmla="*/ 1244867 h 1625638"/>
                <a:gd name="connsiteX5" fmla="*/ 3209 w 4683729"/>
                <a:gd name="connsiteY5" fmla="*/ 380771 h 1625638"/>
                <a:gd name="connsiteX0" fmla="*/ 3209 w 4752528"/>
                <a:gd name="connsiteY0" fmla="*/ 380771 h 1625638"/>
                <a:gd name="connsiteX1" fmla="*/ 795297 w 4752528"/>
                <a:gd name="connsiteY1" fmla="*/ 524786 h 1625638"/>
                <a:gd name="connsiteX2" fmla="*/ 4683729 w 4752528"/>
                <a:gd name="connsiteY2" fmla="*/ 956834 h 1625638"/>
                <a:gd name="connsiteX3" fmla="*/ 4752528 w 4752528"/>
                <a:gd name="connsiteY3" fmla="*/ 1224136 h 1625638"/>
                <a:gd name="connsiteX4" fmla="*/ 3208 w 4752528"/>
                <a:gd name="connsiteY4" fmla="*/ 1244867 h 1625638"/>
                <a:gd name="connsiteX5" fmla="*/ 3209 w 4752528"/>
                <a:gd name="connsiteY5" fmla="*/ 380771 h 1625638"/>
                <a:gd name="connsiteX0" fmla="*/ 3209 w 4683729"/>
                <a:gd name="connsiteY0" fmla="*/ 380771 h 1625638"/>
                <a:gd name="connsiteX1" fmla="*/ 795297 w 4683729"/>
                <a:gd name="connsiteY1" fmla="*/ 524786 h 1625638"/>
                <a:gd name="connsiteX2" fmla="*/ 4683729 w 4683729"/>
                <a:gd name="connsiteY2" fmla="*/ 956834 h 1625638"/>
                <a:gd name="connsiteX3" fmla="*/ 4680519 w 4683729"/>
                <a:gd name="connsiteY3" fmla="*/ 1224136 h 1625638"/>
                <a:gd name="connsiteX4" fmla="*/ 3208 w 4683729"/>
                <a:gd name="connsiteY4" fmla="*/ 1244867 h 1625638"/>
                <a:gd name="connsiteX5" fmla="*/ 3209 w 4683729"/>
                <a:gd name="connsiteY5" fmla="*/ 380771 h 1625638"/>
                <a:gd name="connsiteX0" fmla="*/ 3209 w 4680520"/>
                <a:gd name="connsiteY0" fmla="*/ 380771 h 1625638"/>
                <a:gd name="connsiteX1" fmla="*/ 795297 w 4680520"/>
                <a:gd name="connsiteY1" fmla="*/ 524786 h 1625638"/>
                <a:gd name="connsiteX2" fmla="*/ 4680520 w 4680520"/>
                <a:gd name="connsiteY2" fmla="*/ 648072 h 1625638"/>
                <a:gd name="connsiteX3" fmla="*/ 4680519 w 4680520"/>
                <a:gd name="connsiteY3" fmla="*/ 1224136 h 1625638"/>
                <a:gd name="connsiteX4" fmla="*/ 3208 w 4680520"/>
                <a:gd name="connsiteY4" fmla="*/ 1244867 h 1625638"/>
                <a:gd name="connsiteX5" fmla="*/ 3209 w 4680520"/>
                <a:gd name="connsiteY5" fmla="*/ 380771 h 1625638"/>
                <a:gd name="connsiteX0" fmla="*/ 3209 w 4680520"/>
                <a:gd name="connsiteY0" fmla="*/ 812819 h 2057686"/>
                <a:gd name="connsiteX1" fmla="*/ 1800200 w 4680520"/>
                <a:gd name="connsiteY1" fmla="*/ 0 h 2057686"/>
                <a:gd name="connsiteX2" fmla="*/ 4680520 w 4680520"/>
                <a:gd name="connsiteY2" fmla="*/ 1080120 h 2057686"/>
                <a:gd name="connsiteX3" fmla="*/ 4680519 w 4680520"/>
                <a:gd name="connsiteY3" fmla="*/ 1656184 h 2057686"/>
                <a:gd name="connsiteX4" fmla="*/ 3208 w 4680520"/>
                <a:gd name="connsiteY4" fmla="*/ 1676915 h 2057686"/>
                <a:gd name="connsiteX5" fmla="*/ 3209 w 4680520"/>
                <a:gd name="connsiteY5" fmla="*/ 812819 h 2057686"/>
                <a:gd name="connsiteX0" fmla="*/ 3209 w 4680520"/>
                <a:gd name="connsiteY0" fmla="*/ 1460891 h 2705758"/>
                <a:gd name="connsiteX1" fmla="*/ 1008112 w 4680520"/>
                <a:gd name="connsiteY1" fmla="*/ 0 h 2705758"/>
                <a:gd name="connsiteX2" fmla="*/ 1800200 w 4680520"/>
                <a:gd name="connsiteY2" fmla="*/ 648072 h 2705758"/>
                <a:gd name="connsiteX3" fmla="*/ 4680520 w 4680520"/>
                <a:gd name="connsiteY3" fmla="*/ 1728192 h 2705758"/>
                <a:gd name="connsiteX4" fmla="*/ 4680519 w 4680520"/>
                <a:gd name="connsiteY4" fmla="*/ 2304256 h 2705758"/>
                <a:gd name="connsiteX5" fmla="*/ 3208 w 4680520"/>
                <a:gd name="connsiteY5" fmla="*/ 2324987 h 2705758"/>
                <a:gd name="connsiteX6" fmla="*/ 3209 w 4680520"/>
                <a:gd name="connsiteY6" fmla="*/ 1460891 h 2705758"/>
                <a:gd name="connsiteX0" fmla="*/ 3209 w 4680520"/>
                <a:gd name="connsiteY0" fmla="*/ 1460891 h 2705758"/>
                <a:gd name="connsiteX1" fmla="*/ 864096 w 4680520"/>
                <a:gd name="connsiteY1" fmla="*/ 1368152 h 2705758"/>
                <a:gd name="connsiteX2" fmla="*/ 1008112 w 4680520"/>
                <a:gd name="connsiteY2" fmla="*/ 0 h 2705758"/>
                <a:gd name="connsiteX3" fmla="*/ 1800200 w 4680520"/>
                <a:gd name="connsiteY3" fmla="*/ 648072 h 2705758"/>
                <a:gd name="connsiteX4" fmla="*/ 4680520 w 4680520"/>
                <a:gd name="connsiteY4" fmla="*/ 1728192 h 2705758"/>
                <a:gd name="connsiteX5" fmla="*/ 4680519 w 4680520"/>
                <a:gd name="connsiteY5" fmla="*/ 2304256 h 2705758"/>
                <a:gd name="connsiteX6" fmla="*/ 3208 w 4680520"/>
                <a:gd name="connsiteY6" fmla="*/ 2324987 h 2705758"/>
                <a:gd name="connsiteX7" fmla="*/ 3209 w 4680520"/>
                <a:gd name="connsiteY7" fmla="*/ 1460891 h 2705758"/>
                <a:gd name="connsiteX0" fmla="*/ 3209 w 4680520"/>
                <a:gd name="connsiteY0" fmla="*/ 1460891 h 2705758"/>
                <a:gd name="connsiteX1" fmla="*/ 864096 w 4680520"/>
                <a:gd name="connsiteY1" fmla="*/ 1368152 h 2705758"/>
                <a:gd name="connsiteX2" fmla="*/ 1008112 w 4680520"/>
                <a:gd name="connsiteY2" fmla="*/ 0 h 2705758"/>
                <a:gd name="connsiteX3" fmla="*/ 1800200 w 4680520"/>
                <a:gd name="connsiteY3" fmla="*/ 0 h 2705758"/>
                <a:gd name="connsiteX4" fmla="*/ 1800200 w 4680520"/>
                <a:gd name="connsiteY4" fmla="*/ 648072 h 2705758"/>
                <a:gd name="connsiteX5" fmla="*/ 4680520 w 4680520"/>
                <a:gd name="connsiteY5" fmla="*/ 1728192 h 2705758"/>
                <a:gd name="connsiteX6" fmla="*/ 4680519 w 4680520"/>
                <a:gd name="connsiteY6" fmla="*/ 2304256 h 2705758"/>
                <a:gd name="connsiteX7" fmla="*/ 3208 w 4680520"/>
                <a:gd name="connsiteY7" fmla="*/ 2324987 h 2705758"/>
                <a:gd name="connsiteX8" fmla="*/ 3209 w 4680520"/>
                <a:gd name="connsiteY8" fmla="*/ 1460891 h 2705758"/>
                <a:gd name="connsiteX0" fmla="*/ 3209 w 4680520"/>
                <a:gd name="connsiteY0" fmla="*/ 1460891 h 2705758"/>
                <a:gd name="connsiteX1" fmla="*/ 1008112 w 4680520"/>
                <a:gd name="connsiteY1" fmla="*/ 1368152 h 2705758"/>
                <a:gd name="connsiteX2" fmla="*/ 1008112 w 4680520"/>
                <a:gd name="connsiteY2" fmla="*/ 0 h 2705758"/>
                <a:gd name="connsiteX3" fmla="*/ 1800200 w 4680520"/>
                <a:gd name="connsiteY3" fmla="*/ 0 h 2705758"/>
                <a:gd name="connsiteX4" fmla="*/ 1800200 w 4680520"/>
                <a:gd name="connsiteY4" fmla="*/ 648072 h 2705758"/>
                <a:gd name="connsiteX5" fmla="*/ 4680520 w 4680520"/>
                <a:gd name="connsiteY5" fmla="*/ 1728192 h 2705758"/>
                <a:gd name="connsiteX6" fmla="*/ 4680519 w 4680520"/>
                <a:gd name="connsiteY6" fmla="*/ 2304256 h 2705758"/>
                <a:gd name="connsiteX7" fmla="*/ 3208 w 4680520"/>
                <a:gd name="connsiteY7" fmla="*/ 2324987 h 2705758"/>
                <a:gd name="connsiteX8" fmla="*/ 3209 w 4680520"/>
                <a:gd name="connsiteY8" fmla="*/ 1460891 h 2705758"/>
                <a:gd name="connsiteX0" fmla="*/ 3209 w 4680520"/>
                <a:gd name="connsiteY0" fmla="*/ 1460891 h 2705758"/>
                <a:gd name="connsiteX1" fmla="*/ 936104 w 4680520"/>
                <a:gd name="connsiteY1" fmla="*/ 1440160 h 2705758"/>
                <a:gd name="connsiteX2" fmla="*/ 1008112 w 4680520"/>
                <a:gd name="connsiteY2" fmla="*/ 0 h 2705758"/>
                <a:gd name="connsiteX3" fmla="*/ 1800200 w 4680520"/>
                <a:gd name="connsiteY3" fmla="*/ 0 h 2705758"/>
                <a:gd name="connsiteX4" fmla="*/ 1800200 w 4680520"/>
                <a:gd name="connsiteY4" fmla="*/ 648072 h 2705758"/>
                <a:gd name="connsiteX5" fmla="*/ 4680520 w 4680520"/>
                <a:gd name="connsiteY5" fmla="*/ 1728192 h 2705758"/>
                <a:gd name="connsiteX6" fmla="*/ 4680519 w 4680520"/>
                <a:gd name="connsiteY6" fmla="*/ 2304256 h 2705758"/>
                <a:gd name="connsiteX7" fmla="*/ 3208 w 4680520"/>
                <a:gd name="connsiteY7" fmla="*/ 2324987 h 2705758"/>
                <a:gd name="connsiteX8" fmla="*/ 3209 w 4680520"/>
                <a:gd name="connsiteY8" fmla="*/ 1460891 h 2705758"/>
                <a:gd name="connsiteX0" fmla="*/ 3209 w 4680520"/>
                <a:gd name="connsiteY0" fmla="*/ 1460891 h 2705758"/>
                <a:gd name="connsiteX1" fmla="*/ 936104 w 4680520"/>
                <a:gd name="connsiteY1" fmla="*/ 1440160 h 2705758"/>
                <a:gd name="connsiteX2" fmla="*/ 936104 w 4680520"/>
                <a:gd name="connsiteY2" fmla="*/ 0 h 2705758"/>
                <a:gd name="connsiteX3" fmla="*/ 1800200 w 4680520"/>
                <a:gd name="connsiteY3" fmla="*/ 0 h 2705758"/>
                <a:gd name="connsiteX4" fmla="*/ 1800200 w 4680520"/>
                <a:gd name="connsiteY4" fmla="*/ 648072 h 2705758"/>
                <a:gd name="connsiteX5" fmla="*/ 4680520 w 4680520"/>
                <a:gd name="connsiteY5" fmla="*/ 1728192 h 2705758"/>
                <a:gd name="connsiteX6" fmla="*/ 4680519 w 4680520"/>
                <a:gd name="connsiteY6" fmla="*/ 2304256 h 2705758"/>
                <a:gd name="connsiteX7" fmla="*/ 3208 w 4680520"/>
                <a:gd name="connsiteY7" fmla="*/ 2324987 h 2705758"/>
                <a:gd name="connsiteX8" fmla="*/ 3209 w 4680520"/>
                <a:gd name="connsiteY8" fmla="*/ 1460891 h 2705758"/>
                <a:gd name="connsiteX0" fmla="*/ 3209 w 4680520"/>
                <a:gd name="connsiteY0" fmla="*/ 1460891 h 2705758"/>
                <a:gd name="connsiteX1" fmla="*/ 1871841 w 4680520"/>
                <a:gd name="connsiteY1" fmla="*/ 1439418 h 2705758"/>
                <a:gd name="connsiteX2" fmla="*/ 936104 w 4680520"/>
                <a:gd name="connsiteY2" fmla="*/ 0 h 2705758"/>
                <a:gd name="connsiteX3" fmla="*/ 1800200 w 4680520"/>
                <a:gd name="connsiteY3" fmla="*/ 0 h 2705758"/>
                <a:gd name="connsiteX4" fmla="*/ 1800200 w 4680520"/>
                <a:gd name="connsiteY4" fmla="*/ 648072 h 2705758"/>
                <a:gd name="connsiteX5" fmla="*/ 4680520 w 4680520"/>
                <a:gd name="connsiteY5" fmla="*/ 1728192 h 2705758"/>
                <a:gd name="connsiteX6" fmla="*/ 4680519 w 4680520"/>
                <a:gd name="connsiteY6" fmla="*/ 2304256 h 2705758"/>
                <a:gd name="connsiteX7" fmla="*/ 3208 w 4680520"/>
                <a:gd name="connsiteY7" fmla="*/ 2324987 h 2705758"/>
                <a:gd name="connsiteX8" fmla="*/ 3209 w 4680520"/>
                <a:gd name="connsiteY8" fmla="*/ 1460891 h 2705758"/>
                <a:gd name="connsiteX0" fmla="*/ 3209 w 4680520"/>
                <a:gd name="connsiteY0" fmla="*/ 1461983 h 2706850"/>
                <a:gd name="connsiteX1" fmla="*/ 1871841 w 4680520"/>
                <a:gd name="connsiteY1" fmla="*/ 1440510 h 2706850"/>
                <a:gd name="connsiteX2" fmla="*/ 1223690 w 4680520"/>
                <a:gd name="connsiteY2" fmla="*/ 0 h 2706850"/>
                <a:gd name="connsiteX3" fmla="*/ 1800200 w 4680520"/>
                <a:gd name="connsiteY3" fmla="*/ 1092 h 2706850"/>
                <a:gd name="connsiteX4" fmla="*/ 1800200 w 4680520"/>
                <a:gd name="connsiteY4" fmla="*/ 649164 h 2706850"/>
                <a:gd name="connsiteX5" fmla="*/ 4680520 w 4680520"/>
                <a:gd name="connsiteY5" fmla="*/ 1729284 h 2706850"/>
                <a:gd name="connsiteX6" fmla="*/ 4680519 w 4680520"/>
                <a:gd name="connsiteY6" fmla="*/ 2305348 h 2706850"/>
                <a:gd name="connsiteX7" fmla="*/ 3208 w 4680520"/>
                <a:gd name="connsiteY7" fmla="*/ 2326079 h 2706850"/>
                <a:gd name="connsiteX8" fmla="*/ 3209 w 4680520"/>
                <a:gd name="connsiteY8" fmla="*/ 1461983 h 2706850"/>
                <a:gd name="connsiteX0" fmla="*/ 3209 w 4680520"/>
                <a:gd name="connsiteY0" fmla="*/ 1461983 h 2706850"/>
                <a:gd name="connsiteX1" fmla="*/ 1871841 w 4680520"/>
                <a:gd name="connsiteY1" fmla="*/ 1440510 h 2706850"/>
                <a:gd name="connsiteX2" fmla="*/ 1223690 w 4680520"/>
                <a:gd name="connsiteY2" fmla="*/ 0 h 2706850"/>
                <a:gd name="connsiteX3" fmla="*/ 2159908 w 4680520"/>
                <a:gd name="connsiteY3" fmla="*/ 0 h 2706850"/>
                <a:gd name="connsiteX4" fmla="*/ 1800200 w 4680520"/>
                <a:gd name="connsiteY4" fmla="*/ 649164 h 2706850"/>
                <a:gd name="connsiteX5" fmla="*/ 4680520 w 4680520"/>
                <a:gd name="connsiteY5" fmla="*/ 1729284 h 2706850"/>
                <a:gd name="connsiteX6" fmla="*/ 4680519 w 4680520"/>
                <a:gd name="connsiteY6" fmla="*/ 2305348 h 2706850"/>
                <a:gd name="connsiteX7" fmla="*/ 3208 w 4680520"/>
                <a:gd name="connsiteY7" fmla="*/ 2326079 h 2706850"/>
                <a:gd name="connsiteX8" fmla="*/ 3209 w 4680520"/>
                <a:gd name="connsiteY8" fmla="*/ 1461983 h 2706850"/>
                <a:gd name="connsiteX0" fmla="*/ 3209 w 4680520"/>
                <a:gd name="connsiteY0" fmla="*/ 1461983 h 2706850"/>
                <a:gd name="connsiteX1" fmla="*/ 1871841 w 4680520"/>
                <a:gd name="connsiteY1" fmla="*/ 1440510 h 2706850"/>
                <a:gd name="connsiteX2" fmla="*/ 1223690 w 4680520"/>
                <a:gd name="connsiteY2" fmla="*/ 0 h 2706850"/>
                <a:gd name="connsiteX3" fmla="*/ 2159908 w 4680520"/>
                <a:gd name="connsiteY3" fmla="*/ 0 h 2706850"/>
                <a:gd name="connsiteX4" fmla="*/ 2231925 w 4680520"/>
                <a:gd name="connsiteY4" fmla="*/ 648230 h 2706850"/>
                <a:gd name="connsiteX5" fmla="*/ 4680520 w 4680520"/>
                <a:gd name="connsiteY5" fmla="*/ 1729284 h 2706850"/>
                <a:gd name="connsiteX6" fmla="*/ 4680519 w 4680520"/>
                <a:gd name="connsiteY6" fmla="*/ 2305348 h 2706850"/>
                <a:gd name="connsiteX7" fmla="*/ 3208 w 4680520"/>
                <a:gd name="connsiteY7" fmla="*/ 2326079 h 2706850"/>
                <a:gd name="connsiteX8" fmla="*/ 3209 w 4680520"/>
                <a:gd name="connsiteY8" fmla="*/ 1461983 h 2706850"/>
                <a:gd name="connsiteX0" fmla="*/ 3209 w 4680520"/>
                <a:gd name="connsiteY0" fmla="*/ 1461983 h 2706850"/>
                <a:gd name="connsiteX1" fmla="*/ 1871841 w 4680520"/>
                <a:gd name="connsiteY1" fmla="*/ 1440510 h 2706850"/>
                <a:gd name="connsiteX2" fmla="*/ 1871841 w 4680520"/>
                <a:gd name="connsiteY2" fmla="*/ 72026 h 2706850"/>
                <a:gd name="connsiteX3" fmla="*/ 2159908 w 4680520"/>
                <a:gd name="connsiteY3" fmla="*/ 0 h 2706850"/>
                <a:gd name="connsiteX4" fmla="*/ 2231925 w 4680520"/>
                <a:gd name="connsiteY4" fmla="*/ 648230 h 2706850"/>
                <a:gd name="connsiteX5" fmla="*/ 4680520 w 4680520"/>
                <a:gd name="connsiteY5" fmla="*/ 1729284 h 2706850"/>
                <a:gd name="connsiteX6" fmla="*/ 4680519 w 4680520"/>
                <a:gd name="connsiteY6" fmla="*/ 2305348 h 2706850"/>
                <a:gd name="connsiteX7" fmla="*/ 3208 w 4680520"/>
                <a:gd name="connsiteY7" fmla="*/ 2326079 h 2706850"/>
                <a:gd name="connsiteX8" fmla="*/ 3209 w 4680520"/>
                <a:gd name="connsiteY8" fmla="*/ 1461983 h 2706850"/>
                <a:gd name="connsiteX0" fmla="*/ 3209 w 4680520"/>
                <a:gd name="connsiteY0" fmla="*/ 1461983 h 2706850"/>
                <a:gd name="connsiteX1" fmla="*/ 1871841 w 4680520"/>
                <a:gd name="connsiteY1" fmla="*/ 1440510 h 2706850"/>
                <a:gd name="connsiteX2" fmla="*/ 1799824 w 4680520"/>
                <a:gd name="connsiteY2" fmla="*/ 0 h 2706850"/>
                <a:gd name="connsiteX3" fmla="*/ 2159908 w 4680520"/>
                <a:gd name="connsiteY3" fmla="*/ 0 h 2706850"/>
                <a:gd name="connsiteX4" fmla="*/ 2231925 w 4680520"/>
                <a:gd name="connsiteY4" fmla="*/ 648230 h 2706850"/>
                <a:gd name="connsiteX5" fmla="*/ 4680520 w 4680520"/>
                <a:gd name="connsiteY5" fmla="*/ 1729284 h 2706850"/>
                <a:gd name="connsiteX6" fmla="*/ 4680519 w 4680520"/>
                <a:gd name="connsiteY6" fmla="*/ 2305348 h 2706850"/>
                <a:gd name="connsiteX7" fmla="*/ 3208 w 4680520"/>
                <a:gd name="connsiteY7" fmla="*/ 2326079 h 2706850"/>
                <a:gd name="connsiteX8" fmla="*/ 3209 w 4680520"/>
                <a:gd name="connsiteY8" fmla="*/ 1461983 h 2706850"/>
                <a:gd name="connsiteX0" fmla="*/ 3209 w 4680520"/>
                <a:gd name="connsiteY0" fmla="*/ 1461983 h 2706850"/>
                <a:gd name="connsiteX1" fmla="*/ 1871841 w 4680520"/>
                <a:gd name="connsiteY1" fmla="*/ 1440510 h 2706850"/>
                <a:gd name="connsiteX2" fmla="*/ 1871841 w 4680520"/>
                <a:gd name="connsiteY2" fmla="*/ 0 h 2706850"/>
                <a:gd name="connsiteX3" fmla="*/ 2159908 w 4680520"/>
                <a:gd name="connsiteY3" fmla="*/ 0 h 2706850"/>
                <a:gd name="connsiteX4" fmla="*/ 2231925 w 4680520"/>
                <a:gd name="connsiteY4" fmla="*/ 648230 h 2706850"/>
                <a:gd name="connsiteX5" fmla="*/ 4680520 w 4680520"/>
                <a:gd name="connsiteY5" fmla="*/ 1729284 h 2706850"/>
                <a:gd name="connsiteX6" fmla="*/ 4680519 w 4680520"/>
                <a:gd name="connsiteY6" fmla="*/ 2305348 h 2706850"/>
                <a:gd name="connsiteX7" fmla="*/ 3208 w 4680520"/>
                <a:gd name="connsiteY7" fmla="*/ 2326079 h 2706850"/>
                <a:gd name="connsiteX8" fmla="*/ 3209 w 4680520"/>
                <a:gd name="connsiteY8" fmla="*/ 1461983 h 2706850"/>
                <a:gd name="connsiteX0" fmla="*/ 3209 w 4680520"/>
                <a:gd name="connsiteY0" fmla="*/ 1461983 h 2706850"/>
                <a:gd name="connsiteX1" fmla="*/ 1871841 w 4680520"/>
                <a:gd name="connsiteY1" fmla="*/ 1440510 h 2706850"/>
                <a:gd name="connsiteX2" fmla="*/ 1871841 w 4680520"/>
                <a:gd name="connsiteY2" fmla="*/ 0 h 2706850"/>
                <a:gd name="connsiteX3" fmla="*/ 2159908 w 4680520"/>
                <a:gd name="connsiteY3" fmla="*/ 0 h 2706850"/>
                <a:gd name="connsiteX4" fmla="*/ 2159908 w 4680520"/>
                <a:gd name="connsiteY4" fmla="*/ 648230 h 2706850"/>
                <a:gd name="connsiteX5" fmla="*/ 4680520 w 4680520"/>
                <a:gd name="connsiteY5" fmla="*/ 1729284 h 2706850"/>
                <a:gd name="connsiteX6" fmla="*/ 4680519 w 4680520"/>
                <a:gd name="connsiteY6" fmla="*/ 2305348 h 2706850"/>
                <a:gd name="connsiteX7" fmla="*/ 3208 w 4680520"/>
                <a:gd name="connsiteY7" fmla="*/ 2326079 h 2706850"/>
                <a:gd name="connsiteX8" fmla="*/ 3209 w 4680520"/>
                <a:gd name="connsiteY8" fmla="*/ 1461983 h 2706850"/>
                <a:gd name="connsiteX0" fmla="*/ 7012 w 4684323"/>
                <a:gd name="connsiteY0" fmla="*/ 1461983 h 2706850"/>
                <a:gd name="connsiteX1" fmla="*/ 1875644 w 4684323"/>
                <a:gd name="connsiteY1" fmla="*/ 1440510 h 2706850"/>
                <a:gd name="connsiteX2" fmla="*/ 1875644 w 4684323"/>
                <a:gd name="connsiteY2" fmla="*/ 0 h 2706850"/>
                <a:gd name="connsiteX3" fmla="*/ 2163711 w 4684323"/>
                <a:gd name="connsiteY3" fmla="*/ 0 h 2706850"/>
                <a:gd name="connsiteX4" fmla="*/ 2163711 w 4684323"/>
                <a:gd name="connsiteY4" fmla="*/ 648230 h 2706850"/>
                <a:gd name="connsiteX5" fmla="*/ 4684323 w 4684323"/>
                <a:gd name="connsiteY5" fmla="*/ 1729284 h 2706850"/>
                <a:gd name="connsiteX6" fmla="*/ 4684322 w 4684323"/>
                <a:gd name="connsiteY6" fmla="*/ 2305348 h 2706850"/>
                <a:gd name="connsiteX7" fmla="*/ 3208 w 4684323"/>
                <a:gd name="connsiteY7" fmla="*/ 2232791 h 2706850"/>
                <a:gd name="connsiteX8" fmla="*/ 7012 w 4684323"/>
                <a:gd name="connsiteY8" fmla="*/ 1461983 h 270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4323" h="2706850">
                  <a:moveTo>
                    <a:pt x="7012" y="1461983"/>
                  </a:moveTo>
                  <a:lnTo>
                    <a:pt x="1875644" y="1440510"/>
                  </a:lnTo>
                  <a:lnTo>
                    <a:pt x="1875644" y="0"/>
                  </a:lnTo>
                  <a:lnTo>
                    <a:pt x="2163711" y="0"/>
                  </a:lnTo>
                  <a:lnTo>
                    <a:pt x="2163711" y="648230"/>
                  </a:lnTo>
                  <a:lnTo>
                    <a:pt x="4684323" y="1729284"/>
                  </a:lnTo>
                  <a:cubicBezTo>
                    <a:pt x="4684323" y="1921305"/>
                    <a:pt x="4684322" y="2113327"/>
                    <a:pt x="4684322" y="2305348"/>
                  </a:cubicBezTo>
                  <a:lnTo>
                    <a:pt x="3208" y="2232791"/>
                  </a:lnTo>
                  <a:cubicBezTo>
                    <a:pt x="0" y="987924"/>
                    <a:pt x="10220" y="2706850"/>
                    <a:pt x="7012" y="1461983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25098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255" name="Полилиния 8"/>
            <p:cNvSpPr>
              <a:spLocks/>
            </p:cNvSpPr>
            <p:nvPr/>
          </p:nvSpPr>
          <p:spPr bwMode="auto">
            <a:xfrm>
              <a:off x="1764266" y="2781300"/>
              <a:ext cx="4535416" cy="1008127"/>
            </a:xfrm>
            <a:custGeom>
              <a:avLst/>
              <a:gdLst>
                <a:gd name="T0" fmla="*/ 0 w 4536504"/>
                <a:gd name="T1" fmla="*/ 0 h 1008112"/>
                <a:gd name="T2" fmla="*/ 0 w 4536504"/>
                <a:gd name="T3" fmla="*/ 1008127 h 1008112"/>
                <a:gd name="T4" fmla="*/ 4535416 w 4536504"/>
                <a:gd name="T5" fmla="*/ 0 h 1008112"/>
                <a:gd name="T6" fmla="*/ 0 w 4536504"/>
                <a:gd name="T7" fmla="*/ 0 h 1008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6504"/>
                <a:gd name="T13" fmla="*/ 0 h 1008112"/>
                <a:gd name="T14" fmla="*/ 4536504 w 4536504"/>
                <a:gd name="T15" fmla="*/ 1008112 h 1008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6504" h="1008112">
                  <a:moveTo>
                    <a:pt x="0" y="0"/>
                  </a:moveTo>
                  <a:lnTo>
                    <a:pt x="0" y="1008112"/>
                  </a:lnTo>
                  <a:lnTo>
                    <a:pt x="45365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 bwMode="auto">
            <a:xfrm>
              <a:off x="4211614" y="4294188"/>
              <a:ext cx="2232049" cy="1582737"/>
            </a:xfrm>
            <a:custGeom>
              <a:avLst/>
              <a:gdLst>
                <a:gd name="connsiteX0" fmla="*/ 0 w 2849078"/>
                <a:gd name="connsiteY0" fmla="*/ 0 h 288758"/>
                <a:gd name="connsiteX1" fmla="*/ 0 w 2849078"/>
                <a:gd name="connsiteY1" fmla="*/ 288758 h 288758"/>
                <a:gd name="connsiteX2" fmla="*/ 2849078 w 2849078"/>
                <a:gd name="connsiteY2" fmla="*/ 77002 h 288758"/>
                <a:gd name="connsiteX3" fmla="*/ 0 w 2849078"/>
                <a:gd name="connsiteY3" fmla="*/ 0 h 288758"/>
                <a:gd name="connsiteX0" fmla="*/ 0 w 2877867"/>
                <a:gd name="connsiteY0" fmla="*/ 0 h 288758"/>
                <a:gd name="connsiteX1" fmla="*/ 0 w 2877867"/>
                <a:gd name="connsiteY1" fmla="*/ 288758 h 288758"/>
                <a:gd name="connsiteX2" fmla="*/ 2877867 w 2877867"/>
                <a:gd name="connsiteY2" fmla="*/ 8852 h 288758"/>
                <a:gd name="connsiteX3" fmla="*/ 0 w 2877867"/>
                <a:gd name="connsiteY3" fmla="*/ 0 h 288758"/>
                <a:gd name="connsiteX0" fmla="*/ 0 w 2376264"/>
                <a:gd name="connsiteY0" fmla="*/ 0 h 2448272"/>
                <a:gd name="connsiteX1" fmla="*/ 0 w 2376264"/>
                <a:gd name="connsiteY1" fmla="*/ 288758 h 2448272"/>
                <a:gd name="connsiteX2" fmla="*/ 2376264 w 2376264"/>
                <a:gd name="connsiteY2" fmla="*/ 2448272 h 2448272"/>
                <a:gd name="connsiteX3" fmla="*/ 0 w 2376264"/>
                <a:gd name="connsiteY3" fmla="*/ 0 h 2448272"/>
                <a:gd name="connsiteX0" fmla="*/ 2520280 w 2520280"/>
                <a:gd name="connsiteY0" fmla="*/ 0 h 2736304"/>
                <a:gd name="connsiteX1" fmla="*/ 0 w 2520280"/>
                <a:gd name="connsiteY1" fmla="*/ 576790 h 2736304"/>
                <a:gd name="connsiteX2" fmla="*/ 2376264 w 2520280"/>
                <a:gd name="connsiteY2" fmla="*/ 2736304 h 2736304"/>
                <a:gd name="connsiteX3" fmla="*/ 2520280 w 2520280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664296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736304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736304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664296"/>
                <a:gd name="connsiteX1" fmla="*/ 0 w 2808312"/>
                <a:gd name="connsiteY1" fmla="*/ 216024 h 2664296"/>
                <a:gd name="connsiteX2" fmla="*/ 2736304 w 2808312"/>
                <a:gd name="connsiteY2" fmla="*/ 2664296 h 2664296"/>
                <a:gd name="connsiteX3" fmla="*/ 2808312 w 2808312"/>
                <a:gd name="connsiteY3" fmla="*/ 0 h 2664296"/>
                <a:gd name="connsiteX0" fmla="*/ 2664296 w 2664296"/>
                <a:gd name="connsiteY0" fmla="*/ 0 h 2664296"/>
                <a:gd name="connsiteX1" fmla="*/ 0 w 2664296"/>
                <a:gd name="connsiteY1" fmla="*/ 288032 h 2664296"/>
                <a:gd name="connsiteX2" fmla="*/ 2592288 w 2664296"/>
                <a:gd name="connsiteY2" fmla="*/ 2664296 h 2664296"/>
                <a:gd name="connsiteX3" fmla="*/ 2664296 w 2664296"/>
                <a:gd name="connsiteY3" fmla="*/ 0 h 2664296"/>
                <a:gd name="connsiteX0" fmla="*/ 2736304 w 2736304"/>
                <a:gd name="connsiteY0" fmla="*/ 0 h 2664296"/>
                <a:gd name="connsiteX1" fmla="*/ 0 w 2736304"/>
                <a:gd name="connsiteY1" fmla="*/ 216024 h 2664296"/>
                <a:gd name="connsiteX2" fmla="*/ 2664296 w 2736304"/>
                <a:gd name="connsiteY2" fmla="*/ 2664296 h 2664296"/>
                <a:gd name="connsiteX3" fmla="*/ 2736304 w 2736304"/>
                <a:gd name="connsiteY3" fmla="*/ 0 h 2664296"/>
                <a:gd name="connsiteX0" fmla="*/ 2664296 w 2664296"/>
                <a:gd name="connsiteY0" fmla="*/ 0 h 2664296"/>
                <a:gd name="connsiteX1" fmla="*/ 0 w 2664296"/>
                <a:gd name="connsiteY1" fmla="*/ 288032 h 2664296"/>
                <a:gd name="connsiteX2" fmla="*/ 2592288 w 2664296"/>
                <a:gd name="connsiteY2" fmla="*/ 2664296 h 2664296"/>
                <a:gd name="connsiteX3" fmla="*/ 2664296 w 2664296"/>
                <a:gd name="connsiteY3" fmla="*/ 0 h 2664296"/>
                <a:gd name="connsiteX0" fmla="*/ 4752528 w 4752528"/>
                <a:gd name="connsiteY0" fmla="*/ 0 h 2664296"/>
                <a:gd name="connsiteX1" fmla="*/ 0 w 4752528"/>
                <a:gd name="connsiteY1" fmla="*/ 2016224 h 2664296"/>
                <a:gd name="connsiteX2" fmla="*/ 4680520 w 4752528"/>
                <a:gd name="connsiteY2" fmla="*/ 2664296 h 2664296"/>
                <a:gd name="connsiteX3" fmla="*/ 4752528 w 4752528"/>
                <a:gd name="connsiteY3" fmla="*/ 0 h 2664296"/>
                <a:gd name="connsiteX0" fmla="*/ 4752528 w 4752528"/>
                <a:gd name="connsiteY0" fmla="*/ 0 h 3240360"/>
                <a:gd name="connsiteX1" fmla="*/ 0 w 4752528"/>
                <a:gd name="connsiteY1" fmla="*/ 2016224 h 3240360"/>
                <a:gd name="connsiteX2" fmla="*/ 4608512 w 4752528"/>
                <a:gd name="connsiteY2" fmla="*/ 3240360 h 3240360"/>
                <a:gd name="connsiteX3" fmla="*/ 4752528 w 4752528"/>
                <a:gd name="connsiteY3" fmla="*/ 0 h 3240360"/>
                <a:gd name="connsiteX0" fmla="*/ 4536504 w 4608512"/>
                <a:gd name="connsiteY0" fmla="*/ 0 h 3240360"/>
                <a:gd name="connsiteX1" fmla="*/ 0 w 4608512"/>
                <a:gd name="connsiteY1" fmla="*/ 2016224 h 3240360"/>
                <a:gd name="connsiteX2" fmla="*/ 4608512 w 4608512"/>
                <a:gd name="connsiteY2" fmla="*/ 3240360 h 3240360"/>
                <a:gd name="connsiteX3" fmla="*/ 4536504 w 4608512"/>
                <a:gd name="connsiteY3" fmla="*/ 0 h 3240360"/>
                <a:gd name="connsiteX0" fmla="*/ 4536504 w 4608512"/>
                <a:gd name="connsiteY0" fmla="*/ 0 h 1944216"/>
                <a:gd name="connsiteX1" fmla="*/ 0 w 4608512"/>
                <a:gd name="connsiteY1" fmla="*/ 720080 h 1944216"/>
                <a:gd name="connsiteX2" fmla="*/ 4608512 w 4608512"/>
                <a:gd name="connsiteY2" fmla="*/ 1944216 h 1944216"/>
                <a:gd name="connsiteX3" fmla="*/ 4536504 w 4608512"/>
                <a:gd name="connsiteY3" fmla="*/ 0 h 1944216"/>
                <a:gd name="connsiteX0" fmla="*/ 2664296 w 2736304"/>
                <a:gd name="connsiteY0" fmla="*/ 0 h 1944216"/>
                <a:gd name="connsiteX1" fmla="*/ 0 w 2736304"/>
                <a:gd name="connsiteY1" fmla="*/ 720080 h 1944216"/>
                <a:gd name="connsiteX2" fmla="*/ 2736304 w 2736304"/>
                <a:gd name="connsiteY2" fmla="*/ 1944216 h 1944216"/>
                <a:gd name="connsiteX3" fmla="*/ 2664296 w 2736304"/>
                <a:gd name="connsiteY3" fmla="*/ 0 h 1944216"/>
                <a:gd name="connsiteX0" fmla="*/ 2664296 w 2664296"/>
                <a:gd name="connsiteY0" fmla="*/ 0 h 1656184"/>
                <a:gd name="connsiteX1" fmla="*/ 0 w 2664296"/>
                <a:gd name="connsiteY1" fmla="*/ 720080 h 1656184"/>
                <a:gd name="connsiteX2" fmla="*/ 2664296 w 2664296"/>
                <a:gd name="connsiteY2" fmla="*/ 1656184 h 1656184"/>
                <a:gd name="connsiteX3" fmla="*/ 2664296 w 2664296"/>
                <a:gd name="connsiteY3" fmla="*/ 0 h 1656184"/>
                <a:gd name="connsiteX0" fmla="*/ 2736304 w 2736304"/>
                <a:gd name="connsiteY0" fmla="*/ 0 h 1512168"/>
                <a:gd name="connsiteX1" fmla="*/ 0 w 2736304"/>
                <a:gd name="connsiteY1" fmla="*/ 576064 h 1512168"/>
                <a:gd name="connsiteX2" fmla="*/ 2664296 w 2736304"/>
                <a:gd name="connsiteY2" fmla="*/ 1512168 h 1512168"/>
                <a:gd name="connsiteX3" fmla="*/ 2736304 w 2736304"/>
                <a:gd name="connsiteY3" fmla="*/ 0 h 1512168"/>
                <a:gd name="connsiteX0" fmla="*/ 2736304 w 2736304"/>
                <a:gd name="connsiteY0" fmla="*/ 0 h 1584176"/>
                <a:gd name="connsiteX1" fmla="*/ 0 w 2736304"/>
                <a:gd name="connsiteY1" fmla="*/ 576064 h 1584176"/>
                <a:gd name="connsiteX2" fmla="*/ 2736304 w 2736304"/>
                <a:gd name="connsiteY2" fmla="*/ 1584176 h 1584176"/>
                <a:gd name="connsiteX3" fmla="*/ 2736304 w 2736304"/>
                <a:gd name="connsiteY3" fmla="*/ 0 h 1584176"/>
                <a:gd name="connsiteX0" fmla="*/ 2736304 w 2736304"/>
                <a:gd name="connsiteY0" fmla="*/ 0 h 1584176"/>
                <a:gd name="connsiteX1" fmla="*/ 0 w 2736304"/>
                <a:gd name="connsiteY1" fmla="*/ 576064 h 1584176"/>
                <a:gd name="connsiteX2" fmla="*/ 2736304 w 2736304"/>
                <a:gd name="connsiteY2" fmla="*/ 1584176 h 1584176"/>
                <a:gd name="connsiteX3" fmla="*/ 2736304 w 2736304"/>
                <a:gd name="connsiteY3" fmla="*/ 0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1584176">
                  <a:moveTo>
                    <a:pt x="2736304" y="0"/>
                  </a:moveTo>
                  <a:lnTo>
                    <a:pt x="0" y="576064"/>
                  </a:lnTo>
                  <a:lnTo>
                    <a:pt x="2736304" y="1584176"/>
                  </a:lnTo>
                  <a:lnTo>
                    <a:pt x="2736304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25098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 bwMode="auto">
            <a:xfrm>
              <a:off x="1763663" y="2852738"/>
              <a:ext cx="4680000" cy="2736850"/>
            </a:xfrm>
            <a:custGeom>
              <a:avLst/>
              <a:gdLst>
                <a:gd name="connsiteX0" fmla="*/ 0 w 2849078"/>
                <a:gd name="connsiteY0" fmla="*/ 0 h 288758"/>
                <a:gd name="connsiteX1" fmla="*/ 0 w 2849078"/>
                <a:gd name="connsiteY1" fmla="*/ 288758 h 288758"/>
                <a:gd name="connsiteX2" fmla="*/ 2849078 w 2849078"/>
                <a:gd name="connsiteY2" fmla="*/ 77002 h 288758"/>
                <a:gd name="connsiteX3" fmla="*/ 0 w 2849078"/>
                <a:gd name="connsiteY3" fmla="*/ 0 h 288758"/>
                <a:gd name="connsiteX0" fmla="*/ 0 w 2877867"/>
                <a:gd name="connsiteY0" fmla="*/ 0 h 288758"/>
                <a:gd name="connsiteX1" fmla="*/ 0 w 2877867"/>
                <a:gd name="connsiteY1" fmla="*/ 288758 h 288758"/>
                <a:gd name="connsiteX2" fmla="*/ 2877867 w 2877867"/>
                <a:gd name="connsiteY2" fmla="*/ 8852 h 288758"/>
                <a:gd name="connsiteX3" fmla="*/ 0 w 2877867"/>
                <a:gd name="connsiteY3" fmla="*/ 0 h 288758"/>
                <a:gd name="connsiteX0" fmla="*/ 1874661 w 4752528"/>
                <a:gd name="connsiteY0" fmla="*/ 0 h 1881060"/>
                <a:gd name="connsiteX1" fmla="*/ 0 w 4752528"/>
                <a:gd name="connsiteY1" fmla="*/ 1881060 h 1881060"/>
                <a:gd name="connsiteX2" fmla="*/ 4752528 w 4752528"/>
                <a:gd name="connsiteY2" fmla="*/ 8852 h 1881060"/>
                <a:gd name="connsiteX3" fmla="*/ 1874661 w 4752528"/>
                <a:gd name="connsiteY3" fmla="*/ 0 h 1881060"/>
                <a:gd name="connsiteX0" fmla="*/ 0 w 4752528"/>
                <a:gd name="connsiteY0" fmla="*/ 0 h 1872208"/>
                <a:gd name="connsiteX1" fmla="*/ 0 w 4752528"/>
                <a:gd name="connsiteY1" fmla="*/ 1872208 h 1872208"/>
                <a:gd name="connsiteX2" fmla="*/ 4752528 w 4752528"/>
                <a:gd name="connsiteY2" fmla="*/ 0 h 1872208"/>
                <a:gd name="connsiteX3" fmla="*/ 0 w 4752528"/>
                <a:gd name="connsiteY3" fmla="*/ 0 h 1872208"/>
                <a:gd name="connsiteX0" fmla="*/ 0 w 4536504"/>
                <a:gd name="connsiteY0" fmla="*/ 0 h 1872208"/>
                <a:gd name="connsiteX1" fmla="*/ 0 w 4536504"/>
                <a:gd name="connsiteY1" fmla="*/ 1872208 h 1872208"/>
                <a:gd name="connsiteX2" fmla="*/ 4536504 w 4536504"/>
                <a:gd name="connsiteY2" fmla="*/ 0 h 1872208"/>
                <a:gd name="connsiteX3" fmla="*/ 0 w 4536504"/>
                <a:gd name="connsiteY3" fmla="*/ 0 h 1872208"/>
                <a:gd name="connsiteX0" fmla="*/ 72008 w 4608512"/>
                <a:gd name="connsiteY0" fmla="*/ 0 h 2232248"/>
                <a:gd name="connsiteX1" fmla="*/ 0 w 4608512"/>
                <a:gd name="connsiteY1" fmla="*/ 2232248 h 2232248"/>
                <a:gd name="connsiteX2" fmla="*/ 4608512 w 4608512"/>
                <a:gd name="connsiteY2" fmla="*/ 0 h 2232248"/>
                <a:gd name="connsiteX3" fmla="*/ 72008 w 4608512"/>
                <a:gd name="connsiteY3" fmla="*/ 0 h 2232248"/>
                <a:gd name="connsiteX0" fmla="*/ 72008 w 4608512"/>
                <a:gd name="connsiteY0" fmla="*/ 1728192 h 2232248"/>
                <a:gd name="connsiteX1" fmla="*/ 0 w 4608512"/>
                <a:gd name="connsiteY1" fmla="*/ 2232248 h 2232248"/>
                <a:gd name="connsiteX2" fmla="*/ 4608512 w 4608512"/>
                <a:gd name="connsiteY2" fmla="*/ 0 h 2232248"/>
                <a:gd name="connsiteX3" fmla="*/ 72008 w 4608512"/>
                <a:gd name="connsiteY3" fmla="*/ 1728192 h 2232248"/>
                <a:gd name="connsiteX0" fmla="*/ 0 w 4536504"/>
                <a:gd name="connsiteY0" fmla="*/ 1728192 h 2304256"/>
                <a:gd name="connsiteX1" fmla="*/ 0 w 4536504"/>
                <a:gd name="connsiteY1" fmla="*/ 2304256 h 2304256"/>
                <a:gd name="connsiteX2" fmla="*/ 4536504 w 4536504"/>
                <a:gd name="connsiteY2" fmla="*/ 0 h 2304256"/>
                <a:gd name="connsiteX3" fmla="*/ 0 w 4536504"/>
                <a:gd name="connsiteY3" fmla="*/ 1728192 h 2304256"/>
                <a:gd name="connsiteX0" fmla="*/ 0 w 4608512"/>
                <a:gd name="connsiteY0" fmla="*/ 0 h 1224136"/>
                <a:gd name="connsiteX1" fmla="*/ 0 w 4608512"/>
                <a:gd name="connsiteY1" fmla="*/ 576064 h 1224136"/>
                <a:gd name="connsiteX2" fmla="*/ 4608512 w 4608512"/>
                <a:gd name="connsiteY2" fmla="*/ 1224136 h 1224136"/>
                <a:gd name="connsiteX3" fmla="*/ 0 w 4608512"/>
                <a:gd name="connsiteY3" fmla="*/ 0 h 1224136"/>
                <a:gd name="connsiteX0" fmla="*/ 0 w 4608512"/>
                <a:gd name="connsiteY0" fmla="*/ 0 h 1152128"/>
                <a:gd name="connsiteX1" fmla="*/ 0 w 4608512"/>
                <a:gd name="connsiteY1" fmla="*/ 576064 h 1152128"/>
                <a:gd name="connsiteX2" fmla="*/ 4608512 w 4608512"/>
                <a:gd name="connsiteY2" fmla="*/ 1152128 h 1152128"/>
                <a:gd name="connsiteX3" fmla="*/ 0 w 4608512"/>
                <a:gd name="connsiteY3" fmla="*/ 0 h 1152128"/>
                <a:gd name="connsiteX0" fmla="*/ 0 w 4680520"/>
                <a:gd name="connsiteY0" fmla="*/ 1080120 h 1656184"/>
                <a:gd name="connsiteX1" fmla="*/ 0 w 4680520"/>
                <a:gd name="connsiteY1" fmla="*/ 1656184 h 1656184"/>
                <a:gd name="connsiteX2" fmla="*/ 4680520 w 4680520"/>
                <a:gd name="connsiteY2" fmla="*/ 0 h 1656184"/>
                <a:gd name="connsiteX3" fmla="*/ 0 w 4680520"/>
                <a:gd name="connsiteY3" fmla="*/ 1080120 h 1656184"/>
                <a:gd name="connsiteX0" fmla="*/ 0 w 4680520"/>
                <a:gd name="connsiteY0" fmla="*/ 1080120 h 1656184"/>
                <a:gd name="connsiteX1" fmla="*/ 0 w 4680520"/>
                <a:gd name="connsiteY1" fmla="*/ 1656184 h 1656184"/>
                <a:gd name="connsiteX2" fmla="*/ 4680520 w 4680520"/>
                <a:gd name="connsiteY2" fmla="*/ 1224136 h 1656184"/>
                <a:gd name="connsiteX3" fmla="*/ 4680520 w 4680520"/>
                <a:gd name="connsiteY3" fmla="*/ 0 h 1656184"/>
                <a:gd name="connsiteX4" fmla="*/ 0 w 4680520"/>
                <a:gd name="connsiteY4" fmla="*/ 1080120 h 1656184"/>
                <a:gd name="connsiteX0" fmla="*/ 0 w 4680520"/>
                <a:gd name="connsiteY0" fmla="*/ 1080120 h 1872208"/>
                <a:gd name="connsiteX1" fmla="*/ 0 w 4680520"/>
                <a:gd name="connsiteY1" fmla="*/ 1656184 h 1872208"/>
                <a:gd name="connsiteX2" fmla="*/ 1944216 w 4680520"/>
                <a:gd name="connsiteY2" fmla="*/ 1872208 h 1872208"/>
                <a:gd name="connsiteX3" fmla="*/ 4680520 w 4680520"/>
                <a:gd name="connsiteY3" fmla="*/ 1224136 h 1872208"/>
                <a:gd name="connsiteX4" fmla="*/ 4680520 w 4680520"/>
                <a:gd name="connsiteY4" fmla="*/ 0 h 1872208"/>
                <a:gd name="connsiteX5" fmla="*/ 0 w 4680520"/>
                <a:gd name="connsiteY5" fmla="*/ 1080120 h 1872208"/>
                <a:gd name="connsiteX0" fmla="*/ 0 w 4680520"/>
                <a:gd name="connsiteY0" fmla="*/ 1080120 h 1872208"/>
                <a:gd name="connsiteX1" fmla="*/ 0 w 4680520"/>
                <a:gd name="connsiteY1" fmla="*/ 1656184 h 1872208"/>
                <a:gd name="connsiteX2" fmla="*/ 1944216 w 4680520"/>
                <a:gd name="connsiteY2" fmla="*/ 1296144 h 1872208"/>
                <a:gd name="connsiteX3" fmla="*/ 1944216 w 4680520"/>
                <a:gd name="connsiteY3" fmla="*/ 1872208 h 1872208"/>
                <a:gd name="connsiteX4" fmla="*/ 4680520 w 4680520"/>
                <a:gd name="connsiteY4" fmla="*/ 1224136 h 1872208"/>
                <a:gd name="connsiteX5" fmla="*/ 4680520 w 4680520"/>
                <a:gd name="connsiteY5" fmla="*/ 0 h 1872208"/>
                <a:gd name="connsiteX6" fmla="*/ 0 w 4680520"/>
                <a:gd name="connsiteY6" fmla="*/ 1080120 h 1872208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1944216 w 4680520"/>
                <a:gd name="connsiteY2" fmla="*/ 1296144 h 2736304"/>
                <a:gd name="connsiteX3" fmla="*/ 1944216 w 4680520"/>
                <a:gd name="connsiteY3" fmla="*/ 1872208 h 2736304"/>
                <a:gd name="connsiteX4" fmla="*/ 4680520 w 4680520"/>
                <a:gd name="connsiteY4" fmla="*/ 1224136 h 2736304"/>
                <a:gd name="connsiteX5" fmla="*/ 4680520 w 4680520"/>
                <a:gd name="connsiteY5" fmla="*/ 0 h 2736304"/>
                <a:gd name="connsiteX6" fmla="*/ 0 w 4680520"/>
                <a:gd name="connsiteY6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792088 w 4680520"/>
                <a:gd name="connsiteY2" fmla="*/ 1296144 h 2736304"/>
                <a:gd name="connsiteX3" fmla="*/ 1944216 w 4680520"/>
                <a:gd name="connsiteY3" fmla="*/ 1296144 h 2736304"/>
                <a:gd name="connsiteX4" fmla="*/ 1944216 w 4680520"/>
                <a:gd name="connsiteY4" fmla="*/ 1872208 h 2736304"/>
                <a:gd name="connsiteX5" fmla="*/ 4680520 w 4680520"/>
                <a:gd name="connsiteY5" fmla="*/ 1224136 h 2736304"/>
                <a:gd name="connsiteX6" fmla="*/ 4680520 w 4680520"/>
                <a:gd name="connsiteY6" fmla="*/ 0 h 2736304"/>
                <a:gd name="connsiteX7" fmla="*/ 0 w 4680520"/>
                <a:gd name="connsiteY7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720080 w 4680520"/>
                <a:gd name="connsiteY2" fmla="*/ 2736304 h 2736304"/>
                <a:gd name="connsiteX3" fmla="*/ 792088 w 4680520"/>
                <a:gd name="connsiteY3" fmla="*/ 1296144 h 2736304"/>
                <a:gd name="connsiteX4" fmla="*/ 1944216 w 4680520"/>
                <a:gd name="connsiteY4" fmla="*/ 1296144 h 2736304"/>
                <a:gd name="connsiteX5" fmla="*/ 1944216 w 4680520"/>
                <a:gd name="connsiteY5" fmla="*/ 1872208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720080 w 4680520"/>
                <a:gd name="connsiteY2" fmla="*/ 2736304 h 2736304"/>
                <a:gd name="connsiteX3" fmla="*/ 792088 w 4680520"/>
                <a:gd name="connsiteY3" fmla="*/ 1296144 h 2736304"/>
                <a:gd name="connsiteX4" fmla="*/ 1944216 w 4680520"/>
                <a:gd name="connsiteY4" fmla="*/ 1296144 h 2736304"/>
                <a:gd name="connsiteX5" fmla="*/ 2160478 w 4680520"/>
                <a:gd name="connsiteY5" fmla="*/ 1872032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720080 w 4680520"/>
                <a:gd name="connsiteY2" fmla="*/ 2736304 h 2736304"/>
                <a:gd name="connsiteX3" fmla="*/ 792088 w 4680520"/>
                <a:gd name="connsiteY3" fmla="*/ 1296144 h 2736304"/>
                <a:gd name="connsiteX4" fmla="*/ 2160478 w 4680520"/>
                <a:gd name="connsiteY4" fmla="*/ 1296083 h 2736304"/>
                <a:gd name="connsiteX5" fmla="*/ 2160478 w 4680520"/>
                <a:gd name="connsiteY5" fmla="*/ 1872032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1728377 w 4680520"/>
                <a:gd name="connsiteY2" fmla="*/ 2735956 h 2736304"/>
                <a:gd name="connsiteX3" fmla="*/ 792088 w 4680520"/>
                <a:gd name="connsiteY3" fmla="*/ 1296144 h 2736304"/>
                <a:gd name="connsiteX4" fmla="*/ 2160478 w 4680520"/>
                <a:gd name="connsiteY4" fmla="*/ 1296083 h 2736304"/>
                <a:gd name="connsiteX5" fmla="*/ 2160478 w 4680520"/>
                <a:gd name="connsiteY5" fmla="*/ 1872032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1728377 w 4680520"/>
                <a:gd name="connsiteY2" fmla="*/ 2735956 h 2736304"/>
                <a:gd name="connsiteX3" fmla="*/ 1728377 w 4680520"/>
                <a:gd name="connsiteY3" fmla="*/ 1296083 h 2736304"/>
                <a:gd name="connsiteX4" fmla="*/ 2160478 w 4680520"/>
                <a:gd name="connsiteY4" fmla="*/ 1296083 h 2736304"/>
                <a:gd name="connsiteX5" fmla="*/ 2160478 w 4680520"/>
                <a:gd name="connsiteY5" fmla="*/ 1872032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1656361 w 4680520"/>
                <a:gd name="connsiteY2" fmla="*/ 2735956 h 2736304"/>
                <a:gd name="connsiteX3" fmla="*/ 1728377 w 4680520"/>
                <a:gd name="connsiteY3" fmla="*/ 1296083 h 2736304"/>
                <a:gd name="connsiteX4" fmla="*/ 2160478 w 4680520"/>
                <a:gd name="connsiteY4" fmla="*/ 1296083 h 2736304"/>
                <a:gd name="connsiteX5" fmla="*/ 2160478 w 4680520"/>
                <a:gd name="connsiteY5" fmla="*/ 1872032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1656361 w 4680520"/>
                <a:gd name="connsiteY2" fmla="*/ 2735956 h 2736304"/>
                <a:gd name="connsiteX3" fmla="*/ 1656361 w 4680520"/>
                <a:gd name="connsiteY3" fmla="*/ 1296083 h 2736304"/>
                <a:gd name="connsiteX4" fmla="*/ 2160478 w 4680520"/>
                <a:gd name="connsiteY4" fmla="*/ 1296083 h 2736304"/>
                <a:gd name="connsiteX5" fmla="*/ 2160478 w 4680520"/>
                <a:gd name="connsiteY5" fmla="*/ 1872032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1656361 w 4680520"/>
                <a:gd name="connsiteY2" fmla="*/ 2735956 h 2736304"/>
                <a:gd name="connsiteX3" fmla="*/ 1656361 w 4680520"/>
                <a:gd name="connsiteY3" fmla="*/ 1296083 h 2736304"/>
                <a:gd name="connsiteX4" fmla="*/ 2160478 w 4680520"/>
                <a:gd name="connsiteY4" fmla="*/ 1296083 h 2736304"/>
                <a:gd name="connsiteX5" fmla="*/ 2232495 w 4680520"/>
                <a:gd name="connsiteY5" fmla="*/ 1872032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  <a:gd name="connsiteX0" fmla="*/ 0 w 4680520"/>
                <a:gd name="connsiteY0" fmla="*/ 1080120 h 2736304"/>
                <a:gd name="connsiteX1" fmla="*/ 0 w 4680520"/>
                <a:gd name="connsiteY1" fmla="*/ 2736304 h 2736304"/>
                <a:gd name="connsiteX2" fmla="*/ 1656361 w 4680520"/>
                <a:gd name="connsiteY2" fmla="*/ 2735956 h 2736304"/>
                <a:gd name="connsiteX3" fmla="*/ 1656361 w 4680520"/>
                <a:gd name="connsiteY3" fmla="*/ 1296083 h 2736304"/>
                <a:gd name="connsiteX4" fmla="*/ 2232495 w 4680520"/>
                <a:gd name="connsiteY4" fmla="*/ 1296083 h 2736304"/>
                <a:gd name="connsiteX5" fmla="*/ 2232495 w 4680520"/>
                <a:gd name="connsiteY5" fmla="*/ 1872032 h 2736304"/>
                <a:gd name="connsiteX6" fmla="*/ 4680520 w 4680520"/>
                <a:gd name="connsiteY6" fmla="*/ 1224136 h 2736304"/>
                <a:gd name="connsiteX7" fmla="*/ 4680520 w 4680520"/>
                <a:gd name="connsiteY7" fmla="*/ 0 h 2736304"/>
                <a:gd name="connsiteX8" fmla="*/ 0 w 4680520"/>
                <a:gd name="connsiteY8" fmla="*/ 1080120 h 273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520" h="2736304">
                  <a:moveTo>
                    <a:pt x="0" y="1080120"/>
                  </a:moveTo>
                  <a:lnTo>
                    <a:pt x="0" y="2736304"/>
                  </a:lnTo>
                  <a:lnTo>
                    <a:pt x="1656361" y="2735956"/>
                  </a:lnTo>
                  <a:lnTo>
                    <a:pt x="1656361" y="1296083"/>
                  </a:lnTo>
                  <a:lnTo>
                    <a:pt x="2232495" y="1296083"/>
                  </a:lnTo>
                  <a:lnTo>
                    <a:pt x="2232495" y="1872032"/>
                  </a:lnTo>
                  <a:lnTo>
                    <a:pt x="4680520" y="1224136"/>
                  </a:lnTo>
                  <a:lnTo>
                    <a:pt x="4680520" y="0"/>
                  </a:lnTo>
                  <a:lnTo>
                    <a:pt x="0" y="1080120"/>
                  </a:lnTo>
                  <a:close/>
                </a:path>
              </a:pathLst>
            </a:custGeom>
            <a:solidFill>
              <a:schemeClr val="accent5">
                <a:lumMod val="75000"/>
                <a:alpha val="25098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11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Восстановление истины:</a:t>
            </a:r>
            <a:br>
              <a:rPr lang="ru-RU" dirty="0" smtClean="0"/>
            </a:br>
            <a:r>
              <a:rPr lang="ru-RU" dirty="0" smtClean="0"/>
              <a:t>какой интерконнект в суперкомпьютерах используется чаще?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Эпохи различных технологий</a:t>
            </a:r>
            <a:br>
              <a:rPr lang="ru-RU" smtClean="0"/>
            </a:br>
            <a:r>
              <a:rPr lang="ru-RU" smtClean="0"/>
              <a:t>в разрезе </a:t>
            </a:r>
            <a:r>
              <a:rPr lang="en-US" smtClean="0"/>
              <a:t>SCs</a:t>
            </a:r>
            <a:r>
              <a:rPr lang="ru-RU" smtClean="0"/>
              <a:t>. «</a:t>
            </a:r>
            <a:r>
              <a:rPr lang="en-US" smtClean="0"/>
              <a:t>Interconnect</a:t>
            </a:r>
            <a:r>
              <a:rPr lang="ru-RU" smtClean="0"/>
              <a:t>»</a:t>
            </a:r>
          </a:p>
        </p:txBody>
      </p:sp>
      <p:pic>
        <p:nvPicPr>
          <p:cNvPr id="55299" name="Picture 3" descr="C:\Users\Abramov Sergei\Desktop\Now!\НСКФ\Доклад Абрамова\src\прав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908720"/>
            <a:ext cx="2990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 descr="C:\Users\Abramov Sergei\Desktop\OffLine Ispolkom on Revolt\Статьи\2013\ПаВТ 2013\ПаВТ презентация\s\InterconnectSC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Эпохи различных технологий</a:t>
            </a:r>
            <a:br>
              <a:rPr lang="ru-RU" dirty="0" smtClean="0"/>
            </a:br>
            <a:r>
              <a:rPr lang="ru-RU" dirty="0" smtClean="0"/>
              <a:t>в разрезе </a:t>
            </a:r>
            <a:r>
              <a:rPr lang="en-US" dirty="0" err="1" smtClean="0"/>
              <a:t>Rmax</a:t>
            </a:r>
            <a:r>
              <a:rPr lang="en-US" dirty="0" smtClean="0"/>
              <a:t>. </a:t>
            </a:r>
            <a:r>
              <a:rPr lang="ru-RU" dirty="0" smtClean="0"/>
              <a:t>«</a:t>
            </a:r>
            <a:r>
              <a:rPr lang="en-US" dirty="0" smtClean="0"/>
              <a:t>Interconnect</a:t>
            </a:r>
            <a:r>
              <a:rPr lang="ru-RU" dirty="0" smtClean="0"/>
              <a:t>»</a:t>
            </a:r>
          </a:p>
        </p:txBody>
      </p:sp>
      <p:pic>
        <p:nvPicPr>
          <p:cNvPr id="56324" name="Picture 2" descr="C:\Users\Abramov Sergei\Desktop\OffLine Ispolkom on Revolt\Статьи\2013\ПаВТ 2013\ПаВТ презентация\s\InterconnectRMa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Причины отличия «правды» от «истины» —</a:t>
            </a:r>
            <a:br>
              <a:rPr lang="ru-RU" smtClean="0"/>
            </a:br>
            <a:r>
              <a:rPr lang="ru-RU" smtClean="0"/>
              <a:t>расслоение отрасли. «</a:t>
            </a:r>
            <a:r>
              <a:rPr lang="en-US" smtClean="0"/>
              <a:t>Interconnect</a:t>
            </a:r>
            <a:r>
              <a:rPr lang="ru-RU" smtClean="0"/>
              <a:t>»</a:t>
            </a:r>
          </a:p>
        </p:txBody>
      </p:sp>
      <p:pic>
        <p:nvPicPr>
          <p:cNvPr id="6" name="Interconnect-ABC-mono-fast-08se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9144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символ истина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bramov Sergei\Desktop\OffLine Ispolkom on Revolt\Статьи\2013\ПаВТ 2013\ПаВТ презентация\src\InterconnectABCD-2012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Причины отличия «правды» от «истины» —</a:t>
            </a:r>
            <a:br>
              <a:rPr lang="ru-RU" smtClean="0"/>
            </a:br>
            <a:r>
              <a:rPr lang="ru-RU" smtClean="0"/>
              <a:t>расслоение отрасли. «</a:t>
            </a:r>
            <a:r>
              <a:rPr lang="en-US" smtClean="0"/>
              <a:t>Interconnect</a:t>
            </a:r>
            <a:r>
              <a:rPr lang="ru-RU" smtClean="0"/>
              <a:t>»</a:t>
            </a:r>
          </a:p>
        </p:txBody>
      </p: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692275" y="2781300"/>
            <a:ext cx="4751388" cy="3836988"/>
            <a:chOff x="1692275" y="2780928"/>
            <a:chExt cx="4751933" cy="3837076"/>
          </a:xfrm>
        </p:grpSpPr>
        <p:sp>
          <p:nvSpPr>
            <p:cNvPr id="58375" name="Полилиния 7"/>
            <p:cNvSpPr>
              <a:spLocks/>
            </p:cNvSpPr>
            <p:nvPr/>
          </p:nvSpPr>
          <p:spPr bwMode="auto">
            <a:xfrm>
              <a:off x="1692275" y="2780928"/>
              <a:ext cx="4751933" cy="3837076"/>
            </a:xfrm>
            <a:custGeom>
              <a:avLst/>
              <a:gdLst>
                <a:gd name="T0" fmla="*/ 71404 w 4752513"/>
                <a:gd name="T1" fmla="*/ 0 h 3837526"/>
                <a:gd name="T2" fmla="*/ 719397 w 4752513"/>
                <a:gd name="T3" fmla="*/ 0 h 3837526"/>
                <a:gd name="T4" fmla="*/ 2807376 w 4752513"/>
                <a:gd name="T5" fmla="*/ 2447983 h 3837526"/>
                <a:gd name="T6" fmla="*/ 4751353 w 4752513"/>
                <a:gd name="T7" fmla="*/ 3815976 h 3837526"/>
                <a:gd name="T8" fmla="*/ 3208 w 4752513"/>
                <a:gd name="T9" fmla="*/ 3836626 h 3837526"/>
                <a:gd name="T10" fmla="*/ 71404 w 4752513"/>
                <a:gd name="T11" fmla="*/ 0 h 383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52513"/>
                <a:gd name="T19" fmla="*/ 0 h 3837526"/>
                <a:gd name="T20" fmla="*/ 4752513 w 4752513"/>
                <a:gd name="T21" fmla="*/ 3837526 h 383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52513" h="3837526">
                  <a:moveTo>
                    <a:pt x="71422" y="0"/>
                  </a:moveTo>
                  <a:lnTo>
                    <a:pt x="719573" y="0"/>
                  </a:lnTo>
                  <a:lnTo>
                    <a:pt x="2808060" y="2448559"/>
                  </a:lnTo>
                  <a:lnTo>
                    <a:pt x="4752513" y="3816872"/>
                  </a:lnTo>
                  <a:lnTo>
                    <a:pt x="3208" y="3837526"/>
                  </a:lnTo>
                  <a:cubicBezTo>
                    <a:pt x="0" y="2592659"/>
                    <a:pt x="74630" y="1244867"/>
                    <a:pt x="71422" y="0"/>
                  </a:cubicBez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76" name="Полилиния 8"/>
            <p:cNvSpPr>
              <a:spLocks/>
            </p:cNvSpPr>
            <p:nvPr/>
          </p:nvSpPr>
          <p:spPr bwMode="auto">
            <a:xfrm>
              <a:off x="2555776" y="2780928"/>
              <a:ext cx="3744450" cy="2232248"/>
            </a:xfrm>
            <a:custGeom>
              <a:avLst/>
              <a:gdLst>
                <a:gd name="T0" fmla="*/ 0 w 3744907"/>
                <a:gd name="T1" fmla="*/ 0 h 2232509"/>
                <a:gd name="T2" fmla="*/ 1943979 w 3744907"/>
                <a:gd name="T3" fmla="*/ 2231988 h 2232509"/>
                <a:gd name="T4" fmla="*/ 3743994 w 3744907"/>
                <a:gd name="T5" fmla="*/ 1368206 h 2232509"/>
                <a:gd name="T6" fmla="*/ 3743994 w 3744907"/>
                <a:gd name="T7" fmla="*/ 372 h 2232509"/>
                <a:gd name="T8" fmla="*/ 0 w 3744907"/>
                <a:gd name="T9" fmla="*/ 0 h 22325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4907"/>
                <a:gd name="T16" fmla="*/ 0 h 2232509"/>
                <a:gd name="T17" fmla="*/ 3744907 w 3744907"/>
                <a:gd name="T18" fmla="*/ 2232509 h 22325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4907" h="2232509">
                  <a:moveTo>
                    <a:pt x="0" y="0"/>
                  </a:moveTo>
                  <a:lnTo>
                    <a:pt x="1944453" y="2232509"/>
                  </a:lnTo>
                  <a:lnTo>
                    <a:pt x="3744907" y="1368524"/>
                  </a:lnTo>
                  <a:lnTo>
                    <a:pt x="3744907" y="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25098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 bwMode="auto">
            <a:xfrm>
              <a:off x="4643777" y="4292263"/>
              <a:ext cx="1728985" cy="2089198"/>
            </a:xfrm>
            <a:custGeom>
              <a:avLst/>
              <a:gdLst>
                <a:gd name="connsiteX0" fmla="*/ 0 w 2849078"/>
                <a:gd name="connsiteY0" fmla="*/ 0 h 288758"/>
                <a:gd name="connsiteX1" fmla="*/ 0 w 2849078"/>
                <a:gd name="connsiteY1" fmla="*/ 288758 h 288758"/>
                <a:gd name="connsiteX2" fmla="*/ 2849078 w 2849078"/>
                <a:gd name="connsiteY2" fmla="*/ 77002 h 288758"/>
                <a:gd name="connsiteX3" fmla="*/ 0 w 2849078"/>
                <a:gd name="connsiteY3" fmla="*/ 0 h 288758"/>
                <a:gd name="connsiteX0" fmla="*/ 0 w 2877867"/>
                <a:gd name="connsiteY0" fmla="*/ 0 h 288758"/>
                <a:gd name="connsiteX1" fmla="*/ 0 w 2877867"/>
                <a:gd name="connsiteY1" fmla="*/ 288758 h 288758"/>
                <a:gd name="connsiteX2" fmla="*/ 2877867 w 2877867"/>
                <a:gd name="connsiteY2" fmla="*/ 8852 h 288758"/>
                <a:gd name="connsiteX3" fmla="*/ 0 w 2877867"/>
                <a:gd name="connsiteY3" fmla="*/ 0 h 288758"/>
                <a:gd name="connsiteX0" fmla="*/ 0 w 2376264"/>
                <a:gd name="connsiteY0" fmla="*/ 0 h 2448272"/>
                <a:gd name="connsiteX1" fmla="*/ 0 w 2376264"/>
                <a:gd name="connsiteY1" fmla="*/ 288758 h 2448272"/>
                <a:gd name="connsiteX2" fmla="*/ 2376264 w 2376264"/>
                <a:gd name="connsiteY2" fmla="*/ 2448272 h 2448272"/>
                <a:gd name="connsiteX3" fmla="*/ 0 w 2376264"/>
                <a:gd name="connsiteY3" fmla="*/ 0 h 2448272"/>
                <a:gd name="connsiteX0" fmla="*/ 2520280 w 2520280"/>
                <a:gd name="connsiteY0" fmla="*/ 0 h 2736304"/>
                <a:gd name="connsiteX1" fmla="*/ 0 w 2520280"/>
                <a:gd name="connsiteY1" fmla="*/ 576790 h 2736304"/>
                <a:gd name="connsiteX2" fmla="*/ 2376264 w 2520280"/>
                <a:gd name="connsiteY2" fmla="*/ 2736304 h 2736304"/>
                <a:gd name="connsiteX3" fmla="*/ 2520280 w 2520280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664296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736304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736304"/>
                <a:gd name="connsiteX1" fmla="*/ 0 w 2808312"/>
                <a:gd name="connsiteY1" fmla="*/ 288032 h 2736304"/>
                <a:gd name="connsiteX2" fmla="*/ 2736304 w 2808312"/>
                <a:gd name="connsiteY2" fmla="*/ 2736304 h 2736304"/>
                <a:gd name="connsiteX3" fmla="*/ 2808312 w 2808312"/>
                <a:gd name="connsiteY3" fmla="*/ 0 h 2736304"/>
                <a:gd name="connsiteX0" fmla="*/ 2808312 w 2808312"/>
                <a:gd name="connsiteY0" fmla="*/ 0 h 2664296"/>
                <a:gd name="connsiteX1" fmla="*/ 0 w 2808312"/>
                <a:gd name="connsiteY1" fmla="*/ 216024 h 2664296"/>
                <a:gd name="connsiteX2" fmla="*/ 2736304 w 2808312"/>
                <a:gd name="connsiteY2" fmla="*/ 2664296 h 2664296"/>
                <a:gd name="connsiteX3" fmla="*/ 2808312 w 2808312"/>
                <a:gd name="connsiteY3" fmla="*/ 0 h 2664296"/>
                <a:gd name="connsiteX0" fmla="*/ 2664296 w 2664296"/>
                <a:gd name="connsiteY0" fmla="*/ 0 h 2664296"/>
                <a:gd name="connsiteX1" fmla="*/ 0 w 2664296"/>
                <a:gd name="connsiteY1" fmla="*/ 288032 h 2664296"/>
                <a:gd name="connsiteX2" fmla="*/ 2592288 w 2664296"/>
                <a:gd name="connsiteY2" fmla="*/ 2664296 h 2664296"/>
                <a:gd name="connsiteX3" fmla="*/ 2664296 w 2664296"/>
                <a:gd name="connsiteY3" fmla="*/ 0 h 2664296"/>
                <a:gd name="connsiteX0" fmla="*/ 2736304 w 2736304"/>
                <a:gd name="connsiteY0" fmla="*/ 0 h 2664296"/>
                <a:gd name="connsiteX1" fmla="*/ 0 w 2736304"/>
                <a:gd name="connsiteY1" fmla="*/ 216024 h 2664296"/>
                <a:gd name="connsiteX2" fmla="*/ 2664296 w 2736304"/>
                <a:gd name="connsiteY2" fmla="*/ 2664296 h 2664296"/>
                <a:gd name="connsiteX3" fmla="*/ 2736304 w 2736304"/>
                <a:gd name="connsiteY3" fmla="*/ 0 h 2664296"/>
                <a:gd name="connsiteX0" fmla="*/ 2664296 w 2664296"/>
                <a:gd name="connsiteY0" fmla="*/ 0 h 2664296"/>
                <a:gd name="connsiteX1" fmla="*/ 0 w 2664296"/>
                <a:gd name="connsiteY1" fmla="*/ 288032 h 2664296"/>
                <a:gd name="connsiteX2" fmla="*/ 2592288 w 2664296"/>
                <a:gd name="connsiteY2" fmla="*/ 2664296 h 2664296"/>
                <a:gd name="connsiteX3" fmla="*/ 2664296 w 2664296"/>
                <a:gd name="connsiteY3" fmla="*/ 0 h 2664296"/>
                <a:gd name="connsiteX0" fmla="*/ 4752528 w 4752528"/>
                <a:gd name="connsiteY0" fmla="*/ 0 h 2664296"/>
                <a:gd name="connsiteX1" fmla="*/ 0 w 4752528"/>
                <a:gd name="connsiteY1" fmla="*/ 2016224 h 2664296"/>
                <a:gd name="connsiteX2" fmla="*/ 4680520 w 4752528"/>
                <a:gd name="connsiteY2" fmla="*/ 2664296 h 2664296"/>
                <a:gd name="connsiteX3" fmla="*/ 4752528 w 4752528"/>
                <a:gd name="connsiteY3" fmla="*/ 0 h 2664296"/>
                <a:gd name="connsiteX0" fmla="*/ 4752528 w 4752528"/>
                <a:gd name="connsiteY0" fmla="*/ 0 h 3240360"/>
                <a:gd name="connsiteX1" fmla="*/ 0 w 4752528"/>
                <a:gd name="connsiteY1" fmla="*/ 2016224 h 3240360"/>
                <a:gd name="connsiteX2" fmla="*/ 4608512 w 4752528"/>
                <a:gd name="connsiteY2" fmla="*/ 3240360 h 3240360"/>
                <a:gd name="connsiteX3" fmla="*/ 4752528 w 4752528"/>
                <a:gd name="connsiteY3" fmla="*/ 0 h 3240360"/>
                <a:gd name="connsiteX0" fmla="*/ 4536504 w 4608512"/>
                <a:gd name="connsiteY0" fmla="*/ 0 h 3240360"/>
                <a:gd name="connsiteX1" fmla="*/ 0 w 4608512"/>
                <a:gd name="connsiteY1" fmla="*/ 2016224 h 3240360"/>
                <a:gd name="connsiteX2" fmla="*/ 4608512 w 4608512"/>
                <a:gd name="connsiteY2" fmla="*/ 3240360 h 3240360"/>
                <a:gd name="connsiteX3" fmla="*/ 4536504 w 4608512"/>
                <a:gd name="connsiteY3" fmla="*/ 0 h 3240360"/>
                <a:gd name="connsiteX0" fmla="*/ 4536504 w 4608512"/>
                <a:gd name="connsiteY0" fmla="*/ 0 h 1944216"/>
                <a:gd name="connsiteX1" fmla="*/ 0 w 4608512"/>
                <a:gd name="connsiteY1" fmla="*/ 720080 h 1944216"/>
                <a:gd name="connsiteX2" fmla="*/ 4608512 w 4608512"/>
                <a:gd name="connsiteY2" fmla="*/ 1944216 h 1944216"/>
                <a:gd name="connsiteX3" fmla="*/ 4536504 w 4608512"/>
                <a:gd name="connsiteY3" fmla="*/ 0 h 1944216"/>
                <a:gd name="connsiteX0" fmla="*/ 2664296 w 2736304"/>
                <a:gd name="connsiteY0" fmla="*/ 0 h 1944216"/>
                <a:gd name="connsiteX1" fmla="*/ 0 w 2736304"/>
                <a:gd name="connsiteY1" fmla="*/ 720080 h 1944216"/>
                <a:gd name="connsiteX2" fmla="*/ 2736304 w 2736304"/>
                <a:gd name="connsiteY2" fmla="*/ 1944216 h 1944216"/>
                <a:gd name="connsiteX3" fmla="*/ 2664296 w 2736304"/>
                <a:gd name="connsiteY3" fmla="*/ 0 h 1944216"/>
                <a:gd name="connsiteX0" fmla="*/ 2664296 w 2664296"/>
                <a:gd name="connsiteY0" fmla="*/ 0 h 1656184"/>
                <a:gd name="connsiteX1" fmla="*/ 0 w 2664296"/>
                <a:gd name="connsiteY1" fmla="*/ 720080 h 1656184"/>
                <a:gd name="connsiteX2" fmla="*/ 2664296 w 2664296"/>
                <a:gd name="connsiteY2" fmla="*/ 1656184 h 1656184"/>
                <a:gd name="connsiteX3" fmla="*/ 2664296 w 2664296"/>
                <a:gd name="connsiteY3" fmla="*/ 0 h 1656184"/>
                <a:gd name="connsiteX0" fmla="*/ 2736304 w 2736304"/>
                <a:gd name="connsiteY0" fmla="*/ 0 h 1512168"/>
                <a:gd name="connsiteX1" fmla="*/ 0 w 2736304"/>
                <a:gd name="connsiteY1" fmla="*/ 576064 h 1512168"/>
                <a:gd name="connsiteX2" fmla="*/ 2664296 w 2736304"/>
                <a:gd name="connsiteY2" fmla="*/ 1512168 h 1512168"/>
                <a:gd name="connsiteX3" fmla="*/ 2736304 w 2736304"/>
                <a:gd name="connsiteY3" fmla="*/ 0 h 1512168"/>
                <a:gd name="connsiteX0" fmla="*/ 2736304 w 2736304"/>
                <a:gd name="connsiteY0" fmla="*/ 0 h 1584176"/>
                <a:gd name="connsiteX1" fmla="*/ 0 w 2736304"/>
                <a:gd name="connsiteY1" fmla="*/ 576064 h 1584176"/>
                <a:gd name="connsiteX2" fmla="*/ 2736304 w 2736304"/>
                <a:gd name="connsiteY2" fmla="*/ 1584176 h 1584176"/>
                <a:gd name="connsiteX3" fmla="*/ 2736304 w 2736304"/>
                <a:gd name="connsiteY3" fmla="*/ 0 h 1584176"/>
                <a:gd name="connsiteX0" fmla="*/ 2736304 w 2736304"/>
                <a:gd name="connsiteY0" fmla="*/ 0 h 1584176"/>
                <a:gd name="connsiteX1" fmla="*/ 0 w 2736304"/>
                <a:gd name="connsiteY1" fmla="*/ 576064 h 1584176"/>
                <a:gd name="connsiteX2" fmla="*/ 2736304 w 2736304"/>
                <a:gd name="connsiteY2" fmla="*/ 1584176 h 1584176"/>
                <a:gd name="connsiteX3" fmla="*/ 2736304 w 2736304"/>
                <a:gd name="connsiteY3" fmla="*/ 0 h 1584176"/>
                <a:gd name="connsiteX0" fmla="*/ 2736304 w 2736304"/>
                <a:gd name="connsiteY0" fmla="*/ 0 h 1584176"/>
                <a:gd name="connsiteX1" fmla="*/ 0 w 2736304"/>
                <a:gd name="connsiteY1" fmla="*/ 432048 h 1584176"/>
                <a:gd name="connsiteX2" fmla="*/ 2736304 w 2736304"/>
                <a:gd name="connsiteY2" fmla="*/ 1584176 h 1584176"/>
                <a:gd name="connsiteX3" fmla="*/ 2736304 w 2736304"/>
                <a:gd name="connsiteY3" fmla="*/ 0 h 1584176"/>
                <a:gd name="connsiteX0" fmla="*/ 2736304 w 2736304"/>
                <a:gd name="connsiteY0" fmla="*/ 0 h 2088232"/>
                <a:gd name="connsiteX1" fmla="*/ 0 w 2736304"/>
                <a:gd name="connsiteY1" fmla="*/ 432048 h 2088232"/>
                <a:gd name="connsiteX2" fmla="*/ 2736304 w 2736304"/>
                <a:gd name="connsiteY2" fmla="*/ 2088232 h 2088232"/>
                <a:gd name="connsiteX3" fmla="*/ 2736304 w 2736304"/>
                <a:gd name="connsiteY3" fmla="*/ 0 h 2088232"/>
                <a:gd name="connsiteX0" fmla="*/ 1728875 w 1728875"/>
                <a:gd name="connsiteY0" fmla="*/ 0 h 2088232"/>
                <a:gd name="connsiteX1" fmla="*/ 0 w 1728875"/>
                <a:gd name="connsiteY1" fmla="*/ 864212 h 2088232"/>
                <a:gd name="connsiteX2" fmla="*/ 1728875 w 1728875"/>
                <a:gd name="connsiteY2" fmla="*/ 2088232 h 2088232"/>
                <a:gd name="connsiteX3" fmla="*/ 1728875 w 1728875"/>
                <a:gd name="connsiteY3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8875" h="2088232">
                  <a:moveTo>
                    <a:pt x="1728875" y="0"/>
                  </a:moveTo>
                  <a:lnTo>
                    <a:pt x="0" y="864212"/>
                  </a:lnTo>
                  <a:lnTo>
                    <a:pt x="1728875" y="2088232"/>
                  </a:lnTo>
                  <a:lnTo>
                    <a:pt x="172887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25098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5" name="Скругленный прямоугольник 4"/>
          <p:cNvSpPr/>
          <p:nvPr/>
        </p:nvSpPr>
        <p:spPr bwMode="auto">
          <a:xfrm>
            <a:off x="71438" y="1844675"/>
            <a:ext cx="9001125" cy="480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ru-RU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Скажите государю, что у англичан ружья кирпичом не чистят: пусть чтобы и у нас не чистили, а то, храни Бог войны, они стрелять не годятся</a:t>
            </a:r>
            <a:r>
              <a:rPr lang="en-US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ru-RU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657250"/>
            <a:ext cx="1943100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Восстановление истины:</a:t>
            </a:r>
            <a:br>
              <a:rPr lang="ru-RU" dirty="0" smtClean="0"/>
            </a:br>
            <a:r>
              <a:rPr lang="ru-RU" dirty="0" smtClean="0"/>
              <a:t>Как в последние годы Россия укрепляет свои позиции в суперкомпьютерной отрасли?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Сравнение доступной производительности (</a:t>
            </a:r>
            <a:r>
              <a:rPr lang="en-US" dirty="0" err="1" smtClean="0"/>
              <a:t>Rmax</a:t>
            </a:r>
            <a:r>
              <a:rPr lang="en-US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Вычисление отставания в каждой точке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 l="1176" t="11438" r="2751" b="10797"/>
          <a:stretch>
            <a:fillRect/>
          </a:stretch>
        </p:blipFill>
        <p:spPr bwMode="auto">
          <a:xfrm>
            <a:off x="209550" y="1449388"/>
            <a:ext cx="83947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 bwMode="auto">
          <a:xfrm flipV="1">
            <a:off x="6659563" y="3068638"/>
            <a:ext cx="0" cy="244792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 bwMode="auto">
          <a:xfrm>
            <a:off x="4643438" y="3036888"/>
            <a:ext cx="2016125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7900" y="1628775"/>
            <a:ext cx="18891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5.5 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0424" name="Rectangle 5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just"/>
            <a:r>
              <a:rPr lang="en-US" sz="1400" b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en-US" sz="1800" b="0"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69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Вычислительные</a:t>
            </a:r>
            <a:r>
              <a:rPr lang="en-US" smtClean="0"/>
              <a:t> </a:t>
            </a:r>
            <a:r>
              <a:rPr lang="ru-RU" smtClean="0"/>
              <a:t>системы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сверхвысокой производительности?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143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18.04.2012</a:t>
            </a:r>
            <a:r>
              <a:rPr lang="ru-RU" smtClean="0"/>
              <a:t> — из деловой переписки: «…архитектура вычислительных систем </a:t>
            </a: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сверхвысокой</a:t>
            </a:r>
            <a:r>
              <a:rPr lang="ru-RU" smtClean="0"/>
              <a:t> производительности…»</a:t>
            </a:r>
          </a:p>
          <a:p>
            <a:pPr>
              <a:lnSpc>
                <a:spcPct val="90000"/>
              </a:lnSpc>
            </a:pP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Вычислительная система высокой производительности (суперкомпьютер)</a:t>
            </a:r>
            <a:r>
              <a:rPr lang="ru-RU" smtClean="0"/>
              <a:t> — вычислительная машина, значительно превосходящая по своим техническим параметрам большинство существующих компьютеров — </a:t>
            </a: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Top500</a:t>
            </a:r>
          </a:p>
          <a:p>
            <a:pPr>
              <a:lnSpc>
                <a:spcPct val="90000"/>
              </a:lnSpc>
            </a:pP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Вычислительная система сверхвысокой производительности</a:t>
            </a:r>
            <a:r>
              <a:rPr lang="ru-RU" smtClean="0"/>
              <a:t> — вычислительная машина, значительно превосходящая по своим техническим параметрам большинство существующих суперкомпьютеров.  То есть, это суперкомпьютер, соответствующий уровню </a:t>
            </a: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Top1–10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cs typeface="+mn-cs"/>
              </a:rPr>
              <a:pPr algn="r">
                <a:defRPr/>
              </a:pPr>
              <a:t>7</a:t>
            </a:fld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Отставание России от ведущих стран по суммарной производительности (</a:t>
            </a:r>
            <a:r>
              <a:rPr lang="en-US" smtClean="0"/>
              <a:t>Rmax)</a:t>
            </a:r>
            <a:endParaRPr lang="ru-RU" smtClean="0"/>
          </a:p>
        </p:txBody>
      </p:sp>
      <p:pic>
        <p:nvPicPr>
          <p:cNvPr id="61443" name="Picture 1"/>
          <p:cNvPicPr>
            <a:picLocks noChangeAspect="1" noChangeArrowheads="1"/>
          </p:cNvPicPr>
          <p:nvPr/>
        </p:nvPicPr>
        <p:blipFill>
          <a:blip r:embed="rId3" cstate="print"/>
          <a:srcRect l="1176" t="11438" r="2751" b="11781"/>
          <a:stretch>
            <a:fillRect/>
          </a:stretch>
        </p:blipFill>
        <p:spPr bwMode="auto">
          <a:xfrm>
            <a:off x="265113" y="1349375"/>
            <a:ext cx="86137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25" y="908050"/>
            <a:ext cx="1944688" cy="97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Отставание </a:t>
            </a:r>
            <a:r>
              <a:rPr lang="en-US" dirty="0" smtClean="0"/>
              <a:t>Top1(Russia) </a:t>
            </a:r>
            <a:r>
              <a:rPr lang="ru-RU" dirty="0" smtClean="0"/>
              <a:t>от </a:t>
            </a:r>
            <a:r>
              <a:rPr lang="en-US" dirty="0" smtClean="0"/>
              <a:t>Top1(World)?  Top5?  Top10?</a:t>
            </a:r>
            <a:endParaRPr lang="ru-RU" dirty="0" smtClean="0"/>
          </a:p>
        </p:txBody>
      </p:sp>
      <p:pic>
        <p:nvPicPr>
          <p:cNvPr id="62467" name="Picture 3" descr="C:\Users\Abramov Sergei\Desktop\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9144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 bwMode="auto">
          <a:xfrm flipH="1" flipV="1">
            <a:off x="6227763" y="3284538"/>
            <a:ext cx="28575" cy="302418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 bwMode="auto">
          <a:xfrm flipV="1">
            <a:off x="5003800" y="3335338"/>
            <a:ext cx="1223963" cy="2222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6463" y="2073275"/>
            <a:ext cx="173513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года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Технологическое отставание (от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технологий уровня </a:t>
            </a:r>
            <a:r>
              <a:rPr lang="en-US" smtClean="0"/>
              <a:t>Top1, Top5, Top10)</a:t>
            </a:r>
            <a:endParaRPr lang="ru-RU" smtClean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/>
          <a:srcRect l="1176" t="11438" r="2751" b="10797"/>
          <a:stretch>
            <a:fillRect/>
          </a:stretch>
        </p:blipFill>
        <p:spPr bwMode="auto">
          <a:xfrm>
            <a:off x="290513" y="1314450"/>
            <a:ext cx="85629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25" y="908050"/>
            <a:ext cx="1944688" cy="97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smtClean="0"/>
              <a:t>Σ</a:t>
            </a:r>
            <a:r>
              <a:rPr lang="en-US" sz="3600" smtClean="0"/>
              <a:t>RMax(Russia) / </a:t>
            </a:r>
            <a:r>
              <a:rPr lang="el-GR" sz="3600" smtClean="0"/>
              <a:t>Σ</a:t>
            </a:r>
            <a:r>
              <a:rPr lang="en-US" sz="3600" smtClean="0"/>
              <a:t>RMax(World)</a:t>
            </a:r>
            <a:endParaRPr lang="ru-RU" smtClean="0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 l="591" t="10454" r="2751" b="10797"/>
          <a:stretch>
            <a:fillRect/>
          </a:stretch>
        </p:blipFill>
        <p:spPr bwMode="auto">
          <a:xfrm>
            <a:off x="346075" y="1349375"/>
            <a:ext cx="84518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25" y="404813"/>
            <a:ext cx="1944688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8"/>
          <p:cNvGrpSpPr>
            <a:grpSpLocks/>
          </p:cNvGrpSpPr>
          <p:nvPr/>
        </p:nvGrpSpPr>
        <p:grpSpPr bwMode="auto">
          <a:xfrm>
            <a:off x="1835150" y="1484313"/>
            <a:ext cx="6840538" cy="4392612"/>
            <a:chOff x="1835696" y="1484784"/>
            <a:chExt cx="6840760" cy="4392488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1835696" y="1484784"/>
              <a:ext cx="2448004" cy="4392488"/>
            </a:xfrm>
            <a:prstGeom prst="rect">
              <a:avLst/>
            </a:prstGeom>
            <a:solidFill>
              <a:srgbClr val="33CC33">
                <a:alpha val="25098"/>
              </a:srgbClr>
            </a:solidFill>
            <a:ln w="127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СКИФ</a:t>
              </a:r>
              <a:endPara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5385461" y="1484784"/>
              <a:ext cx="2211460" cy="4392488"/>
            </a:xfrm>
            <a:prstGeom prst="rect">
              <a:avLst/>
            </a:prstGeom>
            <a:solidFill>
              <a:srgbClr val="33CC33">
                <a:alpha val="25098"/>
              </a:srgbClr>
            </a:solidFill>
            <a:ln w="127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СКИФ-ГРИД</a:t>
              </a:r>
            </a:p>
          </p:txBody>
        </p:sp>
        <p:cxnSp>
          <p:nvCxnSpPr>
            <p:cNvPr id="8" name="Прямая со стрелкой 7"/>
            <p:cNvCxnSpPr/>
            <p:nvPr/>
          </p:nvCxnSpPr>
          <p:spPr bwMode="auto">
            <a:xfrm flipV="1">
              <a:off x="1835696" y="4869238"/>
              <a:ext cx="2448004" cy="936599"/>
            </a:xfrm>
            <a:prstGeom prst="straightConnector1">
              <a:avLst/>
            </a:prstGeom>
            <a:ln w="76200">
              <a:solidFill>
                <a:srgbClr val="33CC33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 bwMode="auto">
            <a:xfrm>
              <a:off x="7596921" y="1700678"/>
              <a:ext cx="1079535" cy="2089091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 bwMode="auto">
            <a:xfrm>
              <a:off x="4283700" y="4869238"/>
              <a:ext cx="1081123" cy="576246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 bwMode="auto">
            <a:xfrm flipV="1">
              <a:off x="5364824" y="1700678"/>
              <a:ext cx="2232097" cy="3671783"/>
            </a:xfrm>
            <a:prstGeom prst="straightConnector1">
              <a:avLst/>
            </a:prstGeom>
            <a:ln w="76200">
              <a:solidFill>
                <a:srgbClr val="33CC33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1" name="Picture 6" descr="символ истин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2058988"/>
            <a:ext cx="5329238" cy="266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«Правда, искажающая истину». Заключение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388" y="1428736"/>
            <a:ext cx="8964612" cy="514353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Реакция  на материал</a:t>
            </a:r>
          </a:p>
          <a:p>
            <a:pPr lvl="1"/>
            <a:r>
              <a:rPr lang="ru-RU" b="1" dirty="0" smtClean="0"/>
              <a:t>Специалист: </a:t>
            </a:r>
            <a:r>
              <a:rPr lang="ru-RU" dirty="0" smtClean="0"/>
              <a:t>«То что важно рассматривать не только число штук суперЭВМ, но и производительность на </a:t>
            </a:r>
            <a:r>
              <a:rPr lang="ru-RU" dirty="0" err="1" smtClean="0"/>
              <a:t>Линпаке</a:t>
            </a:r>
            <a:r>
              <a:rPr lang="ru-RU" dirty="0" smtClean="0"/>
              <a:t> — очевидно»</a:t>
            </a:r>
          </a:p>
          <a:p>
            <a:pPr lvl="2"/>
            <a:r>
              <a:rPr lang="ru-RU" b="1" dirty="0" smtClean="0"/>
              <a:t>С.Абрамов: </a:t>
            </a:r>
            <a:r>
              <a:rPr lang="ru-RU" dirty="0" smtClean="0"/>
              <a:t>«Очевидно, что важно рассматривать Linpack-доли? … и при этом … никто так не делает?...</a:t>
            </a:r>
            <a:r>
              <a:rPr lang="ru-RU" b="1" dirty="0" smtClean="0">
                <a:sym typeface="Wingdings" pitchFamily="2" charset="2"/>
              </a:rPr>
              <a:t></a:t>
            </a:r>
            <a:r>
              <a:rPr lang="ru-RU" dirty="0" smtClean="0">
                <a:sym typeface="Wingdings" pitchFamily="2" charset="2"/>
              </a:rPr>
              <a:t> </a:t>
            </a:r>
            <a:r>
              <a:rPr lang="ru-RU" dirty="0" smtClean="0"/>
              <a:t> Для меня очевидно, что доли в штуках просто </a:t>
            </a:r>
            <a:r>
              <a:rPr lang="ru-RU" b="1" u="sng" dirty="0" smtClean="0"/>
              <a:t>нельзя</a:t>
            </a:r>
            <a:r>
              <a:rPr lang="ru-RU" dirty="0" smtClean="0"/>
              <a:t> рассматривать… Это я и старался показать…»</a:t>
            </a:r>
          </a:p>
          <a:p>
            <a:pPr lvl="1"/>
            <a:r>
              <a:rPr lang="ru-RU" b="1" dirty="0" smtClean="0"/>
              <a:t>Заместитель министра</a:t>
            </a:r>
            <a:r>
              <a:rPr lang="ru-RU" dirty="0" smtClean="0"/>
              <a:t>: «Огромное спасибо! Очень интересно, прочитал с удовольствием. Теперь буду смотреть на такие рейтинги с еще одной </a:t>
            </a:r>
            <a:r>
              <a:rPr lang="ru-RU" dirty="0" err="1" smtClean="0"/>
              <a:t>строны</a:t>
            </a:r>
            <a:r>
              <a:rPr lang="ru-RU" dirty="0" smtClean="0"/>
              <a:t>.»</a:t>
            </a:r>
          </a:p>
          <a:p>
            <a:r>
              <a:rPr lang="ru-RU" b="1" dirty="0" smtClean="0"/>
              <a:t>Дальнейшие исследования?</a:t>
            </a:r>
          </a:p>
          <a:p>
            <a:pPr lvl="1"/>
            <a:r>
              <a:rPr lang="ru-RU" dirty="0" smtClean="0"/>
              <a:t>Выделить ускорители из </a:t>
            </a:r>
            <a:r>
              <a:rPr lang="en-US" dirty="0" smtClean="0"/>
              <a:t>Chip Technology</a:t>
            </a:r>
          </a:p>
          <a:p>
            <a:pPr lvl="1"/>
            <a:r>
              <a:rPr lang="en-US" dirty="0" smtClean="0"/>
              <a:t>Graph500?</a:t>
            </a:r>
          </a:p>
          <a:p>
            <a:pPr lvl="1"/>
            <a:r>
              <a:rPr lang="ru-RU" dirty="0" smtClean="0"/>
              <a:t>Топ50.СНГ?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Лучше горькая               ,</a:t>
            </a:r>
            <a:br>
              <a:rPr lang="ru-RU" dirty="0" smtClean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dirty="0" smtClean="0">
                <a:effectLst/>
              </a:rPr>
              <a:t>чем сладкая                 …</a:t>
            </a:r>
          </a:p>
        </p:txBody>
      </p:sp>
      <p:pic>
        <p:nvPicPr>
          <p:cNvPr id="4" name="Picture 6" descr="символ истин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3617" y="1484784"/>
            <a:ext cx="1944687" cy="97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3963" y="2564904"/>
            <a:ext cx="18415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 sz="quarter"/>
          </p:nvPr>
        </p:nvSpPr>
        <p:spPr>
          <a:xfrm>
            <a:off x="971550" y="1214438"/>
            <a:ext cx="7458075" cy="23574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Системы Top1–10 драматически отличаются от всех остальных суперкомпьютеров</a:t>
            </a:r>
            <a:endParaRPr lang="ru-RU" dirty="0"/>
          </a:p>
        </p:txBody>
      </p:sp>
      <p:sp>
        <p:nvSpPr>
          <p:cNvPr id="61443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89063" y="3643313"/>
            <a:ext cx="6337300" cy="23574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678613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198B06A8-3466-4F5C-9865-4730E98B39FE}" type="slidenum">
              <a:rPr lang="en-US" sz="1200">
                <a:solidFill>
                  <a:srgbClr val="0070C0"/>
                </a:solidFill>
                <a:cs typeface="+mn-cs"/>
              </a:rPr>
              <a:pPr algn="r">
                <a:defRPr/>
              </a:pPr>
              <a:t>76</a:t>
            </a:fld>
            <a:endParaRPr lang="en-US" sz="1200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 sz="quarter"/>
          </p:nvPr>
        </p:nvSpPr>
        <p:spPr>
          <a:xfrm>
            <a:off x="971550" y="1214438"/>
            <a:ext cx="7458075" cy="23574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Системы класса «Top1–10». География</a:t>
            </a:r>
            <a:endParaRPr lang="ru-RU" dirty="0"/>
          </a:p>
        </p:txBody>
      </p:sp>
      <p:sp>
        <p:nvSpPr>
          <p:cNvPr id="63491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89063" y="3643313"/>
            <a:ext cx="6337300" cy="23574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 20"/>
          <p:cNvSpPr/>
          <p:nvPr/>
        </p:nvSpPr>
        <p:spPr bwMode="auto">
          <a:xfrm>
            <a:off x="3995936" y="2636912"/>
            <a:ext cx="648072" cy="2952328"/>
          </a:xfrm>
          <a:custGeom>
            <a:avLst/>
            <a:gdLst>
              <a:gd name="connsiteX0" fmla="*/ 0 w 1368152"/>
              <a:gd name="connsiteY0" fmla="*/ 936104 h 936104"/>
              <a:gd name="connsiteX1" fmla="*/ 684076 w 1368152"/>
              <a:gd name="connsiteY1" fmla="*/ 0 h 936104"/>
              <a:gd name="connsiteX2" fmla="*/ 1368152 w 1368152"/>
              <a:gd name="connsiteY2" fmla="*/ 936104 h 936104"/>
              <a:gd name="connsiteX3" fmla="*/ 0 w 1368152"/>
              <a:gd name="connsiteY3" fmla="*/ 936104 h 936104"/>
              <a:gd name="connsiteX0" fmla="*/ 0 w 2808312"/>
              <a:gd name="connsiteY0" fmla="*/ 3888432 h 3888432"/>
              <a:gd name="connsiteX1" fmla="*/ 2808312 w 2808312"/>
              <a:gd name="connsiteY1" fmla="*/ 0 h 3888432"/>
              <a:gd name="connsiteX2" fmla="*/ 1368152 w 2808312"/>
              <a:gd name="connsiteY2" fmla="*/ 3888432 h 3888432"/>
              <a:gd name="connsiteX3" fmla="*/ 0 w 2808312"/>
              <a:gd name="connsiteY3" fmla="*/ 3888432 h 3888432"/>
              <a:gd name="connsiteX0" fmla="*/ 0 w 2808312"/>
              <a:gd name="connsiteY0" fmla="*/ 3888432 h 3888432"/>
              <a:gd name="connsiteX1" fmla="*/ 2808312 w 2808312"/>
              <a:gd name="connsiteY1" fmla="*/ 0 h 3888432"/>
              <a:gd name="connsiteX2" fmla="*/ 2736304 w 2808312"/>
              <a:gd name="connsiteY2" fmla="*/ 3024336 h 3888432"/>
              <a:gd name="connsiteX3" fmla="*/ 0 w 2808312"/>
              <a:gd name="connsiteY3" fmla="*/ 3888432 h 3888432"/>
              <a:gd name="connsiteX0" fmla="*/ 0 w 720080"/>
              <a:gd name="connsiteY0" fmla="*/ 864096 h 3024336"/>
              <a:gd name="connsiteX1" fmla="*/ 720080 w 720080"/>
              <a:gd name="connsiteY1" fmla="*/ 0 h 3024336"/>
              <a:gd name="connsiteX2" fmla="*/ 648072 w 720080"/>
              <a:gd name="connsiteY2" fmla="*/ 3024336 h 3024336"/>
              <a:gd name="connsiteX3" fmla="*/ 0 w 720080"/>
              <a:gd name="connsiteY3" fmla="*/ 864096 h 3024336"/>
              <a:gd name="connsiteX0" fmla="*/ 0 w 864096"/>
              <a:gd name="connsiteY0" fmla="*/ 936104 h 3024336"/>
              <a:gd name="connsiteX1" fmla="*/ 864096 w 864096"/>
              <a:gd name="connsiteY1" fmla="*/ 0 h 3024336"/>
              <a:gd name="connsiteX2" fmla="*/ 792088 w 864096"/>
              <a:gd name="connsiteY2" fmla="*/ 3024336 h 3024336"/>
              <a:gd name="connsiteX3" fmla="*/ 0 w 864096"/>
              <a:gd name="connsiteY3" fmla="*/ 936104 h 3024336"/>
              <a:gd name="connsiteX0" fmla="*/ 0 w 792088"/>
              <a:gd name="connsiteY0" fmla="*/ 864096 h 3024336"/>
              <a:gd name="connsiteX1" fmla="*/ 792088 w 792088"/>
              <a:gd name="connsiteY1" fmla="*/ 0 h 3024336"/>
              <a:gd name="connsiteX2" fmla="*/ 720080 w 792088"/>
              <a:gd name="connsiteY2" fmla="*/ 3024336 h 3024336"/>
              <a:gd name="connsiteX3" fmla="*/ 0 w 792088"/>
              <a:gd name="connsiteY3" fmla="*/ 864096 h 3024336"/>
              <a:gd name="connsiteX0" fmla="*/ 0 w 792088"/>
              <a:gd name="connsiteY0" fmla="*/ 864096 h 3024336"/>
              <a:gd name="connsiteX1" fmla="*/ 792088 w 792088"/>
              <a:gd name="connsiteY1" fmla="*/ 0 h 3024336"/>
              <a:gd name="connsiteX2" fmla="*/ 720080 w 792088"/>
              <a:gd name="connsiteY2" fmla="*/ 3024336 h 3024336"/>
              <a:gd name="connsiteX3" fmla="*/ 359472 w 792088"/>
              <a:gd name="connsiteY3" fmla="*/ 1883573 h 3024336"/>
              <a:gd name="connsiteX4" fmla="*/ 0 w 792088"/>
              <a:gd name="connsiteY4" fmla="*/ 864096 h 3024336"/>
              <a:gd name="connsiteX0" fmla="*/ 0 w 648072"/>
              <a:gd name="connsiteY0" fmla="*/ 720080 h 3024336"/>
              <a:gd name="connsiteX1" fmla="*/ 648072 w 648072"/>
              <a:gd name="connsiteY1" fmla="*/ 0 h 3024336"/>
              <a:gd name="connsiteX2" fmla="*/ 576064 w 648072"/>
              <a:gd name="connsiteY2" fmla="*/ 3024336 h 3024336"/>
              <a:gd name="connsiteX3" fmla="*/ 215456 w 648072"/>
              <a:gd name="connsiteY3" fmla="*/ 1883573 h 3024336"/>
              <a:gd name="connsiteX4" fmla="*/ 0 w 648072"/>
              <a:gd name="connsiteY4" fmla="*/ 720080 h 3024336"/>
              <a:gd name="connsiteX0" fmla="*/ 0 w 648072"/>
              <a:gd name="connsiteY0" fmla="*/ 720080 h 3024336"/>
              <a:gd name="connsiteX1" fmla="*/ 648072 w 648072"/>
              <a:gd name="connsiteY1" fmla="*/ 0 h 3024336"/>
              <a:gd name="connsiteX2" fmla="*/ 576064 w 648072"/>
              <a:gd name="connsiteY2" fmla="*/ 3024336 h 3024336"/>
              <a:gd name="connsiteX3" fmla="*/ 0 w 648072"/>
              <a:gd name="connsiteY3" fmla="*/ 1080120 h 3024336"/>
              <a:gd name="connsiteX4" fmla="*/ 0 w 648072"/>
              <a:gd name="connsiteY4" fmla="*/ 720080 h 3024336"/>
              <a:gd name="connsiteX0" fmla="*/ 0 w 648072"/>
              <a:gd name="connsiteY0" fmla="*/ 720080 h 2952328"/>
              <a:gd name="connsiteX1" fmla="*/ 648072 w 648072"/>
              <a:gd name="connsiteY1" fmla="*/ 0 h 2952328"/>
              <a:gd name="connsiteX2" fmla="*/ 648072 w 648072"/>
              <a:gd name="connsiteY2" fmla="*/ 2952328 h 2952328"/>
              <a:gd name="connsiteX3" fmla="*/ 0 w 648072"/>
              <a:gd name="connsiteY3" fmla="*/ 1080120 h 2952328"/>
              <a:gd name="connsiteX4" fmla="*/ 0 w 648072"/>
              <a:gd name="connsiteY4" fmla="*/ 720080 h 2952328"/>
              <a:gd name="connsiteX0" fmla="*/ 0 w 720080"/>
              <a:gd name="connsiteY0" fmla="*/ 720080 h 2952328"/>
              <a:gd name="connsiteX1" fmla="*/ 648072 w 720080"/>
              <a:gd name="connsiteY1" fmla="*/ 0 h 2952328"/>
              <a:gd name="connsiteX2" fmla="*/ 720080 w 720080"/>
              <a:gd name="connsiteY2" fmla="*/ 2952328 h 2952328"/>
              <a:gd name="connsiteX3" fmla="*/ 0 w 720080"/>
              <a:gd name="connsiteY3" fmla="*/ 1080120 h 2952328"/>
              <a:gd name="connsiteX4" fmla="*/ 0 w 720080"/>
              <a:gd name="connsiteY4" fmla="*/ 720080 h 2952328"/>
              <a:gd name="connsiteX0" fmla="*/ 0 w 720080"/>
              <a:gd name="connsiteY0" fmla="*/ 720080 h 2952328"/>
              <a:gd name="connsiteX1" fmla="*/ 720080 w 720080"/>
              <a:gd name="connsiteY1" fmla="*/ 0 h 2952328"/>
              <a:gd name="connsiteX2" fmla="*/ 720080 w 720080"/>
              <a:gd name="connsiteY2" fmla="*/ 2952328 h 2952328"/>
              <a:gd name="connsiteX3" fmla="*/ 0 w 720080"/>
              <a:gd name="connsiteY3" fmla="*/ 1080120 h 2952328"/>
              <a:gd name="connsiteX4" fmla="*/ 0 w 720080"/>
              <a:gd name="connsiteY4" fmla="*/ 720080 h 2952328"/>
              <a:gd name="connsiteX0" fmla="*/ 144016 w 864096"/>
              <a:gd name="connsiteY0" fmla="*/ 720080 h 2952328"/>
              <a:gd name="connsiteX1" fmla="*/ 864096 w 864096"/>
              <a:gd name="connsiteY1" fmla="*/ 0 h 2952328"/>
              <a:gd name="connsiteX2" fmla="*/ 864096 w 864096"/>
              <a:gd name="connsiteY2" fmla="*/ 2952328 h 2952328"/>
              <a:gd name="connsiteX3" fmla="*/ 0 w 864096"/>
              <a:gd name="connsiteY3" fmla="*/ 1008112 h 2952328"/>
              <a:gd name="connsiteX4" fmla="*/ 144016 w 864096"/>
              <a:gd name="connsiteY4" fmla="*/ 720080 h 2952328"/>
              <a:gd name="connsiteX0" fmla="*/ 72008 w 792088"/>
              <a:gd name="connsiteY0" fmla="*/ 720080 h 2952328"/>
              <a:gd name="connsiteX1" fmla="*/ 792088 w 792088"/>
              <a:gd name="connsiteY1" fmla="*/ 0 h 2952328"/>
              <a:gd name="connsiteX2" fmla="*/ 792088 w 792088"/>
              <a:gd name="connsiteY2" fmla="*/ 2952328 h 2952328"/>
              <a:gd name="connsiteX3" fmla="*/ 0 w 792088"/>
              <a:gd name="connsiteY3" fmla="*/ 1080120 h 2952328"/>
              <a:gd name="connsiteX4" fmla="*/ 72008 w 792088"/>
              <a:gd name="connsiteY4" fmla="*/ 720080 h 2952328"/>
              <a:gd name="connsiteX0" fmla="*/ 0 w 864096"/>
              <a:gd name="connsiteY0" fmla="*/ 720080 h 2952328"/>
              <a:gd name="connsiteX1" fmla="*/ 864096 w 864096"/>
              <a:gd name="connsiteY1" fmla="*/ 0 h 2952328"/>
              <a:gd name="connsiteX2" fmla="*/ 864096 w 864096"/>
              <a:gd name="connsiteY2" fmla="*/ 2952328 h 2952328"/>
              <a:gd name="connsiteX3" fmla="*/ 72008 w 864096"/>
              <a:gd name="connsiteY3" fmla="*/ 1080120 h 2952328"/>
              <a:gd name="connsiteX4" fmla="*/ 0 w 864096"/>
              <a:gd name="connsiteY4" fmla="*/ 720080 h 2952328"/>
              <a:gd name="connsiteX0" fmla="*/ 0 w 792088"/>
              <a:gd name="connsiteY0" fmla="*/ 720080 h 2952328"/>
              <a:gd name="connsiteX1" fmla="*/ 792088 w 792088"/>
              <a:gd name="connsiteY1" fmla="*/ 0 h 2952328"/>
              <a:gd name="connsiteX2" fmla="*/ 792088 w 792088"/>
              <a:gd name="connsiteY2" fmla="*/ 2952328 h 2952328"/>
              <a:gd name="connsiteX3" fmla="*/ 0 w 792088"/>
              <a:gd name="connsiteY3" fmla="*/ 1080120 h 2952328"/>
              <a:gd name="connsiteX4" fmla="*/ 0 w 792088"/>
              <a:gd name="connsiteY4" fmla="*/ 720080 h 2952328"/>
              <a:gd name="connsiteX0" fmla="*/ 72008 w 792088"/>
              <a:gd name="connsiteY0" fmla="*/ 720080 h 2952328"/>
              <a:gd name="connsiteX1" fmla="*/ 792088 w 792088"/>
              <a:gd name="connsiteY1" fmla="*/ 0 h 2952328"/>
              <a:gd name="connsiteX2" fmla="*/ 792088 w 792088"/>
              <a:gd name="connsiteY2" fmla="*/ 2952328 h 2952328"/>
              <a:gd name="connsiteX3" fmla="*/ 0 w 792088"/>
              <a:gd name="connsiteY3" fmla="*/ 1080120 h 2952328"/>
              <a:gd name="connsiteX4" fmla="*/ 72008 w 792088"/>
              <a:gd name="connsiteY4" fmla="*/ 720080 h 2952328"/>
              <a:gd name="connsiteX0" fmla="*/ 0 w 720080"/>
              <a:gd name="connsiteY0" fmla="*/ 720080 h 2952328"/>
              <a:gd name="connsiteX1" fmla="*/ 720080 w 720080"/>
              <a:gd name="connsiteY1" fmla="*/ 0 h 2952328"/>
              <a:gd name="connsiteX2" fmla="*/ 720080 w 720080"/>
              <a:gd name="connsiteY2" fmla="*/ 2952328 h 2952328"/>
              <a:gd name="connsiteX3" fmla="*/ 0 w 720080"/>
              <a:gd name="connsiteY3" fmla="*/ 1080120 h 2952328"/>
              <a:gd name="connsiteX4" fmla="*/ 0 w 720080"/>
              <a:gd name="connsiteY4" fmla="*/ 720080 h 2952328"/>
              <a:gd name="connsiteX0" fmla="*/ 0 w 720080"/>
              <a:gd name="connsiteY0" fmla="*/ 720080 h 2952328"/>
              <a:gd name="connsiteX1" fmla="*/ 648072 w 720080"/>
              <a:gd name="connsiteY1" fmla="*/ 0 h 2952328"/>
              <a:gd name="connsiteX2" fmla="*/ 720080 w 720080"/>
              <a:gd name="connsiteY2" fmla="*/ 2952328 h 2952328"/>
              <a:gd name="connsiteX3" fmla="*/ 0 w 720080"/>
              <a:gd name="connsiteY3" fmla="*/ 1080120 h 2952328"/>
              <a:gd name="connsiteX4" fmla="*/ 0 w 720080"/>
              <a:gd name="connsiteY4" fmla="*/ 720080 h 2952328"/>
              <a:gd name="connsiteX0" fmla="*/ 0 w 720080"/>
              <a:gd name="connsiteY0" fmla="*/ 792088 h 3024336"/>
              <a:gd name="connsiteX1" fmla="*/ 720080 w 720080"/>
              <a:gd name="connsiteY1" fmla="*/ 0 h 3024336"/>
              <a:gd name="connsiteX2" fmla="*/ 720080 w 720080"/>
              <a:gd name="connsiteY2" fmla="*/ 3024336 h 3024336"/>
              <a:gd name="connsiteX3" fmla="*/ 0 w 720080"/>
              <a:gd name="connsiteY3" fmla="*/ 1152128 h 3024336"/>
              <a:gd name="connsiteX4" fmla="*/ 0 w 720080"/>
              <a:gd name="connsiteY4" fmla="*/ 792088 h 3024336"/>
              <a:gd name="connsiteX0" fmla="*/ 0 w 720080"/>
              <a:gd name="connsiteY0" fmla="*/ 720080 h 2952328"/>
              <a:gd name="connsiteX1" fmla="*/ 648072 w 720080"/>
              <a:gd name="connsiteY1" fmla="*/ 0 h 2952328"/>
              <a:gd name="connsiteX2" fmla="*/ 720080 w 720080"/>
              <a:gd name="connsiteY2" fmla="*/ 2952328 h 2952328"/>
              <a:gd name="connsiteX3" fmla="*/ 0 w 720080"/>
              <a:gd name="connsiteY3" fmla="*/ 1080120 h 2952328"/>
              <a:gd name="connsiteX4" fmla="*/ 0 w 720080"/>
              <a:gd name="connsiteY4" fmla="*/ 720080 h 2952328"/>
              <a:gd name="connsiteX0" fmla="*/ 0 w 648072"/>
              <a:gd name="connsiteY0" fmla="*/ 720080 h 2952328"/>
              <a:gd name="connsiteX1" fmla="*/ 648072 w 648072"/>
              <a:gd name="connsiteY1" fmla="*/ 0 h 2952328"/>
              <a:gd name="connsiteX2" fmla="*/ 648072 w 648072"/>
              <a:gd name="connsiteY2" fmla="*/ 2952328 h 2952328"/>
              <a:gd name="connsiteX3" fmla="*/ 0 w 648072"/>
              <a:gd name="connsiteY3" fmla="*/ 1080120 h 2952328"/>
              <a:gd name="connsiteX4" fmla="*/ 0 w 648072"/>
              <a:gd name="connsiteY4" fmla="*/ 720080 h 295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" h="2952328">
                <a:moveTo>
                  <a:pt x="0" y="720080"/>
                </a:moveTo>
                <a:lnTo>
                  <a:pt x="648072" y="0"/>
                </a:lnTo>
                <a:lnTo>
                  <a:pt x="648072" y="2952328"/>
                </a:lnTo>
                <a:lnTo>
                  <a:pt x="0" y="1080120"/>
                </a:lnTo>
                <a:lnTo>
                  <a:pt x="0" y="72008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en-US" smtClean="0"/>
              <a:t>Top</a:t>
            </a:r>
            <a:r>
              <a:rPr lang="ru-RU" smtClean="0"/>
              <a:t>1–10: география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848122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dirty="0" smtClean="0"/>
              <a:t>Количество и частота вхождений в </a:t>
            </a:r>
            <a:r>
              <a:rPr lang="en-US" dirty="0" smtClean="0"/>
              <a:t>Top</a:t>
            </a:r>
            <a:r>
              <a:rPr lang="ru-RU" dirty="0" smtClean="0"/>
              <a:t>1–10 за всю историю рейтинга </a:t>
            </a:r>
            <a:r>
              <a:rPr lang="en-US" dirty="0" smtClean="0"/>
              <a:t>Top</a:t>
            </a:r>
            <a:r>
              <a:rPr lang="ru-RU" dirty="0" smtClean="0"/>
              <a:t>500</a:t>
            </a:r>
            <a:endParaRPr lang="en-US" dirty="0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4637" y="2602205"/>
          <a:ext cx="3960000" cy="2626995"/>
        </p:xfrm>
        <a:graphic>
          <a:graphicData uri="http://schemas.openxmlformats.org/drawingml/2006/table">
            <a:tbl>
              <a:tblPr lastRow="1" bandRow="1"/>
              <a:tblGrid>
                <a:gridCol w="1440000"/>
                <a:gridCol w="1260000"/>
                <a:gridCol w="12600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США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Япония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Европа(*)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Китай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Канада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Индия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Всего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100.00%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82645" y="2636912"/>
          <a:ext cx="4284000" cy="3002280"/>
        </p:xfrm>
        <a:graphic>
          <a:graphicData uri="http://schemas.openxmlformats.org/drawingml/2006/table">
            <a:tbl>
              <a:tblPr bandRow="1">
                <a:tableStyleId>{3C2FFA5D-87B4-456A-9821-1D502468CF0F}</a:tableStyleId>
              </a:tblPr>
              <a:tblGrid>
                <a:gridCol w="2376000"/>
                <a:gridCol w="828000"/>
                <a:gridCol w="1080000"/>
              </a:tblGrid>
              <a:tr h="34057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Германия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24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6.00%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Франция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/>
                        <a:t>11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2.75%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Великобритания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10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2.50%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Испания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/>
                        <a:t>5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1.25%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 err="1"/>
                        <a:t>Недерланды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/>
                        <a:t>2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0.50%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Италия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/>
                        <a:t>2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0.50%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 err="1"/>
                        <a:t>Шейцария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/>
                        <a:t>1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0.25%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/>
                        <a:t>Швеция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u="none" strike="noStrike" dirty="0"/>
                        <a:t>0.25%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 sz="quarter"/>
          </p:nvPr>
        </p:nvSpPr>
        <p:spPr>
          <a:xfrm>
            <a:off x="971550" y="1214438"/>
            <a:ext cx="7458075" cy="23574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Системы класса «Top1–10».</a:t>
            </a:r>
            <a:br>
              <a:rPr lang="ru-RU" dirty="0" smtClean="0"/>
            </a:br>
            <a:r>
              <a:rPr lang="ru-RU" dirty="0" smtClean="0"/>
              <a:t>Несколько примеров</a:t>
            </a:r>
            <a:endParaRPr lang="ru-RU" dirty="0"/>
          </a:p>
        </p:txBody>
      </p:sp>
      <p:sp>
        <p:nvSpPr>
          <p:cNvPr id="65539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89063" y="3643313"/>
            <a:ext cx="6337300" cy="23574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79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>
            <a:normAutofit fontScale="90000"/>
          </a:bodyPr>
          <a:lstStyle/>
          <a:p>
            <a:r>
              <a:rPr lang="ru-RU" sz="2300" smtClean="0"/>
              <a:t>«Вычислительные</a:t>
            </a:r>
            <a:r>
              <a:rPr lang="en-US" sz="2300" smtClean="0"/>
              <a:t> </a:t>
            </a:r>
            <a:r>
              <a:rPr lang="ru-RU" sz="2300" smtClean="0"/>
              <a:t>системы сверхвысокой производительности» — основания для выделения?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143500"/>
          </a:xfrm>
        </p:spPr>
        <p:txBody>
          <a:bodyPr/>
          <a:lstStyle/>
          <a:p>
            <a:r>
              <a:rPr lang="ru-RU" smtClean="0"/>
              <a:t>Есть ли существенная </a:t>
            </a:r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специфика </a:t>
            </a:r>
            <a:r>
              <a:rPr lang="ru-RU" smtClean="0"/>
              <a:t>по сравнению с остальными суперкомпьютерами?</a:t>
            </a:r>
          </a:p>
          <a:p>
            <a:r>
              <a:rPr lang="ru-RU" smtClean="0"/>
              <a:t>В чем эта специфика?</a:t>
            </a:r>
          </a:p>
          <a:p>
            <a:r>
              <a:rPr lang="ru-RU" smtClean="0"/>
              <a:t>Состояние и перспективы</a:t>
            </a:r>
            <a:r>
              <a:rPr lang="en-US" smtClean="0"/>
              <a:t> </a:t>
            </a:r>
            <a:r>
              <a:rPr lang="ru-RU" smtClean="0"/>
              <a:t>развития?</a:t>
            </a:r>
          </a:p>
          <a:p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Top1–10:</a:t>
            </a:r>
            <a:r>
              <a:rPr lang="ru-RU" smtClean="0"/>
              <a:t> «победить в вычислениях»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cs typeface="+mn-cs"/>
              </a:rPr>
              <a:pPr algn="r">
                <a:defRPr/>
              </a:pPr>
              <a:t>8</a:t>
            </a:fld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filearchive.cnews.ru/img/cnews/2011/06/20/k_computer_095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12875"/>
            <a:ext cx="7993062" cy="230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3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K computer</a:t>
            </a:r>
            <a:r>
              <a:rPr lang="ru-RU" smtClean="0">
                <a:solidFill>
                  <a:srgbClr val="000000"/>
                </a:solidFill>
              </a:rPr>
              <a:t>, Япония</a:t>
            </a:r>
            <a:endParaRPr lang="ru-RU" smtClean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388" y="3933825"/>
            <a:ext cx="8821737" cy="26384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smtClean="0"/>
              <a:t>Fujitsu, </a:t>
            </a:r>
            <a:r>
              <a:rPr lang="en-US" sz="2000" smtClean="0"/>
              <a:t>RIKEN Advanced Institute for Computational Science (AICS)</a:t>
            </a:r>
            <a:endParaRPr lang="ru-RU" sz="2000" smtClean="0"/>
          </a:p>
          <a:p>
            <a:pPr>
              <a:lnSpc>
                <a:spcPct val="90000"/>
              </a:lnSpc>
            </a:pPr>
            <a:r>
              <a:rPr lang="ru-RU" sz="2000" smtClean="0"/>
              <a:t>10.5/11.3 </a:t>
            </a:r>
            <a:r>
              <a:rPr lang="en-US" sz="2000" smtClean="0"/>
              <a:t>Pflops </a:t>
            </a:r>
            <a:r>
              <a:rPr lang="ru-RU" sz="2000" smtClean="0"/>
              <a:t>— 12.6 МВт</a:t>
            </a:r>
          </a:p>
          <a:p>
            <a:pPr>
              <a:lnSpc>
                <a:spcPct val="90000"/>
              </a:lnSpc>
            </a:pPr>
            <a:r>
              <a:rPr lang="ru-RU" sz="2000" smtClean="0">
                <a:solidFill>
                  <a:srgbClr val="000000"/>
                </a:solidFill>
              </a:rPr>
              <a:t>705 024 ядер — </a:t>
            </a:r>
            <a:r>
              <a:rPr lang="ru-RU" sz="2000" smtClean="0"/>
              <a:t>88 128 </a:t>
            </a:r>
            <a:r>
              <a:rPr lang="en-US" sz="2000" smtClean="0"/>
              <a:t>CPU </a:t>
            </a:r>
            <a:endParaRPr lang="ru-RU" sz="2000" smtClean="0"/>
          </a:p>
          <a:p>
            <a:pPr lvl="1">
              <a:lnSpc>
                <a:spcPct val="90000"/>
              </a:lnSpc>
            </a:pPr>
            <a:r>
              <a:rPr lang="ru-RU" sz="2000" smtClean="0"/>
              <a:t>8-ядер</a:t>
            </a:r>
            <a:r>
              <a:rPr lang="en-US" sz="2000" smtClean="0"/>
              <a:t>, SPARC64 VIIIfx 8C 2.00GHz</a:t>
            </a:r>
          </a:p>
          <a:p>
            <a:pPr lvl="1">
              <a:lnSpc>
                <a:spcPct val="90000"/>
              </a:lnSpc>
            </a:pPr>
            <a:r>
              <a:rPr lang="ru-RU" sz="2000" smtClean="0"/>
              <a:t>4 процессора</a:t>
            </a:r>
            <a:r>
              <a:rPr lang="en-US" sz="2000" smtClean="0"/>
              <a:t> </a:t>
            </a:r>
            <a:r>
              <a:rPr lang="ru-RU" sz="2000" smtClean="0"/>
              <a:t>в узле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Собственный интерконнект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Водяная система охлаждения</a:t>
            </a:r>
            <a:endParaRPr lang="ru-RU" sz="2000" smtClean="0">
              <a:solidFill>
                <a:srgbClr val="000000"/>
              </a:solidFill>
            </a:endParaRPr>
          </a:p>
        </p:txBody>
      </p:sp>
      <p:pic>
        <p:nvPicPr>
          <p:cNvPr id="66565" name="Рисунок 8" descr="C:\Users\Abramov Sergei\Desktop\j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3544888"/>
            <a:ext cx="33115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Китай: Sunway BlueLight MPP</a:t>
            </a:r>
          </a:p>
        </p:txBody>
      </p:sp>
      <p:sp>
        <p:nvSpPr>
          <p:cNvPr id="67587" name="Содержимое 5"/>
          <p:cNvSpPr>
            <a:spLocks noGrp="1"/>
          </p:cNvSpPr>
          <p:nvPr>
            <p:ph idx="1"/>
          </p:nvPr>
        </p:nvSpPr>
        <p:spPr>
          <a:xfrm>
            <a:off x="179388" y="1428750"/>
            <a:ext cx="4824412" cy="5143500"/>
          </a:xfrm>
        </p:spPr>
        <p:txBody>
          <a:bodyPr/>
          <a:lstStyle/>
          <a:p>
            <a:r>
              <a:rPr lang="ru-RU" smtClean="0"/>
              <a:t>Сентябрь 2011</a:t>
            </a:r>
            <a:endParaRPr lang="en-US" smtClean="0"/>
          </a:p>
          <a:p>
            <a:r>
              <a:rPr lang="en-US" smtClean="0"/>
              <a:t>~</a:t>
            </a:r>
            <a:r>
              <a:rPr lang="ru-RU" smtClean="0"/>
              <a:t>8.6К</a:t>
            </a:r>
            <a:r>
              <a:rPr lang="en-US" smtClean="0"/>
              <a:t> CPU</a:t>
            </a:r>
            <a:r>
              <a:rPr lang="ru-RU" smtClean="0"/>
              <a:t>, </a:t>
            </a:r>
            <a:r>
              <a:rPr lang="en-US" smtClean="0"/>
              <a:t>~1</a:t>
            </a:r>
            <a:r>
              <a:rPr lang="ru-RU" smtClean="0"/>
              <a:t>37К ядер</a:t>
            </a:r>
          </a:p>
          <a:p>
            <a:r>
              <a:rPr lang="ru-RU" smtClean="0"/>
              <a:t>Водяное охлаждение</a:t>
            </a:r>
            <a:br>
              <a:rPr lang="ru-RU" smtClean="0"/>
            </a:br>
            <a:r>
              <a:rPr lang="ru-RU" smtClean="0"/>
              <a:t>(только)</a:t>
            </a:r>
          </a:p>
          <a:p>
            <a:r>
              <a:rPr lang="en-US" smtClean="0"/>
              <a:t>CPU: </a:t>
            </a:r>
            <a:r>
              <a:rPr lang="ru-RU" smtClean="0"/>
              <a:t>ShenWei SW1600</a:t>
            </a:r>
          </a:p>
          <a:p>
            <a:pPr lvl="1"/>
            <a:r>
              <a:rPr lang="ru-RU" smtClean="0"/>
              <a:t>64-разрядный RISC</a:t>
            </a:r>
          </a:p>
          <a:p>
            <a:pPr lvl="1"/>
            <a:r>
              <a:rPr lang="ru-RU" smtClean="0"/>
              <a:t>16 ядер, 1,1 ГГц</a:t>
            </a:r>
            <a:endParaRPr lang="en-US" smtClean="0"/>
          </a:p>
          <a:p>
            <a:r>
              <a:rPr lang="en-US" smtClean="0"/>
              <a:t>~1 Pflops</a:t>
            </a:r>
            <a:r>
              <a:rPr lang="ru-RU" smtClean="0"/>
              <a:t> — 1 МВт,</a:t>
            </a:r>
            <a:br>
              <a:rPr lang="ru-RU" smtClean="0"/>
            </a:br>
            <a:r>
              <a:rPr lang="ru-RU" smtClean="0"/>
              <a:t>сравните:</a:t>
            </a:r>
          </a:p>
          <a:p>
            <a:pPr lvl="1"/>
            <a:r>
              <a:rPr lang="ru-RU" smtClean="0"/>
              <a:t>Tianhe-1A (GPU)</a:t>
            </a:r>
            <a:br>
              <a:rPr lang="ru-RU" smtClean="0"/>
            </a:br>
            <a:r>
              <a:rPr lang="ru-RU" smtClean="0"/>
              <a:t>4,7</a:t>
            </a:r>
            <a:r>
              <a:rPr lang="en-US" smtClean="0"/>
              <a:t> Pflops </a:t>
            </a:r>
            <a:r>
              <a:rPr lang="ru-RU" smtClean="0"/>
              <a:t>— 4 МВт</a:t>
            </a:r>
          </a:p>
          <a:p>
            <a:pPr lvl="1"/>
            <a:r>
              <a:rPr lang="ru-RU" smtClean="0"/>
              <a:t>Jaguar</a:t>
            </a:r>
            <a:br>
              <a:rPr lang="ru-RU" smtClean="0"/>
            </a:br>
            <a:r>
              <a:rPr lang="ru-RU" smtClean="0"/>
              <a:t>2.33</a:t>
            </a:r>
            <a:r>
              <a:rPr lang="en-US" smtClean="0"/>
              <a:t> Pfllops</a:t>
            </a:r>
            <a:r>
              <a:rPr lang="ru-RU" smtClean="0"/>
              <a:t> — 7 МВт</a:t>
            </a:r>
          </a:p>
          <a:p>
            <a:endParaRPr lang="en-US" smtClean="0"/>
          </a:p>
          <a:p>
            <a:endParaRPr lang="ru-RU" smtClean="0"/>
          </a:p>
        </p:txBody>
      </p:sp>
      <p:pic>
        <p:nvPicPr>
          <p:cNvPr id="84994" name="Picture 2" descr="http://spectrum.ieee.org/image/19852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062163"/>
            <a:ext cx="4787900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90" name="Рисунок 7" descr="C:\Users\Abramov Sergei\Desktop\ch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975" y="3789363"/>
            <a:ext cx="33432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Ноябрь 2011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0800" y="1844675"/>
          <a:ext cx="9042400" cy="2809875"/>
        </p:xfrm>
        <a:graphic>
          <a:graphicData uri="http://schemas.openxmlformats.org/drawingml/2006/table">
            <a:tbl>
              <a:tblPr/>
              <a:tblGrid>
                <a:gridCol w="1116013"/>
                <a:gridCol w="2195512"/>
                <a:gridCol w="1152525"/>
                <a:gridCol w="1044575"/>
                <a:gridCol w="1008063"/>
                <a:gridCol w="976312"/>
                <a:gridCol w="1549400"/>
              </a:tblGrid>
              <a:tr h="936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Место</a:t>
                      </a:r>
                    </a:p>
                  </a:txBody>
                  <a:tcPr marL="9018" marR="9018" marT="9018" marB="0" anchor="ctr" horzOverflow="overflow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Компьютер</a:t>
                      </a: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Linpack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/>
                      </a:r>
                      <a:b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</a:b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Tflops</a:t>
                      </a: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Пик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</a:b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Tflops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Tahoma" pitchFamily="34" charset="0"/>
                      </a:endParaRP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КПД</a:t>
                      </a: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Кватт</a:t>
                      </a: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Э/эффект.</a:t>
                      </a:r>
                      <a:b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</a:b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Т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flops</a:t>
                      </a:r>
                      <a:b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</a:b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на К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watt</a:t>
                      </a: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936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9018" marR="9018" marT="9018" marB="0" anchor="ctr" horzOverflow="overflow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Sunway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Blue Light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MPP</a:t>
                      </a:r>
                    </a:p>
                  </a:txBody>
                  <a:tcPr marL="9018" marR="9018" marT="45089" marB="45089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796</a:t>
                      </a:r>
                    </a:p>
                  </a:txBody>
                  <a:tcPr marL="9018" marR="9018" marT="45089" marB="45089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1,070</a:t>
                      </a:r>
                    </a:p>
                  </a:txBody>
                  <a:tcPr marL="9018" marR="9018" marT="45089" marB="45089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74.4%</a:t>
                      </a: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1,074</a:t>
                      </a:r>
                    </a:p>
                  </a:txBody>
                  <a:tcPr marL="9018" marR="9018" marT="45089" marB="45089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0.74</a:t>
                      </a: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936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18</a:t>
                      </a:r>
                    </a:p>
                  </a:txBody>
                  <a:tcPr marL="9018" marR="9018" marT="9018" marB="0" anchor="ctr" horzOverflow="overflow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Ломоносов</a:t>
                      </a:r>
                    </a:p>
                  </a:txBody>
                  <a:tcPr marL="9018" marR="9018" marT="45089" marB="45089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674</a:t>
                      </a:r>
                    </a:p>
                  </a:txBody>
                  <a:tcPr marL="9018" marR="9018" marT="45089" marB="45089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1,373</a:t>
                      </a:r>
                    </a:p>
                  </a:txBody>
                  <a:tcPr marL="9018" marR="9018" marT="45089" marB="45089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49.1%</a:t>
                      </a: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2,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5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00</a:t>
                      </a:r>
                    </a:p>
                  </a:txBody>
                  <a:tcPr marL="9018" marR="9018" marT="45089" marB="45089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0.2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ahoma" pitchFamily="34" charset="0"/>
                        </a:rPr>
                        <a:t>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ahoma" pitchFamily="34" charset="0"/>
                      </a:endParaRPr>
                    </a:p>
                  </a:txBody>
                  <a:tcPr marL="9018" marR="9018" marT="9018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0825" y="4941888"/>
            <a:ext cx="7921625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Отставание</a:t>
            </a:r>
          </a:p>
          <a:p>
            <a:pPr marL="355600" indent="-355600">
              <a:buFont typeface="Arial" pitchFamily="34" charset="0"/>
              <a:buChar char="•"/>
              <a:defRPr/>
            </a:pPr>
            <a:r>
              <a:rPr lang="ru-RU" sz="2000" b="0" dirty="0">
                <a:latin typeface="+mn-lt"/>
              </a:rPr>
              <a:t>КПД — в 1.5 раза</a:t>
            </a:r>
          </a:p>
          <a:p>
            <a:pPr marL="355600" indent="-355600">
              <a:buFont typeface="Arial" pitchFamily="34" charset="0"/>
              <a:buChar char="•"/>
              <a:defRPr/>
            </a:pPr>
            <a:r>
              <a:rPr lang="ru-RU" sz="2000" b="0" dirty="0">
                <a:latin typeface="+mn-lt"/>
              </a:rPr>
              <a:t>Энергоэффективность — в 2.7 раз</a:t>
            </a:r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6"/>
          <p:cNvSpPr>
            <a:spLocks noGrp="1"/>
          </p:cNvSpPr>
          <p:nvPr>
            <p:ph type="title"/>
          </p:nvPr>
        </p:nvSpPr>
        <p:spPr>
          <a:xfrm>
            <a:off x="357188" y="495300"/>
            <a:ext cx="8429625" cy="790575"/>
          </a:xfrm>
        </p:spPr>
        <p:txBody>
          <a:bodyPr/>
          <a:lstStyle/>
          <a:p>
            <a:r>
              <a:rPr lang="ru-RU" smtClean="0"/>
              <a:t>Китай: Sunway BlueLight MPP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 l="5016" t="13289" r="4028" b="24696"/>
          <a:stretch>
            <a:fillRect/>
          </a:stretch>
        </p:blipFill>
        <p:spPr bwMode="auto">
          <a:xfrm>
            <a:off x="0" y="1897063"/>
            <a:ext cx="91440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Box 8"/>
          <p:cNvSpPr txBox="1">
            <a:spLocks noChangeArrowheads="1"/>
          </p:cNvSpPr>
          <p:nvPr/>
        </p:nvSpPr>
        <p:spPr bwMode="auto">
          <a:xfrm>
            <a:off x="2268538" y="1341438"/>
            <a:ext cx="46069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/>
              <a:t>Госкорпорация   </a:t>
            </a:r>
            <a:r>
              <a:rPr lang="en-US" sz="2800"/>
              <a:t>INSPUR</a:t>
            </a:r>
            <a:endParaRPr lang="ru-RU" sz="2800"/>
          </a:p>
        </p:txBody>
      </p:sp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Y:\TSK1\K1\图片\TSK1外观图\单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10713" r="10001"/>
          <a:stretch>
            <a:fillRect/>
          </a:stretch>
        </p:blipFill>
        <p:spPr bwMode="auto">
          <a:xfrm>
            <a:off x="6804025" y="549275"/>
            <a:ext cx="22320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Госкорпорация </a:t>
            </a:r>
            <a:r>
              <a:rPr lang="en-US" smtClean="0"/>
              <a:t>INSPUR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388" y="1428750"/>
            <a:ext cx="8821737" cy="5429250"/>
          </a:xfrm>
        </p:spPr>
        <p:txBody>
          <a:bodyPr/>
          <a:lstStyle/>
          <a:p>
            <a:r>
              <a:rPr lang="ru-RU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Заслуживает пристального внимания</a:t>
            </a:r>
          </a:p>
          <a:p>
            <a:r>
              <a:rPr lang="ru-RU" smtClean="0"/>
              <a:t>Классическая госкорпорация</a:t>
            </a:r>
          </a:p>
          <a:p>
            <a:r>
              <a:rPr lang="ru-RU" smtClean="0"/>
              <a:t>11,000 сотрудников</a:t>
            </a:r>
          </a:p>
          <a:p>
            <a:r>
              <a:rPr lang="ru-RU" smtClean="0"/>
              <a:t>Жесткое сотрудничество с </a:t>
            </a:r>
            <a:r>
              <a:rPr lang="en-US" smtClean="0"/>
              <a:t>Intel</a:t>
            </a:r>
          </a:p>
          <a:p>
            <a:pPr lvl="1"/>
            <a:r>
              <a:rPr lang="ru-RU" b="1" smtClean="0"/>
              <a:t>Например:</a:t>
            </a:r>
            <a:r>
              <a:rPr lang="ru-RU" smtClean="0"/>
              <a:t> доступ к технологии </a:t>
            </a:r>
            <a:r>
              <a:rPr lang="en-US" smtClean="0"/>
              <a:t>QPI</a:t>
            </a:r>
            <a:endParaRPr lang="ru-RU" smtClean="0"/>
          </a:p>
          <a:p>
            <a:r>
              <a:rPr lang="ru-RU" smtClean="0"/>
              <a:t>Жесткая линия на </a:t>
            </a:r>
            <a:r>
              <a:rPr lang="ru-RU" b="1" smtClean="0"/>
              <a:t>национальные решения</a:t>
            </a:r>
            <a:r>
              <a:rPr lang="ru-RU" smtClean="0"/>
              <a:t> в классе «Top1–10»</a:t>
            </a:r>
          </a:p>
          <a:p>
            <a:endParaRPr lang="ru-RU" smtClean="0"/>
          </a:p>
          <a:p>
            <a:r>
              <a:rPr lang="ru-RU" smtClean="0"/>
              <a:t>Решаем вопрос участия в форуме и выставке НСКФ’2012 (Переславль-Залесский)</a:t>
            </a:r>
          </a:p>
          <a:p>
            <a:pPr lvl="1"/>
            <a:r>
              <a:rPr lang="en-US" b="1" smtClean="0">
                <a:hlinkClick r:id="rId4"/>
              </a:rPr>
              <a:t>http://www.hpc-platform.ru</a:t>
            </a:r>
            <a:endParaRPr lang="ru-RU" b="1" smtClean="0"/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C:\Users\Abramov Sergei\Desktop\OffLine Ispolkom on Revolt\INSPUR\Китайцы дали фотки\俄罗斯科学院访问浪潮 014.jpg"/>
          <p:cNvPicPr>
            <a:picLocks noChangeAspect="1" noChangeArrowheads="1"/>
          </p:cNvPicPr>
          <p:nvPr/>
        </p:nvPicPr>
        <p:blipFill>
          <a:blip r:embed="rId3" cstate="print"/>
          <a:srcRect t="13996" r="9996" b="3995"/>
          <a:stretch>
            <a:fillRect/>
          </a:stretch>
        </p:blipFill>
        <p:spPr bwMode="auto">
          <a:xfrm>
            <a:off x="107950" y="115888"/>
            <a:ext cx="4859338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1" name="Picture 3" descr="C:\Users\Abramov Sergei\Desktop\OffLine Ispolkom on Revolt\INSPUR\Китайцы дали фотки\俄罗斯科学院访问浪潮 040.jpg"/>
          <p:cNvPicPr>
            <a:picLocks noChangeAspect="1" noChangeArrowheads="1"/>
          </p:cNvPicPr>
          <p:nvPr/>
        </p:nvPicPr>
        <p:blipFill>
          <a:blip r:embed="rId4" cstate="print"/>
          <a:srcRect l="5334" t="10001" r="25325" b="15991"/>
          <a:stretch>
            <a:fillRect/>
          </a:stretch>
        </p:blipFill>
        <p:spPr bwMode="auto">
          <a:xfrm>
            <a:off x="3059113" y="2420938"/>
            <a:ext cx="5768975" cy="410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bramov Sergei\Desktop\IBM-Sequoia.jpg"/>
          <p:cNvPicPr>
            <a:picLocks noChangeAspect="1" noChangeArrowheads="1"/>
          </p:cNvPicPr>
          <p:nvPr/>
        </p:nvPicPr>
        <p:blipFill>
          <a:blip r:embed="rId3" cstate="print"/>
          <a:srcRect l="18288" t="2184" r="13485" b="3076"/>
          <a:stretch>
            <a:fillRect/>
          </a:stretch>
        </p:blipFill>
        <p:spPr bwMode="auto">
          <a:xfrm>
            <a:off x="4067175" y="1484313"/>
            <a:ext cx="4968875" cy="331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7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smtClean="0"/>
              <a:t>США: </a:t>
            </a:r>
            <a:r>
              <a:rPr lang="en-US" smtClean="0"/>
              <a:t>Sequoia</a:t>
            </a:r>
            <a:r>
              <a:rPr lang="ru-RU" smtClean="0"/>
              <a:t>, </a:t>
            </a:r>
            <a:r>
              <a:rPr lang="en-US" smtClean="0"/>
              <a:t>IBM BlueGene/Q</a:t>
            </a:r>
            <a:endParaRPr lang="ru-RU" smtClean="0"/>
          </a:p>
        </p:txBody>
      </p:sp>
      <p:sp>
        <p:nvSpPr>
          <p:cNvPr id="72708" name="Содержимое 5"/>
          <p:cNvSpPr>
            <a:spLocks noGrp="1"/>
          </p:cNvSpPr>
          <p:nvPr>
            <p:ph idx="1"/>
          </p:nvPr>
        </p:nvSpPr>
        <p:spPr>
          <a:xfrm>
            <a:off x="179388" y="1428750"/>
            <a:ext cx="4824412" cy="5143500"/>
          </a:xfrm>
        </p:spPr>
        <p:txBody>
          <a:bodyPr/>
          <a:lstStyle/>
          <a:p>
            <a:r>
              <a:rPr lang="en-US" smtClean="0"/>
              <a:t>Top</a:t>
            </a:r>
            <a:r>
              <a:rPr lang="ru-RU" smtClean="0"/>
              <a:t>1</a:t>
            </a:r>
            <a:r>
              <a:rPr lang="en-US" smtClean="0"/>
              <a:t> </a:t>
            </a:r>
            <a:r>
              <a:rPr lang="ru-RU" smtClean="0"/>
              <a:t>— Июнь 2012</a:t>
            </a:r>
            <a:r>
              <a:rPr lang="en-US" smtClean="0"/>
              <a:t> </a:t>
            </a:r>
          </a:p>
          <a:p>
            <a:r>
              <a:rPr lang="ru-RU" smtClean="0"/>
              <a:t>16.3/20.1</a:t>
            </a:r>
            <a:r>
              <a:rPr lang="en-US" smtClean="0"/>
              <a:t> Pflops</a:t>
            </a:r>
            <a:endParaRPr lang="ru-RU" smtClean="0"/>
          </a:p>
          <a:p>
            <a:r>
              <a:rPr lang="en-US" smtClean="0"/>
              <a:t>~</a:t>
            </a:r>
            <a:r>
              <a:rPr lang="ru-RU" smtClean="0"/>
              <a:t>99К</a:t>
            </a:r>
            <a:r>
              <a:rPr lang="en-US" smtClean="0"/>
              <a:t> CPU</a:t>
            </a:r>
            <a:r>
              <a:rPr lang="ru-RU" smtClean="0"/>
              <a:t>, </a:t>
            </a:r>
            <a:r>
              <a:rPr lang="en-US" smtClean="0"/>
              <a:t>~1</a:t>
            </a:r>
            <a:r>
              <a:rPr lang="ru-RU" smtClean="0"/>
              <a:t>.6</a:t>
            </a:r>
            <a:r>
              <a:rPr lang="en-US" smtClean="0"/>
              <a:t>M</a:t>
            </a:r>
            <a:r>
              <a:rPr lang="ru-RU" smtClean="0"/>
              <a:t> ядер</a:t>
            </a:r>
          </a:p>
          <a:p>
            <a:r>
              <a:rPr lang="en-US" smtClean="0"/>
              <a:t>Power BQC 16C</a:t>
            </a:r>
            <a:endParaRPr lang="ru-RU" smtClean="0"/>
          </a:p>
          <a:p>
            <a:pPr lvl="1"/>
            <a:r>
              <a:rPr lang="ru-RU" smtClean="0"/>
              <a:t>64-разрядный RISC</a:t>
            </a:r>
          </a:p>
          <a:p>
            <a:pPr lvl="1"/>
            <a:r>
              <a:rPr lang="ru-RU" smtClean="0"/>
              <a:t>16 ядер, 1,6 ГГц</a:t>
            </a:r>
            <a:endParaRPr lang="en-US" smtClean="0"/>
          </a:p>
          <a:p>
            <a:r>
              <a:rPr lang="ru-RU" b="1" smtClean="0"/>
              <a:t>Интерконнект — свой</a:t>
            </a:r>
          </a:p>
          <a:p>
            <a:r>
              <a:rPr lang="ru-RU" smtClean="0"/>
              <a:t>7.9 МВт</a:t>
            </a:r>
            <a:endParaRPr lang="en-US" smtClean="0"/>
          </a:p>
          <a:p>
            <a:r>
              <a:rPr lang="ru-RU" smtClean="0"/>
              <a:t>Менее 0.5  МВт на 1 </a:t>
            </a:r>
            <a:r>
              <a:rPr lang="en-US" smtClean="0"/>
              <a:t>Pflops</a:t>
            </a:r>
          </a:p>
          <a:p>
            <a:endParaRPr lang="ru-RU" smtClean="0"/>
          </a:p>
        </p:txBody>
      </p:sp>
      <p:pic>
        <p:nvPicPr>
          <p:cNvPr id="72709" name="Picture 3" descr="C:\Users\Abramov Sergei\Desktop\OffLine Ispolkom on Revolt\PPTs\SKIF (incl co-exec)\Семинар Сторуса\src\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850" y="3789363"/>
            <a:ext cx="33115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tan kan skilte med en teoretisk maksytelse på 20 billiarder regneoperasjoner i sekundet."/>
          <p:cNvPicPr>
            <a:picLocks noChangeAspect="1" noChangeArrowheads="1"/>
          </p:cNvPicPr>
          <p:nvPr/>
        </p:nvPicPr>
        <p:blipFill>
          <a:blip r:embed="rId3" cstate="print"/>
          <a:srcRect t="18267" b="21310"/>
          <a:stretch>
            <a:fillRect/>
          </a:stretch>
        </p:blipFill>
        <p:spPr bwMode="auto">
          <a:xfrm>
            <a:off x="19050" y="1412776"/>
            <a:ext cx="910590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7" name="Заголовок 1"/>
          <p:cNvSpPr>
            <a:spLocks noGrp="1"/>
          </p:cNvSpPr>
          <p:nvPr>
            <p:ph type="title"/>
          </p:nvPr>
        </p:nvSpPr>
        <p:spPr>
          <a:xfrm>
            <a:off x="357188" y="531813"/>
            <a:ext cx="8501062" cy="754062"/>
          </a:xfrm>
        </p:spPr>
        <p:txBody>
          <a:bodyPr/>
          <a:lstStyle/>
          <a:p>
            <a:r>
              <a:rPr lang="ru-RU" dirty="0" smtClean="0"/>
              <a:t>США: </a:t>
            </a:r>
            <a:r>
              <a:rPr lang="en-US" dirty="0" smtClean="0"/>
              <a:t>Titan </a:t>
            </a:r>
            <a:r>
              <a:rPr lang="ru-RU" dirty="0" smtClean="0"/>
              <a:t>— </a:t>
            </a:r>
            <a:r>
              <a:rPr lang="en-US" dirty="0" smtClean="0"/>
              <a:t>Cray XK7</a:t>
            </a:r>
            <a:endParaRPr lang="ru-RU" dirty="0" smtClean="0"/>
          </a:p>
        </p:txBody>
      </p:sp>
      <p:sp>
        <p:nvSpPr>
          <p:cNvPr id="72708" name="Содержимое 5"/>
          <p:cNvSpPr>
            <a:spLocks noGrp="1"/>
          </p:cNvSpPr>
          <p:nvPr>
            <p:ph idx="1"/>
          </p:nvPr>
        </p:nvSpPr>
        <p:spPr>
          <a:xfrm>
            <a:off x="0" y="4509120"/>
            <a:ext cx="5868144" cy="23488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Top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— Ноябрь 2012, 17.6/27.1</a:t>
            </a:r>
            <a:r>
              <a:rPr lang="en-US" dirty="0" smtClean="0"/>
              <a:t> Pflops</a:t>
            </a:r>
            <a:endParaRPr lang="ru-RU" dirty="0" smtClean="0"/>
          </a:p>
          <a:p>
            <a:r>
              <a:rPr lang="en-US" dirty="0" smtClean="0"/>
              <a:t>AMD </a:t>
            </a:r>
            <a:r>
              <a:rPr lang="en-US" dirty="0" err="1" smtClean="0"/>
              <a:t>Opteron</a:t>
            </a:r>
            <a:r>
              <a:rPr lang="ru-RU" dirty="0" smtClean="0"/>
              <a:t>	— 300К ядер</a:t>
            </a:r>
          </a:p>
          <a:p>
            <a:r>
              <a:rPr lang="en-US" dirty="0" smtClean="0"/>
              <a:t>NVIDIA</a:t>
            </a:r>
            <a:r>
              <a:rPr lang="ru-RU" dirty="0" smtClean="0"/>
              <a:t> </a:t>
            </a:r>
            <a:r>
              <a:rPr lang="en-US" dirty="0" smtClean="0"/>
              <a:t>K20x</a:t>
            </a:r>
            <a:r>
              <a:rPr lang="ru-RU" dirty="0" smtClean="0"/>
              <a:t>	— 260</a:t>
            </a:r>
            <a:r>
              <a:rPr lang="en-US" dirty="0" smtClean="0"/>
              <a:t>K</a:t>
            </a:r>
            <a:r>
              <a:rPr lang="ru-RU" dirty="0" smtClean="0"/>
              <a:t> ядер</a:t>
            </a:r>
          </a:p>
          <a:p>
            <a:r>
              <a:rPr lang="en-US" dirty="0" smtClean="0"/>
              <a:t>Cray Gemini interconnect</a:t>
            </a:r>
            <a:endParaRPr lang="ru-RU" b="1" dirty="0" smtClean="0"/>
          </a:p>
          <a:p>
            <a:r>
              <a:rPr lang="ru-RU" dirty="0" smtClean="0"/>
              <a:t>8.2 МВт, Менее 0.5  МВт на 1 </a:t>
            </a:r>
            <a:r>
              <a:rPr lang="en-US" dirty="0" smtClean="0"/>
              <a:t>Pflops</a:t>
            </a:r>
            <a:endParaRPr lang="ru-RU" dirty="0" smtClean="0"/>
          </a:p>
        </p:txBody>
      </p:sp>
      <p:pic>
        <p:nvPicPr>
          <p:cNvPr id="72709" name="Picture 3" descr="C:\Users\Abramov Sergei\Desktop\OffLine Ispolkom on Revolt\PPTs\SKIF (incl co-exec)\Семинар Сторуса\src\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850" y="3789363"/>
            <a:ext cx="33115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ctrTitle" sz="quarter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Суперкомпьютер</a:t>
            </a:r>
            <a:br>
              <a:rPr lang="ru-RU" sz="3200" dirty="0" smtClean="0"/>
            </a:br>
            <a:r>
              <a:rPr lang="ru-RU" sz="3200" dirty="0" smtClean="0"/>
              <a:t>«СКИФ-Аврора ЮУрГУ»</a:t>
            </a:r>
            <a:endParaRPr lang="ru-RU" sz="3500" dirty="0" smtClean="0"/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sz="2100" smtClean="0"/>
              <a:t>Сергей М. Абрамов</a:t>
            </a:r>
            <a:r>
              <a:rPr lang="en-US" sz="2100" smtClean="0"/>
              <a:t/>
            </a:r>
            <a:br>
              <a:rPr lang="en-US" sz="2100" smtClean="0"/>
            </a:br>
            <a:r>
              <a:rPr lang="ru-RU" sz="2100" smtClean="0"/>
              <a:t>XIII международный семинар</a:t>
            </a:r>
            <a:br>
              <a:rPr lang="ru-RU" sz="2100" smtClean="0"/>
            </a:br>
            <a:r>
              <a:rPr lang="ru-RU" sz="2100" smtClean="0"/>
              <a:t>«Супервычисления и математическое моделирование»</a:t>
            </a:r>
            <a:br>
              <a:rPr lang="ru-RU" sz="2100" smtClean="0"/>
            </a:br>
            <a:r>
              <a:rPr lang="ru-RU" sz="2100" smtClean="0"/>
              <a:t>03–07.10.2011</a:t>
            </a:r>
            <a:br>
              <a:rPr lang="ru-RU" sz="2100" smtClean="0"/>
            </a:br>
            <a:r>
              <a:rPr lang="ru-RU" sz="2100" smtClean="0"/>
              <a:t>Саров</a:t>
            </a:r>
            <a:endParaRPr lang="en-US" sz="2100" smtClean="0"/>
          </a:p>
        </p:txBody>
      </p:sp>
      <p:pic>
        <p:nvPicPr>
          <p:cNvPr id="5124" name="Picture 1" descr="C:\Users\abram\Desktop\logos.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1628775"/>
            <a:ext cx="129698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 bwMode="auto">
          <a:xfrm>
            <a:off x="107950" y="3980450"/>
            <a:ext cx="8928100" cy="136842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r"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5+4 = 9 лет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571 млн. руб.</a:t>
            </a:r>
          </a:p>
        </p:txBody>
      </p:sp>
      <p:sp>
        <p:nvSpPr>
          <p:cNvPr id="22530" name="Заголовок 6"/>
          <p:cNvSpPr>
            <a:spLocks noGrp="1"/>
          </p:cNvSpPr>
          <p:nvPr>
            <p:ph type="title"/>
          </p:nvPr>
        </p:nvSpPr>
        <p:spPr>
          <a:xfrm>
            <a:off x="717228" y="531813"/>
            <a:ext cx="7887220" cy="754062"/>
          </a:xfrm>
        </p:spPr>
        <p:txBody>
          <a:bodyPr>
            <a:normAutofit fontScale="90000"/>
          </a:bodyPr>
          <a:lstStyle/>
          <a:p>
            <a:r>
              <a:rPr lang="ru-RU" sz="2900" dirty="0" smtClean="0"/>
              <a:t>Суперкомпьютерные программы «СКИФ» и</a:t>
            </a:r>
            <a:br>
              <a:rPr lang="ru-RU" sz="2900" dirty="0" smtClean="0"/>
            </a:br>
            <a:r>
              <a:rPr lang="ru-RU" sz="2900" dirty="0" smtClean="0"/>
              <a:t>«СКИФ-ГРИД» Союзного государства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28750"/>
            <a:ext cx="8821737" cy="51435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400" b="1" smtClean="0"/>
              <a:t>Заказчики-координаторы</a:t>
            </a:r>
          </a:p>
          <a:p>
            <a:pPr lvl="1">
              <a:lnSpc>
                <a:spcPct val="80000"/>
              </a:lnSpc>
            </a:pPr>
            <a:r>
              <a:rPr lang="ru-RU" sz="2200" smtClean="0">
                <a:sym typeface="Wingdings" pitchFamily="2" charset="2"/>
              </a:rPr>
              <a:t>Министерство образования и науки</a:t>
            </a:r>
          </a:p>
          <a:p>
            <a:pPr lvl="2">
              <a:lnSpc>
                <a:spcPct val="80000"/>
              </a:lnSpc>
            </a:pPr>
            <a:r>
              <a:rPr lang="ru-RU" sz="2000" smtClean="0"/>
              <a:t>ранее</a:t>
            </a:r>
            <a:r>
              <a:rPr lang="en-US" sz="2000" smtClean="0"/>
              <a:t> </a:t>
            </a:r>
            <a:r>
              <a:rPr lang="ru-RU" sz="2000" smtClean="0"/>
              <a:t>— агентство «Роснаука»</a:t>
            </a:r>
          </a:p>
          <a:p>
            <a:pPr lvl="1">
              <a:lnSpc>
                <a:spcPct val="80000"/>
              </a:lnSpc>
            </a:pPr>
            <a:r>
              <a:rPr lang="ru-RU" sz="2200" smtClean="0"/>
              <a:t>НАН Беларуси</a:t>
            </a:r>
          </a:p>
          <a:p>
            <a:pPr>
              <a:lnSpc>
                <a:spcPct val="80000"/>
              </a:lnSpc>
            </a:pPr>
            <a:r>
              <a:rPr lang="ru-RU" sz="2400" b="1" smtClean="0"/>
              <a:t>Головные исполнители</a:t>
            </a:r>
          </a:p>
          <a:p>
            <a:pPr lvl="1">
              <a:lnSpc>
                <a:spcPct val="80000"/>
              </a:lnSpc>
            </a:pPr>
            <a:r>
              <a:rPr lang="ru-RU" sz="2200" smtClean="0"/>
              <a:t>Институт программных систем РАН</a:t>
            </a:r>
          </a:p>
          <a:p>
            <a:pPr lvl="1">
              <a:lnSpc>
                <a:spcPct val="80000"/>
              </a:lnSpc>
            </a:pPr>
            <a:r>
              <a:rPr lang="ru-RU" sz="2200" smtClean="0"/>
              <a:t>Объединенный институт проблем </a:t>
            </a:r>
            <a:br>
              <a:rPr lang="ru-RU" sz="2200" smtClean="0"/>
            </a:br>
            <a:r>
              <a:rPr lang="ru-RU" sz="2200" smtClean="0"/>
              <a:t>информатики НАН Беларуси</a:t>
            </a:r>
          </a:p>
          <a:p>
            <a:pPr>
              <a:lnSpc>
                <a:spcPct val="80000"/>
              </a:lnSpc>
            </a:pPr>
            <a:r>
              <a:rPr lang="ru-RU" sz="2400" b="1" smtClean="0"/>
              <a:t>«СКИФ» — 2000–2004</a:t>
            </a:r>
            <a:br>
              <a:rPr lang="ru-RU" sz="2400" b="1" smtClean="0"/>
            </a:br>
            <a:r>
              <a:rPr lang="ru-RU" sz="2400" smtClean="0"/>
              <a:t>		из бюджета России: 125 млн.руб.</a:t>
            </a:r>
          </a:p>
          <a:p>
            <a:pPr>
              <a:lnSpc>
                <a:spcPct val="80000"/>
              </a:lnSpc>
            </a:pPr>
            <a:r>
              <a:rPr lang="ru-RU" sz="2400" b="1" smtClean="0"/>
              <a:t>«СКИФ-ГРИД» — 2007–2010</a:t>
            </a:r>
            <a:br>
              <a:rPr lang="ru-RU" sz="2400" b="1" smtClean="0"/>
            </a:br>
            <a:r>
              <a:rPr lang="ru-RU" sz="2400" smtClean="0"/>
              <a:t>		из бюджета России: 446 млн.руб. </a:t>
            </a:r>
          </a:p>
          <a:p>
            <a:pPr>
              <a:lnSpc>
                <a:spcPct val="80000"/>
              </a:lnSpc>
            </a:pPr>
            <a:r>
              <a:rPr lang="ru-RU" sz="2400" b="1" smtClean="0"/>
              <a:t>Исполнители (Россия+Белару</a:t>
            </a:r>
            <a:r>
              <a:rPr lang="en-US" sz="2400" b="1" smtClean="0"/>
              <a:t>c</a:t>
            </a:r>
            <a:r>
              <a:rPr lang="ru-RU" sz="2400" b="1" smtClean="0"/>
              <a:t>ь)</a:t>
            </a:r>
          </a:p>
          <a:p>
            <a:pPr lvl="1">
              <a:lnSpc>
                <a:spcPct val="80000"/>
              </a:lnSpc>
            </a:pPr>
            <a:r>
              <a:rPr lang="ru-RU" sz="2200" smtClean="0"/>
              <a:t>«СКИФ» — более: 10 (РФ) + 10 (РБ) организаций</a:t>
            </a:r>
          </a:p>
          <a:p>
            <a:pPr lvl="1">
              <a:lnSpc>
                <a:spcPct val="80000"/>
              </a:lnSpc>
            </a:pPr>
            <a:r>
              <a:rPr lang="ru-RU" sz="2200" smtClean="0"/>
              <a:t>«СКИФ-ГРИД» — более: 37 (РФ) +10 (РБ) организаций</a:t>
            </a:r>
          </a:p>
        </p:txBody>
      </p:sp>
      <p:pic>
        <p:nvPicPr>
          <p:cNvPr id="22533" name="Picture 4" descr="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533" y="1341438"/>
            <a:ext cx="2047875" cy="122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5" descr="r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463" y="2781300"/>
            <a:ext cx="2041525" cy="12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89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Прикладные системы</a:t>
            </a:r>
          </a:p>
        </p:txBody>
      </p:sp>
      <p:grpSp>
        <p:nvGrpSpPr>
          <p:cNvPr id="2" name="Группа 45"/>
          <p:cNvGrpSpPr>
            <a:grpSpLocks/>
          </p:cNvGrpSpPr>
          <p:nvPr/>
        </p:nvGrpSpPr>
        <p:grpSpPr bwMode="auto">
          <a:xfrm>
            <a:off x="88900" y="655638"/>
            <a:ext cx="8909050" cy="6059487"/>
            <a:chOff x="89572" y="656060"/>
            <a:chExt cx="8908494" cy="6059487"/>
          </a:xfrm>
        </p:grpSpPr>
        <p:grpSp>
          <p:nvGrpSpPr>
            <p:cNvPr id="17" name="Группа 15"/>
            <p:cNvGrpSpPr>
              <a:grpSpLocks/>
            </p:cNvGrpSpPr>
            <p:nvPr/>
          </p:nvGrpSpPr>
          <p:grpSpPr bwMode="auto">
            <a:xfrm>
              <a:off x="7090066" y="656060"/>
              <a:ext cx="1908000" cy="6059487"/>
              <a:chOff x="7090066" y="642938"/>
              <a:chExt cx="1908000" cy="6059487"/>
            </a:xfrm>
          </p:grpSpPr>
          <p:pic>
            <p:nvPicPr>
              <p:cNvPr id="6" name="Picture 2" descr="IMG_029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90010" y="5500688"/>
                <a:ext cx="1908056" cy="1201737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16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90010" y="2400300"/>
                <a:ext cx="1908056" cy="1181100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50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2157"/>
              <a:stretch>
                <a:fillRect/>
              </a:stretch>
            </p:blipFill>
            <p:spPr bwMode="auto">
              <a:xfrm>
                <a:off x="7090010" y="3798888"/>
                <a:ext cx="1908056" cy="1484312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Picture 2" descr="C:\Users\abram\Desktop\Челябинск\Фото СКИФ-Аврора - ЮУрГУ, запуск Вестмеера, ИПС РАН и др\ЮУрГУ\_MG_0283 Panorama_crop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2644" r="13198"/>
              <a:stretch>
                <a:fillRect/>
              </a:stretch>
            </p:blipFill>
            <p:spPr bwMode="auto">
              <a:xfrm>
                <a:off x="7090010" y="642938"/>
                <a:ext cx="1908056" cy="15398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8" name="Группа 28"/>
            <p:cNvGrpSpPr>
              <a:grpSpLocks/>
            </p:cNvGrpSpPr>
            <p:nvPr/>
          </p:nvGrpSpPr>
          <p:grpSpPr bwMode="auto">
            <a:xfrm>
              <a:off x="1504071" y="1421608"/>
              <a:ext cx="1260000" cy="5293939"/>
              <a:chOff x="1547664" y="1408486"/>
              <a:chExt cx="1260000" cy="5293939"/>
            </a:xfrm>
          </p:grpSpPr>
          <p:pic>
            <p:nvPicPr>
              <p:cNvPr id="3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547540" y="2646363"/>
                <a:ext cx="1260396" cy="9429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47540" y="1408113"/>
                <a:ext cx="1260396" cy="11223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Picture 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47540" y="3705225"/>
                <a:ext cx="1260396" cy="9445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514" name="Picture 1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47540" y="4764088"/>
                <a:ext cx="1260396" cy="19383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9" name="Группа 27"/>
            <p:cNvGrpSpPr>
              <a:grpSpLocks/>
            </p:cNvGrpSpPr>
            <p:nvPr/>
          </p:nvGrpSpPr>
          <p:grpSpPr bwMode="auto">
            <a:xfrm>
              <a:off x="89572" y="1421608"/>
              <a:ext cx="1260000" cy="5293939"/>
              <a:chOff x="89572" y="1408486"/>
              <a:chExt cx="1260000" cy="5293939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9572" y="1408113"/>
                <a:ext cx="1260396" cy="11572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9572" y="2762250"/>
                <a:ext cx="1260396" cy="10318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89572" y="5430838"/>
                <a:ext cx="1260396" cy="12715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7" name="Picture 34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16704" r="14961"/>
              <a:stretch>
                <a:fillRect/>
              </a:stretch>
            </p:blipFill>
            <p:spPr bwMode="auto">
              <a:xfrm>
                <a:off x="89572" y="3992563"/>
                <a:ext cx="1260396" cy="12398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20" name="Группа 40"/>
            <p:cNvGrpSpPr>
              <a:grpSpLocks/>
            </p:cNvGrpSpPr>
            <p:nvPr/>
          </p:nvGrpSpPr>
          <p:grpSpPr bwMode="auto">
            <a:xfrm>
              <a:off x="4333069" y="1412776"/>
              <a:ext cx="1260000" cy="5302771"/>
              <a:chOff x="4319972" y="1412776"/>
              <a:chExt cx="1260000" cy="5302771"/>
            </a:xfrm>
          </p:grpSpPr>
          <p:pic>
            <p:nvPicPr>
              <p:cNvPr id="21515" name="Picture 1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319598" y="1413297"/>
                <a:ext cx="1260396" cy="8699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319598" y="5691610"/>
                <a:ext cx="1260396" cy="10239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4"/>
              <p:cNvPicPr preferRelativeResize="0">
                <a:picLocks noChangeAspect="1" noChangeArrowheads="1"/>
              </p:cNvPicPr>
              <p:nvPr/>
            </p:nvPicPr>
            <p:blipFill>
              <a:blip r:embed="rId17" cstate="print"/>
              <a:srcRect l="14439" t="5833" b="2501"/>
              <a:stretch>
                <a:fillRect/>
              </a:stretch>
            </p:blipFill>
            <p:spPr bwMode="auto">
              <a:xfrm>
                <a:off x="4319598" y="2400722"/>
                <a:ext cx="1260396" cy="11049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7" name="Рисунок 4" descr="results_G.bmp"/>
              <p:cNvPicPr>
                <a:picLocks noChangeAspect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319598" y="3623097"/>
                <a:ext cx="1260396" cy="9540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8" name="Picture 3" descr="gnu (Red - Wannier)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l="1196" t="8282" r="1196" b="1506"/>
              <a:stretch>
                <a:fillRect/>
              </a:stretch>
            </p:blipFill>
            <p:spPr bwMode="auto">
              <a:xfrm>
                <a:off x="4319598" y="4694660"/>
                <a:ext cx="1260396" cy="8794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21" name="Группа 39"/>
            <p:cNvGrpSpPr>
              <a:grpSpLocks/>
            </p:cNvGrpSpPr>
            <p:nvPr/>
          </p:nvGrpSpPr>
          <p:grpSpPr bwMode="auto">
            <a:xfrm>
              <a:off x="2918570" y="1412776"/>
              <a:ext cx="1260000" cy="5302771"/>
              <a:chOff x="2951820" y="1412776"/>
              <a:chExt cx="1260000" cy="5302771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951570" y="1413297"/>
                <a:ext cx="1260396" cy="8858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516" name="Picture 12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56" t="2803"/>
              <a:stretch>
                <a:fillRect/>
              </a:stretch>
            </p:blipFill>
            <p:spPr bwMode="auto">
              <a:xfrm>
                <a:off x="2951570" y="2441997"/>
                <a:ext cx="1260396" cy="13985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22" name="Группа 31"/>
              <p:cNvGrpSpPr>
                <a:grpSpLocks/>
              </p:cNvGrpSpPr>
              <p:nvPr/>
            </p:nvGrpSpPr>
            <p:grpSpPr bwMode="auto">
              <a:xfrm>
                <a:off x="2951820" y="3983235"/>
                <a:ext cx="1260000" cy="1322121"/>
                <a:chOff x="2915816" y="4007525"/>
                <a:chExt cx="1260000" cy="1322121"/>
              </a:xfrm>
            </p:grpSpPr>
            <p:pic>
              <p:nvPicPr>
                <p:cNvPr id="31" name="Picture 11" descr="particle_cross_copy"/>
                <p:cNvPicPr>
                  <a:picLocks noChangeAspect="1" noChangeArrowheads="1" noCrop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2915566" y="4653862"/>
                  <a:ext cx="1260396" cy="6762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0" name="Picture 3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2915566" y="4007750"/>
                  <a:ext cx="1260396" cy="71755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39" name="Picture 8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951570" y="5448722"/>
                <a:ext cx="1260396" cy="12668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23" name="Группа 44"/>
            <p:cNvGrpSpPr>
              <a:grpSpLocks/>
            </p:cNvGrpSpPr>
            <p:nvPr/>
          </p:nvGrpSpPr>
          <p:grpSpPr bwMode="auto">
            <a:xfrm>
              <a:off x="5747568" y="656060"/>
              <a:ext cx="1188000" cy="6059487"/>
              <a:chOff x="5754299" y="656060"/>
              <a:chExt cx="1188000" cy="6059487"/>
            </a:xfrm>
          </p:grpSpPr>
          <p:pic>
            <p:nvPicPr>
              <p:cNvPr id="7" name="Picture 1028" descr="PA_transparent3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5753800" y="2140372"/>
                <a:ext cx="1188964" cy="1385888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Picture 5" descr="C:\WORK\Univer\Аспирантура\Гранты\СКИФ\Конференция\Big_Tube_Quenching.PN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5753800" y="656060"/>
                <a:ext cx="1188964" cy="1308100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Picture 4" descr="fl5l1d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5387" t="9407" r="6623" b="12985"/>
              <a:stretch>
                <a:fillRect/>
              </a:stretch>
            </p:blipFill>
            <p:spPr bwMode="auto">
              <a:xfrm>
                <a:off x="5753800" y="5001047"/>
                <a:ext cx="1188964" cy="800100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5" descr="fl5l2d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5994" t="7850" r="7083" b="21500"/>
              <a:stretch>
                <a:fillRect/>
              </a:stretch>
            </p:blipFill>
            <p:spPr bwMode="auto">
              <a:xfrm>
                <a:off x="5753800" y="5977360"/>
                <a:ext cx="1188964" cy="738187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5753800" y="3704060"/>
                <a:ext cx="1188964" cy="11191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4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72083"/>
            <a:ext cx="7889902" cy="79667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Суперкомпьютеры семейства «СКИФ»</a:t>
            </a:r>
            <a:br>
              <a:rPr lang="ru-RU" dirty="0" smtClean="0"/>
            </a:br>
            <a:r>
              <a:rPr lang="ru-RU" dirty="0" smtClean="0"/>
              <a:t>Ряд</a:t>
            </a:r>
            <a:r>
              <a:rPr lang="en-US" dirty="0" smtClean="0"/>
              <a:t> 1–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Rounded Rectangle 7"/>
          <p:cNvSpPr/>
          <p:nvPr/>
        </p:nvSpPr>
        <p:spPr bwMode="auto">
          <a:xfrm>
            <a:off x="6192594" y="1500174"/>
            <a:ext cx="2928958" cy="5040000"/>
          </a:xfrm>
          <a:prstGeom prst="roundRect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8"/>
          <p:cNvSpPr/>
          <p:nvPr/>
        </p:nvSpPr>
        <p:spPr bwMode="auto">
          <a:xfrm>
            <a:off x="71406" y="1503196"/>
            <a:ext cx="2928958" cy="5040000"/>
          </a:xfrm>
          <a:prstGeom prst="roundRect">
            <a:avLst/>
          </a:prstGeom>
          <a:solidFill>
            <a:srgbClr val="E8D1FF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9"/>
          <p:cNvSpPr/>
          <p:nvPr/>
        </p:nvSpPr>
        <p:spPr bwMode="auto">
          <a:xfrm>
            <a:off x="3120760" y="1503196"/>
            <a:ext cx="2928958" cy="5040000"/>
          </a:xfrm>
          <a:prstGeom prst="roundRect">
            <a:avLst/>
          </a:prstGeom>
          <a:solidFill>
            <a:srgbClr val="CCFFCC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5200" y="1574800"/>
            <a:ext cx="301294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/>
              <a:t>Серия 1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(2000–2003)</a:t>
            </a:r>
          </a:p>
          <a:p>
            <a:pPr>
              <a:defRPr/>
            </a:pPr>
            <a:r>
              <a:rPr lang="ru-RU" sz="1400" dirty="0">
                <a:latin typeface="+mn-lt"/>
              </a:rPr>
              <a:t>2000</a:t>
            </a:r>
            <a:r>
              <a:rPr lang="en-US" sz="1400" dirty="0">
                <a:latin typeface="+mn-lt"/>
              </a:rPr>
              <a:t>: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СКИФ Первенец 0.0</a:t>
            </a:r>
            <a:r>
              <a:rPr lang="en-US" sz="1400" dirty="0">
                <a:latin typeface="+mn-lt"/>
              </a:rPr>
              <a:t>2/</a:t>
            </a:r>
            <a:r>
              <a:rPr lang="ru-RU" sz="1400" dirty="0">
                <a:latin typeface="+mn-lt"/>
              </a:rPr>
              <a:t>0.0</a:t>
            </a:r>
            <a:r>
              <a:rPr lang="en-US" sz="1400" dirty="0">
                <a:latin typeface="+mn-lt"/>
              </a:rPr>
              <a:t>1</a:t>
            </a:r>
            <a:r>
              <a:rPr lang="ru-RU" sz="1400" dirty="0">
                <a:latin typeface="+mn-lt"/>
              </a:rPr>
              <a:t>1</a:t>
            </a:r>
            <a:endParaRPr lang="en-US" sz="1400" dirty="0">
              <a:latin typeface="+mn-lt"/>
            </a:endParaRPr>
          </a:p>
          <a:p>
            <a:pPr>
              <a:defRPr/>
            </a:pPr>
            <a:r>
              <a:rPr lang="ru-RU" sz="1400" dirty="0">
                <a:latin typeface="+mn-lt"/>
              </a:rPr>
              <a:t>2001</a:t>
            </a:r>
            <a:r>
              <a:rPr lang="en-US" sz="1400" dirty="0">
                <a:latin typeface="+mn-lt"/>
              </a:rPr>
              <a:t>: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СКИФ</a:t>
            </a:r>
            <a:r>
              <a:rPr lang="en-US" sz="1400" dirty="0" smtClean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ВМ-5100</a:t>
            </a:r>
            <a:r>
              <a:rPr lang="en-US" sz="1400" dirty="0" smtClean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0.0</a:t>
            </a:r>
            <a:r>
              <a:rPr lang="en-US" sz="1400" dirty="0">
                <a:latin typeface="+mn-lt"/>
              </a:rPr>
              <a:t>48/</a:t>
            </a:r>
            <a:r>
              <a:rPr lang="ru-RU" sz="1400" dirty="0">
                <a:latin typeface="+mn-lt"/>
              </a:rPr>
              <a:t>0.0</a:t>
            </a:r>
            <a:r>
              <a:rPr lang="en-US" sz="1400" dirty="0">
                <a:latin typeface="+mn-lt"/>
              </a:rPr>
              <a:t>26</a:t>
            </a:r>
          </a:p>
          <a:p>
            <a:pPr>
              <a:defRPr/>
            </a:pPr>
            <a:r>
              <a:rPr lang="ru-RU" sz="1400" dirty="0">
                <a:latin typeface="+mn-lt"/>
              </a:rPr>
              <a:t>2003</a:t>
            </a:r>
            <a:r>
              <a:rPr lang="en-US" sz="1400" dirty="0">
                <a:latin typeface="+mn-lt"/>
              </a:rPr>
              <a:t>: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СКИФ ЕС1710.03 </a:t>
            </a:r>
            <a:r>
              <a:rPr lang="ru-RU" sz="1400" dirty="0">
                <a:latin typeface="+mn-lt"/>
              </a:rPr>
              <a:t>0.0</a:t>
            </a:r>
            <a:r>
              <a:rPr lang="en-US" sz="1400" dirty="0">
                <a:latin typeface="+mn-lt"/>
              </a:rPr>
              <a:t>4/</a:t>
            </a:r>
            <a:r>
              <a:rPr lang="ru-RU" sz="1400" dirty="0">
                <a:latin typeface="+mn-lt"/>
              </a:rPr>
              <a:t>.0</a:t>
            </a:r>
            <a:r>
              <a:rPr lang="en-US" sz="1400" dirty="0">
                <a:latin typeface="+mn-lt"/>
              </a:rPr>
              <a:t>2</a:t>
            </a:r>
            <a:r>
              <a:rPr lang="ru-RU" sz="1400" dirty="0">
                <a:latin typeface="+mn-lt"/>
              </a:rPr>
              <a:t>3</a:t>
            </a:r>
          </a:p>
        </p:txBody>
      </p:sp>
      <p:pic>
        <p:nvPicPr>
          <p:cNvPr id="1040" name="Picture 7" descr="kl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646363"/>
            <a:ext cx="2571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4313" y="4511675"/>
          <a:ext cx="2571750" cy="1706563"/>
        </p:xfrm>
        <a:graphic>
          <a:graphicData uri="http://schemas.openxmlformats.org/presentationml/2006/ole">
            <p:oleObj spid="_x0000_s1026" name="Picture" r:id="rId5" imgW="5287049" imgH="3505753" progId="Word.Picture.8">
              <p:embed/>
            </p:oleObj>
          </a:graphicData>
        </a:graphic>
      </p:graphicFrame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112136" y="1574800"/>
            <a:ext cx="302518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/>
              <a:t>Серия</a:t>
            </a:r>
            <a:r>
              <a:rPr lang="en-US" dirty="0" smtClean="0"/>
              <a:t> </a:t>
            </a:r>
            <a:r>
              <a:rPr lang="en-US" dirty="0">
                <a:latin typeface="+mn-lt"/>
              </a:rPr>
              <a:t>2</a:t>
            </a:r>
            <a:r>
              <a:rPr lang="ru-RU" dirty="0">
                <a:latin typeface="+mn-lt"/>
              </a:rPr>
              <a:t> (200</a:t>
            </a:r>
            <a:r>
              <a:rPr lang="en-US" dirty="0">
                <a:latin typeface="+mn-lt"/>
              </a:rPr>
              <a:t>3</a:t>
            </a:r>
            <a:r>
              <a:rPr lang="ru-RU" dirty="0">
                <a:latin typeface="+mn-lt"/>
              </a:rPr>
              <a:t>–200</a:t>
            </a:r>
            <a:r>
              <a:rPr lang="en-US" dirty="0">
                <a:latin typeface="+mn-lt"/>
              </a:rPr>
              <a:t>7</a:t>
            </a:r>
            <a:r>
              <a:rPr lang="ru-RU" dirty="0">
                <a:latin typeface="+mn-lt"/>
              </a:rPr>
              <a:t>)</a:t>
            </a:r>
          </a:p>
          <a:p>
            <a:pPr>
              <a:defRPr/>
            </a:pPr>
            <a:r>
              <a:rPr lang="ru-RU" sz="1400" dirty="0">
                <a:latin typeface="+mn-lt"/>
              </a:rPr>
              <a:t>2003: </a:t>
            </a:r>
            <a:r>
              <a:rPr lang="ru-RU" sz="1400" dirty="0" smtClean="0">
                <a:latin typeface="+mn-lt"/>
              </a:rPr>
              <a:t>СКИФ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T</a:t>
            </a:r>
            <a:r>
              <a:rPr lang="ru-RU" sz="1400" dirty="0">
                <a:latin typeface="+mn-lt"/>
              </a:rPr>
              <a:t>-</a:t>
            </a:r>
            <a:r>
              <a:rPr lang="en-US" sz="1400" dirty="0" smtClean="0">
                <a:latin typeface="+mn-lt"/>
              </a:rPr>
              <a:t>Forge-32</a:t>
            </a:r>
            <a:r>
              <a:rPr lang="ru-RU" sz="1400" dirty="0" smtClean="0">
                <a:latin typeface="+mn-lt"/>
              </a:rPr>
              <a:t> 0.</a:t>
            </a:r>
            <a:r>
              <a:rPr lang="en-US" sz="1400" dirty="0">
                <a:latin typeface="+mn-lt"/>
              </a:rPr>
              <a:t>1</a:t>
            </a:r>
            <a:r>
              <a:rPr lang="ru-RU" sz="1400" dirty="0">
                <a:latin typeface="+mn-lt"/>
              </a:rPr>
              <a:t>/0.074</a:t>
            </a:r>
            <a:endParaRPr lang="en-US" sz="1400" dirty="0">
              <a:latin typeface="+mn-lt"/>
            </a:endParaRPr>
          </a:p>
          <a:p>
            <a:pPr>
              <a:defRPr/>
            </a:pPr>
            <a:r>
              <a:rPr lang="ru-RU" sz="1400" dirty="0">
                <a:latin typeface="+mn-lt"/>
              </a:rPr>
              <a:t>2003: </a:t>
            </a:r>
            <a:r>
              <a:rPr lang="ru-RU" sz="1400" dirty="0" smtClean="0"/>
              <a:t>СКИФ</a:t>
            </a:r>
            <a:r>
              <a:rPr lang="en-US" sz="1400" dirty="0" smtClean="0"/>
              <a:t> </a:t>
            </a:r>
            <a:r>
              <a:rPr lang="en-US" sz="1400" dirty="0"/>
              <a:t>K</a:t>
            </a:r>
            <a:r>
              <a:rPr lang="ru-RU" sz="1400" dirty="0">
                <a:latin typeface="+mn-lt"/>
              </a:rPr>
              <a:t>-500 </a:t>
            </a:r>
            <a:r>
              <a:rPr lang="ru-RU" sz="1400" dirty="0" smtClean="0">
                <a:latin typeface="+mn-lt"/>
              </a:rPr>
              <a:t>	0.717/0.417</a:t>
            </a:r>
            <a:endParaRPr lang="ru-RU" sz="1400" dirty="0">
              <a:latin typeface="+mn-lt"/>
            </a:endParaRPr>
          </a:p>
          <a:p>
            <a:pPr>
              <a:defRPr/>
            </a:pPr>
            <a:r>
              <a:rPr lang="ru-RU" sz="1400" dirty="0">
                <a:latin typeface="+mn-lt"/>
              </a:rPr>
              <a:t>2004: </a:t>
            </a:r>
            <a:r>
              <a:rPr lang="ru-RU" sz="1400" dirty="0" smtClean="0"/>
              <a:t>СКИФ</a:t>
            </a:r>
            <a:r>
              <a:rPr lang="ru-RU" sz="1400" dirty="0" smtClean="0">
                <a:latin typeface="+mn-lt"/>
              </a:rPr>
              <a:t> К-1000	2.53/2.03</a:t>
            </a:r>
            <a:endParaRPr lang="ru-RU" sz="1400" dirty="0">
              <a:latin typeface="+mn-lt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6318250" y="1574800"/>
            <a:ext cx="292580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>
                <a:latin typeface="+mn-lt"/>
              </a:rPr>
              <a:t>Серия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3</a:t>
            </a:r>
            <a:r>
              <a:rPr lang="ru-RU" dirty="0">
                <a:latin typeface="+mn-lt"/>
              </a:rPr>
              <a:t> (200</a:t>
            </a:r>
            <a:r>
              <a:rPr lang="en-US" dirty="0">
                <a:latin typeface="+mn-lt"/>
              </a:rPr>
              <a:t>7</a:t>
            </a:r>
            <a:r>
              <a:rPr lang="ru-RU" dirty="0">
                <a:latin typeface="+mn-lt"/>
              </a:rPr>
              <a:t>–200</a:t>
            </a:r>
            <a:r>
              <a:rPr lang="en-US" dirty="0">
                <a:latin typeface="+mn-lt"/>
              </a:rPr>
              <a:t>8</a:t>
            </a:r>
            <a:r>
              <a:rPr lang="ru-RU" dirty="0">
                <a:latin typeface="+mn-lt"/>
              </a:rPr>
              <a:t>)</a:t>
            </a:r>
          </a:p>
          <a:p>
            <a:pPr>
              <a:defRPr/>
            </a:pPr>
            <a:r>
              <a:rPr lang="ru-RU" sz="1400" dirty="0">
                <a:latin typeface="+mn-lt"/>
              </a:rPr>
              <a:t>2007: </a:t>
            </a:r>
            <a:r>
              <a:rPr lang="ru-RU" sz="1400" dirty="0" smtClean="0"/>
              <a:t>СКИФ</a:t>
            </a:r>
            <a:r>
              <a:rPr lang="en-US" sz="1400" dirty="0" smtClean="0"/>
              <a:t> </a:t>
            </a:r>
            <a:r>
              <a:rPr lang="en-US" sz="1400" dirty="0" err="1" smtClean="0">
                <a:latin typeface="+mn-lt"/>
              </a:rPr>
              <a:t>Cyberia</a:t>
            </a:r>
            <a:r>
              <a:rPr lang="ru-RU" sz="1400" dirty="0" smtClean="0">
                <a:latin typeface="+mn-lt"/>
              </a:rPr>
              <a:t>	12/9.01</a:t>
            </a:r>
            <a:endParaRPr lang="ru-RU" sz="1400" dirty="0">
              <a:latin typeface="+mn-lt"/>
            </a:endParaRPr>
          </a:p>
          <a:p>
            <a:pPr>
              <a:defRPr/>
            </a:pPr>
            <a:r>
              <a:rPr lang="ru-RU" sz="1400" dirty="0">
                <a:latin typeface="+mn-lt"/>
              </a:rPr>
              <a:t>2008: </a:t>
            </a:r>
            <a:r>
              <a:rPr lang="ru-RU" sz="1400" dirty="0" smtClean="0"/>
              <a:t>СКИФ Урал 	</a:t>
            </a:r>
            <a:r>
              <a:rPr lang="ru-RU" sz="1400" dirty="0" smtClean="0">
                <a:latin typeface="+mn-lt"/>
              </a:rPr>
              <a:t>15.94/12.2 </a:t>
            </a:r>
            <a:endParaRPr lang="ru-RU" sz="1400" dirty="0">
              <a:latin typeface="+mn-lt"/>
            </a:endParaRPr>
          </a:p>
          <a:p>
            <a:pPr>
              <a:defRPr/>
            </a:pPr>
            <a:r>
              <a:rPr lang="ru-RU" sz="1400" dirty="0">
                <a:latin typeface="+mn-lt"/>
              </a:rPr>
              <a:t>2008: </a:t>
            </a:r>
            <a:r>
              <a:rPr lang="ru-RU" sz="1400" dirty="0" smtClean="0">
                <a:latin typeface="+mn-lt"/>
              </a:rPr>
              <a:t>СКИФ МГУ	60/47.17</a:t>
            </a:r>
            <a:endParaRPr lang="ru-RU" sz="1400" dirty="0">
              <a:latin typeface="+mn-lt"/>
            </a:endParaRPr>
          </a:p>
        </p:txBody>
      </p:sp>
      <p:pic>
        <p:nvPicPr>
          <p:cNvPr id="1043" name="Picture 5" descr="DSC000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25" y="2646363"/>
            <a:ext cx="24288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4" descr="k500-mins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4503738"/>
            <a:ext cx="25003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4" descr="3D view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DFE5DB"/>
              </a:clrFrom>
              <a:clrTo>
                <a:srgbClr val="DFE5DB">
                  <a:alpha val="0"/>
                </a:srgbClr>
              </a:clrTo>
            </a:clrChange>
          </a:blip>
          <a:srcRect l="11235" t="16936" r="12457"/>
          <a:stretch>
            <a:fillRect/>
          </a:stretch>
        </p:blipFill>
        <p:spPr bwMode="auto">
          <a:xfrm>
            <a:off x="6215063" y="4503738"/>
            <a:ext cx="29289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5" descr="ris1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C491"/>
              </a:clrFrom>
              <a:clrTo>
                <a:srgbClr val="F6C49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62700" y="2498725"/>
            <a:ext cx="25717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90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6"/>
          <p:cNvSpPr>
            <a:spLocks noGrp="1" noChangeArrowheads="1"/>
          </p:cNvSpPr>
          <p:nvPr>
            <p:ph type="title"/>
          </p:nvPr>
        </p:nvSpPr>
        <p:spPr>
          <a:xfrm>
            <a:off x="714348" y="472083"/>
            <a:ext cx="7889902" cy="7966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Суперкомпьютеры семейства «СКИФ»</a:t>
            </a:r>
            <a:br>
              <a:rPr lang="ru-RU" dirty="0" smtClean="0"/>
            </a:br>
            <a:r>
              <a:rPr lang="ru-RU" dirty="0" smtClean="0"/>
              <a:t>Ряд</a:t>
            </a:r>
            <a:r>
              <a:rPr lang="en-US" dirty="0" smtClean="0"/>
              <a:t> 1–</a:t>
            </a:r>
            <a:r>
              <a:rPr lang="ru-RU" dirty="0" smtClean="0"/>
              <a:t>4</a:t>
            </a:r>
          </a:p>
        </p:txBody>
      </p:sp>
      <p:graphicFrame>
        <p:nvGraphicFramePr>
          <p:cNvPr id="16446" name="Group 62"/>
          <p:cNvGraphicFramePr>
            <a:graphicFrameLocks noGrp="1"/>
          </p:cNvGraphicFramePr>
          <p:nvPr>
            <p:ph idx="4294967295"/>
          </p:nvPr>
        </p:nvGraphicFramePr>
        <p:xfrm>
          <a:off x="89694" y="1431925"/>
          <a:ext cx="8964613" cy="5128896"/>
        </p:xfrm>
        <a:graphic>
          <a:graphicData uri="http://schemas.openxmlformats.org/drawingml/2006/table">
            <a:tbl>
              <a:tblPr/>
              <a:tblGrid>
                <a:gridCol w="576263"/>
                <a:gridCol w="1943100"/>
                <a:gridCol w="1223962"/>
                <a:gridCol w="2089150"/>
                <a:gridCol w="1079500"/>
                <a:gridCol w="2052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Ряд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Годы и пиковая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произв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ть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ядер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CPU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 разряд.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Сетевые решения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Форм-фактор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CPU/U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Примечание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8FF"/>
                    </a:solidFill>
                  </a:tcPr>
                </a:tc>
              </a:tr>
              <a:tr h="1055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GFlops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FastEth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 (2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тор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Myrinet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4U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1U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0.5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Отечественный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тор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1055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2003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2007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5 Tflops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 (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3D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тор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InfiniBand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1U,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HyperBld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ServNet v.1, v.2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Ускорители: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FPGA,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ОВС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2007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Tflops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/64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GB Eth</a:t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InfiniBand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DDR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1U,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blades</a:t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ServNet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v.3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воздух—вода—фреон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2009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–20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.5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Pflops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–12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/64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InfiniBand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QDR,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отечественная сеть (3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D-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</a:rPr>
                        <a:t>тор)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плотные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blades</a:t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10.7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Ускорители: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FPGA, GPU,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МЦОС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91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151864" y="116632"/>
            <a:ext cx="4860000" cy="828000"/>
          </a:xfrm>
          <a:prstGeom prst="roundRect">
            <a:avLst/>
          </a:prstGeom>
          <a:solidFill>
            <a:srgbClr val="FFCCCC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266700" indent="-266700"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Максимальная производительность</a:t>
            </a:r>
          </a:p>
          <a:p>
            <a:pPr marL="266700" indent="-266700"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Максимальная масштабируемость</a:t>
            </a:r>
          </a:p>
        </p:txBody>
      </p:sp>
      <p:grpSp>
        <p:nvGrpSpPr>
          <p:cNvPr id="12" name="Группа 80"/>
          <p:cNvGrpSpPr>
            <a:grpSpLocks/>
          </p:cNvGrpSpPr>
          <p:nvPr/>
        </p:nvGrpSpPr>
        <p:grpSpPr bwMode="auto">
          <a:xfrm>
            <a:off x="179388" y="530225"/>
            <a:ext cx="3671887" cy="1863725"/>
            <a:chOff x="179920" y="530632"/>
            <a:chExt cx="3672000" cy="1863184"/>
          </a:xfrm>
        </p:grpSpPr>
        <p:sp>
          <p:nvSpPr>
            <p:cNvPr id="3" name="Скругленный прямоугольник 2"/>
            <p:cNvSpPr/>
            <p:nvPr/>
          </p:nvSpPr>
          <p:spPr bwMode="auto">
            <a:xfrm>
              <a:off x="179920" y="1565816"/>
              <a:ext cx="3672000" cy="828000"/>
            </a:xfrm>
            <a:prstGeom prst="roundRect">
              <a:avLst/>
            </a:prstGeom>
            <a:solidFill>
              <a:srgbClr val="99FF99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266700" indent="-266700"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Отечественная сеть </a:t>
              </a:r>
              <a:r>
                <a:rPr lang="en-US" sz="2000" dirty="0">
                  <a:solidFill>
                    <a:schemeClr val="tx1"/>
                  </a:solidFill>
                </a:rPr>
                <a:t>3D-</a:t>
              </a:r>
              <a:r>
                <a:rPr lang="ru-RU" sz="2000" dirty="0">
                  <a:solidFill>
                    <a:schemeClr val="tx1"/>
                  </a:solidFill>
                </a:rPr>
                <a:t>тор</a:t>
              </a:r>
            </a:p>
          </p:txBody>
        </p:sp>
        <p:cxnSp>
          <p:nvCxnSpPr>
            <p:cNvPr id="14" name="Соединительная линия уступом 13"/>
            <p:cNvCxnSpPr>
              <a:stCxn id="0" idx="1"/>
              <a:endCxn id="0" idx="0"/>
            </p:cNvCxnSpPr>
            <p:nvPr/>
          </p:nvCxnSpPr>
          <p:spPr bwMode="auto">
            <a:xfrm rot="10800000" flipV="1">
              <a:off x="2016714" y="530632"/>
              <a:ext cx="134942" cy="1034750"/>
            </a:xfrm>
            <a:prstGeom prst="bentConnector2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81"/>
          <p:cNvGrpSpPr>
            <a:grpSpLocks/>
          </p:cNvGrpSpPr>
          <p:nvPr/>
        </p:nvGrpSpPr>
        <p:grpSpPr bwMode="auto">
          <a:xfrm>
            <a:off x="5292725" y="530225"/>
            <a:ext cx="3671888" cy="1863725"/>
            <a:chOff x="5292080" y="530632"/>
            <a:chExt cx="3672000" cy="1863184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5292080" y="1565816"/>
              <a:ext cx="3672000" cy="828000"/>
            </a:xfrm>
            <a:prstGeom prst="roundRect">
              <a:avLst/>
            </a:prstGeom>
            <a:solidFill>
              <a:srgbClr val="99FF99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Сочетание </a:t>
              </a:r>
              <a:r>
                <a:rPr lang="de-DE" sz="2000" dirty="0">
                  <a:solidFill>
                    <a:schemeClr val="tx1"/>
                  </a:solidFill>
                </a:rPr>
                <a:t>i86-64 </a:t>
              </a:r>
              <a:r>
                <a:rPr lang="ru-RU" sz="2000" dirty="0">
                  <a:solidFill>
                    <a:schemeClr val="tx1"/>
                  </a:solidFill>
                </a:rPr>
                <a:t>и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de-DE" sz="2000" dirty="0">
                  <a:solidFill>
                    <a:schemeClr val="tx1"/>
                  </a:solidFill>
                </a:rPr>
                <a:t>FPGA-</a:t>
              </a:r>
              <a:r>
                <a:rPr lang="ru-RU" sz="2000" dirty="0">
                  <a:solidFill>
                    <a:schemeClr val="tx1"/>
                  </a:solidFill>
                </a:rPr>
                <a:t>ускорителя</a:t>
              </a:r>
            </a:p>
          </p:txBody>
        </p:sp>
        <p:cxnSp>
          <p:nvCxnSpPr>
            <p:cNvPr id="22" name="Соединительная линия уступом 21"/>
            <p:cNvCxnSpPr>
              <a:stCxn id="0" idx="3"/>
              <a:endCxn id="0" idx="0"/>
            </p:cNvCxnSpPr>
            <p:nvPr/>
          </p:nvCxnSpPr>
          <p:spPr bwMode="auto">
            <a:xfrm>
              <a:off x="7011395" y="530632"/>
              <a:ext cx="117479" cy="1034750"/>
            </a:xfrm>
            <a:prstGeom prst="bentConnector2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83"/>
          <p:cNvGrpSpPr>
            <a:grpSpLocks/>
          </p:cNvGrpSpPr>
          <p:nvPr/>
        </p:nvGrpSpPr>
        <p:grpSpPr bwMode="auto">
          <a:xfrm>
            <a:off x="4581525" y="944563"/>
            <a:ext cx="4383088" cy="2898775"/>
            <a:chOff x="4581864" y="944632"/>
            <a:chExt cx="4382216" cy="2898368"/>
          </a:xfrm>
        </p:grpSpPr>
        <p:sp>
          <p:nvSpPr>
            <p:cNvPr id="6" name="Скругленный прямоугольник 5"/>
            <p:cNvSpPr/>
            <p:nvPr/>
          </p:nvSpPr>
          <p:spPr bwMode="auto">
            <a:xfrm>
              <a:off x="5292080" y="3015000"/>
              <a:ext cx="3672000" cy="828000"/>
            </a:xfrm>
            <a:prstGeom prst="roundRect">
              <a:avLst/>
            </a:prstGeom>
            <a:solidFill>
              <a:srgbClr val="FFCCCC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Надежность, мониторинг и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 smtClean="0">
                  <a:solidFill>
                    <a:schemeClr val="tx1"/>
                  </a:solidFill>
                </a:rPr>
                <a:t>управление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Соединительная линия уступом 13"/>
            <p:cNvCxnSpPr>
              <a:stCxn id="0" idx="2"/>
              <a:endCxn id="0" idx="0"/>
            </p:cNvCxnSpPr>
            <p:nvPr/>
          </p:nvCxnSpPr>
          <p:spPr bwMode="auto">
            <a:xfrm rot="16200000" flipH="1">
              <a:off x="4819881" y="706615"/>
              <a:ext cx="2069809" cy="2545843"/>
            </a:xfrm>
            <a:prstGeom prst="bentConnector3">
              <a:avLst>
                <a:gd name="adj1" fmla="val 83974"/>
              </a:avLst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82"/>
          <p:cNvGrpSpPr>
            <a:grpSpLocks/>
          </p:cNvGrpSpPr>
          <p:nvPr/>
        </p:nvGrpSpPr>
        <p:grpSpPr bwMode="auto">
          <a:xfrm>
            <a:off x="179388" y="981075"/>
            <a:ext cx="4392612" cy="2862263"/>
            <a:chOff x="179920" y="980728"/>
            <a:chExt cx="4392080" cy="2862272"/>
          </a:xfrm>
        </p:grpSpPr>
        <p:sp>
          <p:nvSpPr>
            <p:cNvPr id="5" name="Скругленный прямоугольник 4"/>
            <p:cNvSpPr/>
            <p:nvPr/>
          </p:nvSpPr>
          <p:spPr bwMode="auto">
            <a:xfrm>
              <a:off x="179920" y="3015000"/>
              <a:ext cx="3672000" cy="828000"/>
            </a:xfrm>
            <a:prstGeom prst="roundRect">
              <a:avLst/>
            </a:prstGeom>
            <a:solidFill>
              <a:srgbClr val="FFCCCC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Максимальная плотность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>
                  <a:solidFill>
                    <a:schemeClr val="tx1"/>
                  </a:solidFill>
                </a:rPr>
                <a:t>упаковки</a:t>
              </a:r>
            </a:p>
          </p:txBody>
        </p:sp>
        <p:cxnSp>
          <p:nvCxnSpPr>
            <p:cNvPr id="37" name="Соединительная линия уступом 13"/>
            <p:cNvCxnSpPr>
              <a:stCxn id="0" idx="2"/>
              <a:endCxn id="0" idx="0"/>
            </p:cNvCxnSpPr>
            <p:nvPr/>
          </p:nvCxnSpPr>
          <p:spPr bwMode="auto">
            <a:xfrm rot="5400000">
              <a:off x="1705285" y="2704759"/>
              <a:ext cx="620714" cy="158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Соединительная линия уступом 13"/>
            <p:cNvCxnSpPr>
              <a:endCxn id="0" idx="3"/>
            </p:cNvCxnSpPr>
            <p:nvPr/>
          </p:nvCxnSpPr>
          <p:spPr bwMode="auto">
            <a:xfrm rot="5400000">
              <a:off x="2987715" y="1844375"/>
              <a:ext cx="2447933" cy="720638"/>
            </a:xfrm>
            <a:prstGeom prst="bentConnector2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84"/>
          <p:cNvGrpSpPr>
            <a:grpSpLocks/>
          </p:cNvGrpSpPr>
          <p:nvPr/>
        </p:nvGrpSpPr>
        <p:grpSpPr bwMode="auto">
          <a:xfrm>
            <a:off x="179388" y="3843338"/>
            <a:ext cx="2520950" cy="1454150"/>
            <a:chOff x="179920" y="3843000"/>
            <a:chExt cx="2520000" cy="1453696"/>
          </a:xfrm>
        </p:grpSpPr>
        <p:sp>
          <p:nvSpPr>
            <p:cNvPr id="7" name="Скругленный прямоугольник 6"/>
            <p:cNvSpPr/>
            <p:nvPr/>
          </p:nvSpPr>
          <p:spPr bwMode="auto">
            <a:xfrm>
              <a:off x="179920" y="4468696"/>
              <a:ext cx="2520000" cy="828000"/>
            </a:xfrm>
            <a:prstGeom prst="roundRect">
              <a:avLst/>
            </a:prstGeom>
            <a:solidFill>
              <a:srgbClr val="99FF99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Жидкостное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>
                  <a:solidFill>
                    <a:schemeClr val="tx1"/>
                  </a:solidFill>
                </a:rPr>
                <a:t> охлаждение</a:t>
              </a:r>
            </a:p>
          </p:txBody>
        </p:sp>
        <p:cxnSp>
          <p:nvCxnSpPr>
            <p:cNvPr id="43" name="Соединительная линия уступом 13"/>
            <p:cNvCxnSpPr>
              <a:stCxn id="0" idx="2"/>
              <a:endCxn id="0" idx="0"/>
            </p:cNvCxnSpPr>
            <p:nvPr/>
          </p:nvCxnSpPr>
          <p:spPr bwMode="auto">
            <a:xfrm rot="5400000">
              <a:off x="1415302" y="3867618"/>
              <a:ext cx="625280" cy="57604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86"/>
          <p:cNvGrpSpPr>
            <a:grpSpLocks/>
          </p:cNvGrpSpPr>
          <p:nvPr/>
        </p:nvGrpSpPr>
        <p:grpSpPr bwMode="auto">
          <a:xfrm>
            <a:off x="6443663" y="3843338"/>
            <a:ext cx="2520950" cy="1454150"/>
            <a:chOff x="6444080" y="3843000"/>
            <a:chExt cx="2520000" cy="1453696"/>
          </a:xfrm>
        </p:grpSpPr>
        <p:sp>
          <p:nvSpPr>
            <p:cNvPr id="9" name="Скругленный прямоугольник 8"/>
            <p:cNvSpPr/>
            <p:nvPr/>
          </p:nvSpPr>
          <p:spPr bwMode="auto">
            <a:xfrm>
              <a:off x="6444080" y="4468696"/>
              <a:ext cx="2520000" cy="828000"/>
            </a:xfrm>
            <a:prstGeom prst="roundRect">
              <a:avLst/>
            </a:prstGeom>
            <a:solidFill>
              <a:srgbClr val="99FF99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Система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>
                  <a:solidFill>
                    <a:schemeClr val="tx1"/>
                  </a:solidFill>
                </a:rPr>
                <a:t>мониторинга</a:t>
              </a:r>
            </a:p>
          </p:txBody>
        </p:sp>
        <p:cxnSp>
          <p:nvCxnSpPr>
            <p:cNvPr id="49" name="Соединительная линия уступом 13"/>
            <p:cNvCxnSpPr>
              <a:stCxn id="0" idx="2"/>
              <a:endCxn id="0" idx="0"/>
            </p:cNvCxnSpPr>
            <p:nvPr/>
          </p:nvCxnSpPr>
          <p:spPr bwMode="auto">
            <a:xfrm rot="16200000" flipH="1">
              <a:off x="7103417" y="3867617"/>
              <a:ext cx="625280" cy="57604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85"/>
          <p:cNvGrpSpPr>
            <a:grpSpLocks/>
          </p:cNvGrpSpPr>
          <p:nvPr/>
        </p:nvGrpSpPr>
        <p:grpSpPr bwMode="auto">
          <a:xfrm>
            <a:off x="2700338" y="3843338"/>
            <a:ext cx="4427537" cy="1454150"/>
            <a:chOff x="2699920" y="3843000"/>
            <a:chExt cx="4428160" cy="1453696"/>
          </a:xfrm>
        </p:grpSpPr>
        <p:sp>
          <p:nvSpPr>
            <p:cNvPr id="8" name="Скругленный прямоугольник 7"/>
            <p:cNvSpPr/>
            <p:nvPr/>
          </p:nvSpPr>
          <p:spPr bwMode="auto">
            <a:xfrm>
              <a:off x="3340136" y="4468696"/>
              <a:ext cx="2520000" cy="828000"/>
            </a:xfrm>
            <a:prstGeom prst="roundRect">
              <a:avLst/>
            </a:prstGeom>
            <a:solidFill>
              <a:srgbClr val="99FF99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Отсутствие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>
                  <a:solidFill>
                    <a:schemeClr val="tx1"/>
                  </a:solidFill>
                </a:rPr>
                <a:t>подвижных</a:t>
              </a:r>
              <a:br>
                <a:rPr lang="ru-RU" sz="2000" dirty="0">
                  <a:solidFill>
                    <a:schemeClr val="tx1"/>
                  </a:solidFill>
                </a:rPr>
              </a:br>
              <a:r>
                <a:rPr lang="ru-RU" sz="2000" dirty="0">
                  <a:solidFill>
                    <a:schemeClr val="tx1"/>
                  </a:solidFill>
                </a:rPr>
                <a:t>частей</a:t>
              </a:r>
            </a:p>
          </p:txBody>
        </p:sp>
        <p:cxnSp>
          <p:nvCxnSpPr>
            <p:cNvPr id="46" name="Соединительная линия уступом 13"/>
            <p:cNvCxnSpPr>
              <a:stCxn id="0" idx="2"/>
              <a:endCxn id="0" idx="0"/>
            </p:cNvCxnSpPr>
            <p:nvPr/>
          </p:nvCxnSpPr>
          <p:spPr bwMode="auto">
            <a:xfrm rot="5400000">
              <a:off x="5551612" y="2891813"/>
              <a:ext cx="625280" cy="252765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Соединительная линия уступом 13"/>
            <p:cNvCxnSpPr>
              <a:stCxn id="0" idx="3"/>
              <a:endCxn id="0" idx="1"/>
            </p:cNvCxnSpPr>
            <p:nvPr/>
          </p:nvCxnSpPr>
          <p:spPr bwMode="auto">
            <a:xfrm>
              <a:off x="2699920" y="4882487"/>
              <a:ext cx="639852" cy="15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87"/>
          <p:cNvGrpSpPr>
            <a:grpSpLocks/>
          </p:cNvGrpSpPr>
          <p:nvPr/>
        </p:nvGrpSpPr>
        <p:grpSpPr bwMode="auto">
          <a:xfrm>
            <a:off x="179388" y="5297488"/>
            <a:ext cx="3671887" cy="1444625"/>
            <a:chOff x="179920" y="5296696"/>
            <a:chExt cx="3672000" cy="1444672"/>
          </a:xfrm>
        </p:grpSpPr>
        <p:sp>
          <p:nvSpPr>
            <p:cNvPr id="10" name="Скругленный прямоугольник 9"/>
            <p:cNvSpPr/>
            <p:nvPr/>
          </p:nvSpPr>
          <p:spPr bwMode="auto">
            <a:xfrm>
              <a:off x="179920" y="5913368"/>
              <a:ext cx="3672000" cy="828000"/>
            </a:xfrm>
            <a:prstGeom prst="roundRect">
              <a:avLst/>
            </a:prstGeom>
            <a:solidFill>
              <a:srgbClr val="C5D8FF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266700" indent="-266700"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Энергоэффективность</a:t>
              </a:r>
            </a:p>
          </p:txBody>
        </p:sp>
        <p:cxnSp>
          <p:nvCxnSpPr>
            <p:cNvPr id="60" name="Соединительная линия уступом 13"/>
            <p:cNvCxnSpPr>
              <a:stCxn id="0" idx="2"/>
              <a:endCxn id="0" idx="0"/>
            </p:cNvCxnSpPr>
            <p:nvPr/>
          </p:nvCxnSpPr>
          <p:spPr bwMode="auto">
            <a:xfrm rot="16200000" flipH="1">
              <a:off x="1420589" y="5316541"/>
              <a:ext cx="615970" cy="57628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88"/>
          <p:cNvGrpSpPr>
            <a:grpSpLocks/>
          </p:cNvGrpSpPr>
          <p:nvPr/>
        </p:nvGrpSpPr>
        <p:grpSpPr bwMode="auto">
          <a:xfrm>
            <a:off x="1439863" y="5297488"/>
            <a:ext cx="7524750" cy="1444625"/>
            <a:chOff x="1439920" y="5296696"/>
            <a:chExt cx="7524160" cy="1444672"/>
          </a:xfrm>
        </p:grpSpPr>
        <p:sp>
          <p:nvSpPr>
            <p:cNvPr id="11" name="Скругленный прямоугольник 10"/>
            <p:cNvSpPr/>
            <p:nvPr/>
          </p:nvSpPr>
          <p:spPr bwMode="auto">
            <a:xfrm>
              <a:off x="5292080" y="5913368"/>
              <a:ext cx="3672000" cy="828000"/>
            </a:xfrm>
            <a:prstGeom prst="roundRect">
              <a:avLst/>
            </a:prstGeom>
            <a:solidFill>
              <a:srgbClr val="C5D8FF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266700" indent="-266700" algn="ctr"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Эстетика и эргономика</a:t>
              </a:r>
            </a:p>
          </p:txBody>
        </p:sp>
        <p:cxnSp>
          <p:nvCxnSpPr>
            <p:cNvPr id="63" name="Соединительная линия уступом 13"/>
            <p:cNvCxnSpPr>
              <a:stCxn id="0" idx="2"/>
              <a:endCxn id="0" idx="0"/>
            </p:cNvCxnSpPr>
            <p:nvPr/>
          </p:nvCxnSpPr>
          <p:spPr bwMode="auto">
            <a:xfrm rot="16200000" flipH="1">
              <a:off x="5555950" y="4341130"/>
              <a:ext cx="615970" cy="252710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Соединительная линия уступом 13"/>
            <p:cNvCxnSpPr>
              <a:stCxn id="0" idx="2"/>
            </p:cNvCxnSpPr>
            <p:nvPr/>
          </p:nvCxnSpPr>
          <p:spPr bwMode="auto">
            <a:xfrm rot="16200000" flipH="1">
              <a:off x="2859811" y="3876805"/>
              <a:ext cx="292110" cy="3131891"/>
            </a:xfrm>
            <a:prstGeom prst="bentConnector2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92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>
          <a:xfrm>
            <a:off x="714348" y="472083"/>
            <a:ext cx="7889902" cy="79667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Узел суперкомпьютера</a:t>
            </a:r>
            <a:br>
              <a:rPr lang="ru-RU" dirty="0" smtClean="0"/>
            </a:br>
            <a:r>
              <a:rPr lang="ru-RU" dirty="0" smtClean="0"/>
              <a:t>СКИФ-Аврора</a:t>
            </a:r>
            <a:endParaRPr lang="it-IT" dirty="0" smtClean="0"/>
          </a:p>
        </p:txBody>
      </p:sp>
      <p:pic>
        <p:nvPicPr>
          <p:cNvPr id="18435" name="Content Placeholder 7" descr="Board with Coldplate_copy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38688" y="1628775"/>
            <a:ext cx="4405312" cy="3305175"/>
          </a:xfrm>
        </p:spPr>
      </p:pic>
      <p:pic>
        <p:nvPicPr>
          <p:cNvPr id="9220" name="Content Placeholder 8" descr="Board_copy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628775"/>
            <a:ext cx="4406900" cy="3305175"/>
          </a:xfrm>
        </p:spPr>
      </p:pic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8016875" y="1812925"/>
            <a:ext cx="1109663" cy="968375"/>
            <a:chOff x="8017498" y="1812166"/>
            <a:chExt cx="1108584" cy="968762"/>
          </a:xfrm>
        </p:grpSpPr>
        <p:sp>
          <p:nvSpPr>
            <p:cNvPr id="8" name="Овал 7"/>
            <p:cNvSpPr/>
            <p:nvPr/>
          </p:nvSpPr>
          <p:spPr bwMode="auto">
            <a:xfrm>
              <a:off x="8017498" y="1812166"/>
              <a:ext cx="360013" cy="360507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8766069" y="2420422"/>
              <a:ext cx="360013" cy="360506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cxnSp>
        <p:nvCxnSpPr>
          <p:cNvPr id="13" name="Прямая соединительная линия 12"/>
          <p:cNvCxnSpPr>
            <a:cxnSpLocks noChangeShapeType="1"/>
          </p:cNvCxnSpPr>
          <p:nvPr/>
        </p:nvCxnSpPr>
        <p:spPr bwMode="auto">
          <a:xfrm flipH="1">
            <a:off x="5867400" y="2060575"/>
            <a:ext cx="2305050" cy="1081088"/>
          </a:xfrm>
          <a:prstGeom prst="line">
            <a:avLst/>
          </a:prstGeom>
          <a:noFill/>
          <a:ln w="76200" algn="ctr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17" name="Прямая соединительная линия 16"/>
          <p:cNvCxnSpPr>
            <a:cxnSpLocks noChangeShapeType="1"/>
          </p:cNvCxnSpPr>
          <p:nvPr/>
        </p:nvCxnSpPr>
        <p:spPr bwMode="auto">
          <a:xfrm flipH="1">
            <a:off x="6300788" y="2492375"/>
            <a:ext cx="2374900" cy="1223963"/>
          </a:xfrm>
          <a:prstGeom prst="line">
            <a:avLst/>
          </a:prstGeom>
          <a:noFill/>
          <a:ln w="76200" algn="ctr">
            <a:solidFill>
              <a:srgbClr val="F0C200"/>
            </a:solidFill>
            <a:round/>
            <a:headEnd/>
            <a:tailEnd type="triangle" w="med" len="med"/>
          </a:ln>
        </p:spPr>
      </p:cxnSp>
      <p:cxnSp>
        <p:nvCxnSpPr>
          <p:cNvPr id="18" name="Прямая соединительная линия 17"/>
          <p:cNvCxnSpPr>
            <a:cxnSpLocks noChangeShapeType="1"/>
          </p:cNvCxnSpPr>
          <p:nvPr/>
        </p:nvCxnSpPr>
        <p:spPr bwMode="auto">
          <a:xfrm flipV="1">
            <a:off x="6516688" y="2636838"/>
            <a:ext cx="2447925" cy="1368425"/>
          </a:xfrm>
          <a:prstGeom prst="line">
            <a:avLst/>
          </a:prstGeom>
          <a:noFill/>
          <a:ln w="76200" algn="ctr">
            <a:solidFill>
              <a:srgbClr val="F0B100"/>
            </a:solidFill>
            <a:round/>
            <a:headEnd/>
            <a:tailEnd type="triangle" w="med" len="med"/>
          </a:ln>
        </p:spPr>
      </p:cxnSp>
      <p:cxnSp>
        <p:nvCxnSpPr>
          <p:cNvPr id="23" name="Прямая соединительная линия 22"/>
          <p:cNvCxnSpPr>
            <a:cxnSpLocks noChangeShapeType="1"/>
          </p:cNvCxnSpPr>
          <p:nvPr/>
        </p:nvCxnSpPr>
        <p:spPr bwMode="auto">
          <a:xfrm flipV="1">
            <a:off x="6084888" y="2276475"/>
            <a:ext cx="2374900" cy="1152525"/>
          </a:xfrm>
          <a:prstGeom prst="line">
            <a:avLst/>
          </a:prstGeom>
          <a:noFill/>
          <a:ln w="76200" algn="ctr">
            <a:solidFill>
              <a:srgbClr val="2EF000"/>
            </a:solidFill>
            <a:round/>
            <a:headEnd/>
            <a:tailEnd type="triangle" w="med" len="med"/>
          </a:ln>
        </p:spPr>
      </p:cxnSp>
      <p:cxnSp>
        <p:nvCxnSpPr>
          <p:cNvPr id="30" name="Прямая соединительная линия 29"/>
          <p:cNvCxnSpPr>
            <a:cxnSpLocks noChangeShapeType="1"/>
          </p:cNvCxnSpPr>
          <p:nvPr/>
        </p:nvCxnSpPr>
        <p:spPr bwMode="auto">
          <a:xfrm>
            <a:off x="5867400" y="3141663"/>
            <a:ext cx="217488" cy="287337"/>
          </a:xfrm>
          <a:prstGeom prst="line">
            <a:avLst/>
          </a:prstGeom>
          <a:noFill/>
          <a:ln w="76200" algn="ctr">
            <a:solidFill>
              <a:srgbClr val="00F072"/>
            </a:solidFill>
            <a:round/>
            <a:headEnd/>
            <a:tailEnd type="triangle" w="med" len="med"/>
          </a:ln>
        </p:spPr>
      </p:cxnSp>
      <p:cxnSp>
        <p:nvCxnSpPr>
          <p:cNvPr id="36" name="Прямая соединительная линия 35"/>
          <p:cNvCxnSpPr>
            <a:cxnSpLocks noChangeShapeType="1"/>
          </p:cNvCxnSpPr>
          <p:nvPr/>
        </p:nvCxnSpPr>
        <p:spPr bwMode="auto">
          <a:xfrm>
            <a:off x="6300788" y="3716338"/>
            <a:ext cx="215900" cy="288925"/>
          </a:xfrm>
          <a:prstGeom prst="line">
            <a:avLst/>
          </a:prstGeom>
          <a:noFill/>
          <a:ln w="76200" algn="ctr">
            <a:solidFill>
              <a:srgbClr val="F0B100"/>
            </a:solidFill>
            <a:round/>
            <a:headEnd/>
            <a:tailEnd type="triangle" w="med" len="med"/>
          </a:ln>
        </p:spPr>
      </p:cxnSp>
      <p:cxnSp>
        <p:nvCxnSpPr>
          <p:cNvPr id="42" name="Прямая соединительная линия 41"/>
          <p:cNvCxnSpPr>
            <a:cxnSpLocks noChangeShapeType="1"/>
          </p:cNvCxnSpPr>
          <p:nvPr/>
        </p:nvCxnSpPr>
        <p:spPr bwMode="auto">
          <a:xfrm>
            <a:off x="8388350" y="2276475"/>
            <a:ext cx="287338" cy="215900"/>
          </a:xfrm>
          <a:prstGeom prst="line">
            <a:avLst/>
          </a:prstGeom>
          <a:noFill/>
          <a:ln w="76200" algn="ctr">
            <a:solidFill>
              <a:srgbClr val="ABF000"/>
            </a:solidFill>
            <a:round/>
            <a:headEnd/>
            <a:tailEnd type="triangle" w="med" len="med"/>
          </a:ln>
        </p:spPr>
      </p:cxnSp>
      <p:sp>
        <p:nvSpPr>
          <p:cNvPr id="1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93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714348" y="472083"/>
            <a:ext cx="7889902" cy="7966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Узел суперкомпьютера</a:t>
            </a:r>
            <a:br>
              <a:rPr lang="ru-RU" dirty="0" smtClean="0"/>
            </a:br>
            <a:r>
              <a:rPr lang="ru-RU" dirty="0" smtClean="0"/>
              <a:t>СКИФ-Аврора</a:t>
            </a:r>
            <a:endParaRPr lang="it-IT" dirty="0" smtClean="0"/>
          </a:p>
        </p:txBody>
      </p:sp>
      <p:pic>
        <p:nvPicPr>
          <p:cNvPr id="52227" name="Content Placeholder 7" descr="Board with Coldplate_copy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05844" y="2132013"/>
            <a:ext cx="1919288" cy="14398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8" name="Content Placeholder 8" descr="Board_copy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2075" y="2132013"/>
            <a:ext cx="1919288" cy="14398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8150" y="2132013"/>
            <a:ext cx="2212975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394995" y="2132013"/>
            <a:ext cx="2217737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2075" y="3776663"/>
            <a:ext cx="1979613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63" y="3776663"/>
            <a:ext cx="210185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409282" y="3776663"/>
            <a:ext cx="2189163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6792913" y="3776663"/>
            <a:ext cx="2208212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92075" y="5275263"/>
            <a:ext cx="2001838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3443288" y="5275263"/>
            <a:ext cx="2057400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0063" y="5275263"/>
            <a:ext cx="2151062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94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6"/>
          <p:cNvSpPr>
            <a:spLocks noGrp="1"/>
          </p:cNvSpPr>
          <p:nvPr>
            <p:ph type="title"/>
          </p:nvPr>
        </p:nvSpPr>
        <p:spPr>
          <a:xfrm>
            <a:off x="714348" y="472083"/>
            <a:ext cx="7889902" cy="7966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Стойка</a:t>
            </a:r>
            <a:br>
              <a:rPr lang="ru-RU" dirty="0" smtClean="0"/>
            </a:br>
            <a:r>
              <a:rPr lang="ru-RU" dirty="0" err="1" smtClean="0"/>
              <a:t>СКИФ-Авроры</a:t>
            </a:r>
            <a:r>
              <a:rPr lang="ru-RU" dirty="0" smtClean="0"/>
              <a:t> </a:t>
            </a:r>
            <a:r>
              <a:rPr lang="en-US" dirty="0" smtClean="0"/>
              <a:t>(4/N)</a:t>
            </a:r>
            <a:endParaRPr lang="it-IT" dirty="0" smtClean="0"/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9963" y="2009775"/>
            <a:ext cx="2486025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abram\Desktop\OffLine Ispolkom on Revolt\Суперкомпьютерные проекты и программы\РСК СКИФ\Реклама\site\f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88" y="2009775"/>
            <a:ext cx="2879725" cy="186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509588" y="3865563"/>
            <a:ext cx="5538787" cy="2659062"/>
            <a:chOff x="142875" y="3428597"/>
            <a:chExt cx="5540516" cy="2657878"/>
          </a:xfrm>
        </p:grpSpPr>
        <p:pic>
          <p:nvPicPr>
            <p:cNvPr id="1372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75" y="4609171"/>
              <a:ext cx="2880624" cy="14773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278" name="Стрелка вправо 7"/>
            <p:cNvSpPr>
              <a:spLocks noChangeArrowheads="1"/>
            </p:cNvSpPr>
            <p:nvPr/>
          </p:nvSpPr>
          <p:spPr bwMode="auto">
            <a:xfrm rot="-1510973">
              <a:off x="2808516" y="4302340"/>
              <a:ext cx="613376" cy="428628"/>
            </a:xfrm>
            <a:prstGeom prst="rightArrow">
              <a:avLst>
                <a:gd name="adj1" fmla="val 50000"/>
                <a:gd name="adj2" fmla="val 50006"/>
              </a:avLst>
            </a:prstGeom>
            <a:solidFill>
              <a:srgbClr val="FF9900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1279" name="Стрелка вправо 7"/>
            <p:cNvSpPr>
              <a:spLocks noChangeArrowheads="1"/>
            </p:cNvSpPr>
            <p:nvPr/>
          </p:nvSpPr>
          <p:spPr bwMode="auto">
            <a:xfrm rot="-1510973" flipH="1" flipV="1">
              <a:off x="5060118" y="3428597"/>
              <a:ext cx="623273" cy="428628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rgbClr val="FF9900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pic>
        <p:nvPicPr>
          <p:cNvPr id="167938" name="Picture 2" descr="C:\Users\abram\Desktop\ISC010\Photos\_MG_28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7138" y="2009775"/>
            <a:ext cx="2368550" cy="449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ятно 2 12"/>
          <p:cNvSpPr/>
          <p:nvPr/>
        </p:nvSpPr>
        <p:spPr bwMode="auto">
          <a:xfrm>
            <a:off x="5580112" y="44624"/>
            <a:ext cx="3520599" cy="2592288"/>
          </a:xfrm>
          <a:prstGeom prst="irregularSeal2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СКИФ-Аврора ЮУрГУ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Top500 </a:t>
            </a:r>
            <a:r>
              <a:rPr lang="ru-RU" sz="1800" dirty="0">
                <a:solidFill>
                  <a:schemeClr val="tx1"/>
                </a:solidFill>
              </a:rPr>
              <a:t>#450 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ноябрь 2009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21.8/24 Tflops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1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95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СКИФ-Аврора ЮУрГУ</a:t>
            </a:r>
          </a:p>
        </p:txBody>
      </p:sp>
      <p:pic>
        <p:nvPicPr>
          <p:cNvPr id="20482" name="Picture 2" descr="C:\Users\abram\Desktop\Челябинск\Фото СКИФ-Аврора - ЮУрГУ, запуск Вестмеера, ИПС РАН и др\ЮУрГУ\_MG_0283 Panorama_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8" y="1700213"/>
            <a:ext cx="875982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USUshort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5949950"/>
            <a:ext cx="9080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96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18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611188" y="495300"/>
            <a:ext cx="8064500" cy="790575"/>
          </a:xfrm>
        </p:spPr>
        <p:txBody>
          <a:bodyPr>
            <a:noAutofit/>
          </a:bodyPr>
          <a:lstStyle/>
          <a:p>
            <a:r>
              <a:rPr lang="ru-RU" sz="2400" dirty="0" smtClean="0"/>
              <a:t>3</a:t>
            </a:r>
            <a:r>
              <a:rPr lang="en-US" sz="2400" dirty="0" smtClean="0"/>
              <a:t>D-</a:t>
            </a:r>
            <a:r>
              <a:rPr lang="ru-RU" sz="2400" dirty="0" smtClean="0"/>
              <a:t>модель большой системы СКИФ-Аврора</a:t>
            </a:r>
            <a:br>
              <a:rPr lang="ru-RU" sz="2400" dirty="0" smtClean="0"/>
            </a:br>
            <a:r>
              <a:rPr lang="en-US" sz="2400" dirty="0" smtClean="0"/>
              <a:t>1 Pflops == 25 </a:t>
            </a:r>
            <a:r>
              <a:rPr lang="ru-RU" sz="2400" dirty="0" smtClean="0"/>
              <a:t>стоек всего. Беззвучный ЦОД</a:t>
            </a:r>
          </a:p>
        </p:txBody>
      </p:sp>
      <p:pic>
        <p:nvPicPr>
          <p:cNvPr id="13315" name="Picture 2" descr="C:\Users\abram\Desktop\OffLine Ispolkom on Revolt\Суперкомпьютерные проекты и программы\2008-08-17 СКИФ П05\2008-09-12 ETH-Картинки в рамках\CIMG0352.jpg"/>
          <p:cNvPicPr>
            <a:picLocks noChangeAspect="1" noChangeArrowheads="1"/>
          </p:cNvPicPr>
          <p:nvPr/>
        </p:nvPicPr>
        <p:blipFill>
          <a:blip r:embed="rId4" cstate="print"/>
          <a:srcRect t="1334"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500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7513" y="5972175"/>
            <a:ext cx="110648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97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48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6"/>
          <p:cNvSpPr>
            <a:spLocks noGrp="1"/>
          </p:cNvSpPr>
          <p:nvPr>
            <p:ph type="title"/>
          </p:nvPr>
        </p:nvSpPr>
        <p:spPr>
          <a:xfrm>
            <a:off x="714375" y="428625"/>
            <a:ext cx="7889875" cy="785813"/>
          </a:xfrm>
        </p:spPr>
        <p:txBody>
          <a:bodyPr/>
          <a:lstStyle/>
          <a:p>
            <a:r>
              <a:rPr lang="ru-RU" sz="2400" smtClean="0"/>
              <a:t>Охлаждение горячей водой</a:t>
            </a:r>
            <a:r>
              <a:rPr lang="en-US" sz="2400" smtClean="0"/>
              <a:t>. </a:t>
            </a:r>
            <a:r>
              <a:rPr lang="ru-RU" sz="2400" smtClean="0"/>
              <a:t>Полная нагрузка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In</a:t>
            </a:r>
            <a:r>
              <a:rPr lang="ru-RU" sz="2400" smtClean="0"/>
              <a:t> — 50°</a:t>
            </a:r>
            <a:r>
              <a:rPr lang="en-US" sz="2400" smtClean="0"/>
              <a:t>C, Out</a:t>
            </a:r>
            <a:r>
              <a:rPr lang="ru-RU" sz="2400" smtClean="0"/>
              <a:t> — 5</a:t>
            </a:r>
            <a:r>
              <a:rPr lang="en-US" sz="2400" smtClean="0"/>
              <a:t>5</a:t>
            </a:r>
            <a:r>
              <a:rPr lang="ru-RU" sz="2400" smtClean="0"/>
              <a:t>°</a:t>
            </a:r>
            <a:r>
              <a:rPr lang="en-US" sz="2400" smtClean="0"/>
              <a:t>C, CPU</a:t>
            </a:r>
            <a:r>
              <a:rPr lang="ru-RU" sz="2400" smtClean="0"/>
              <a:t> — </a:t>
            </a:r>
            <a:r>
              <a:rPr lang="en-US" sz="2400" smtClean="0"/>
              <a:t>86</a:t>
            </a:r>
            <a:r>
              <a:rPr lang="en-US" sz="2400" smtClean="0">
                <a:latin typeface="Calibri" pitchFamily="34" charset="0"/>
              </a:rPr>
              <a:t>–9</a:t>
            </a:r>
            <a:r>
              <a:rPr lang="en-US" sz="2400" smtClean="0"/>
              <a:t>2</a:t>
            </a:r>
            <a:r>
              <a:rPr lang="ru-RU" sz="2400" smtClean="0"/>
              <a:t>°</a:t>
            </a:r>
            <a:r>
              <a:rPr lang="en-US" sz="2400" smtClean="0"/>
              <a:t>C</a:t>
            </a:r>
            <a:endParaRPr lang="ru-RU" sz="2400" smtClean="0"/>
          </a:p>
        </p:txBody>
      </p:sp>
      <p:sp>
        <p:nvSpPr>
          <p:cNvPr id="18435" name="Содержимое 8"/>
          <p:cNvSpPr>
            <a:spLocks noGrp="1"/>
          </p:cNvSpPr>
          <p:nvPr>
            <p:ph idx="1"/>
          </p:nvPr>
        </p:nvSpPr>
        <p:spPr>
          <a:xfrm>
            <a:off x="179388" y="1500188"/>
            <a:ext cx="8821737" cy="50720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050" name="Picture 2" descr="C:\Users\Egor\Documents\Абрау 2010\IMG_7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557338"/>
            <a:ext cx="2784475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1" name="Picture 3" descr="C:\Users\Egor\Documents\Абрау 2010\IR_00161.bmp"/>
          <p:cNvPicPr>
            <a:picLocks noChangeAspect="1" noChangeArrowheads="1"/>
          </p:cNvPicPr>
          <p:nvPr/>
        </p:nvPicPr>
        <p:blipFill>
          <a:blip r:embed="rId4" cstate="print"/>
          <a:srcRect l="15518" r="3036"/>
          <a:stretch>
            <a:fillRect/>
          </a:stretch>
        </p:blipFill>
        <p:spPr bwMode="auto">
          <a:xfrm>
            <a:off x="6600825" y="1557338"/>
            <a:ext cx="2266950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3" name="Picture 5" descr="C:\Users\Egor\Documents\Абрау 2010\IR_001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3968750"/>
            <a:ext cx="3503612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8439" name="Picture 3" descr="C:\Users\Egor\Documents\Абрау 2010\IMG_7485.JPG"/>
          <p:cNvPicPr>
            <a:picLocks noChangeAspect="1" noChangeArrowheads="1"/>
          </p:cNvPicPr>
          <p:nvPr/>
        </p:nvPicPr>
        <p:blipFill>
          <a:blip r:embed="rId6" cstate="print"/>
          <a:srcRect l="5190" t="40256" r="20163"/>
          <a:stretch>
            <a:fillRect/>
          </a:stretch>
        </p:blipFill>
        <p:spPr bwMode="auto">
          <a:xfrm>
            <a:off x="179388" y="3968750"/>
            <a:ext cx="43783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Egor\Documents\Абрау 2010\IR_00154.bmp"/>
          <p:cNvPicPr>
            <a:picLocks noChangeAspect="1" noChangeArrowheads="1"/>
          </p:cNvPicPr>
          <p:nvPr/>
        </p:nvPicPr>
        <p:blipFill>
          <a:blip r:embed="rId7" cstate="print"/>
          <a:srcRect b="3336"/>
          <a:stretch>
            <a:fillRect/>
          </a:stretch>
        </p:blipFill>
        <p:spPr bwMode="auto">
          <a:xfrm>
            <a:off x="715963" y="4302125"/>
            <a:ext cx="3167062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Users\Egor\Documents\Абрау 2010\IR_00164.bmp"/>
          <p:cNvPicPr>
            <a:picLocks noChangeAspect="1" noChangeArrowheads="1"/>
          </p:cNvPicPr>
          <p:nvPr/>
        </p:nvPicPr>
        <p:blipFill rotWithShape="1">
          <a:blip r:embed="rId8" cstate="print"/>
          <a:srcRect b="22063"/>
          <a:stretch/>
        </p:blipFill>
        <p:spPr bwMode="auto">
          <a:xfrm>
            <a:off x="3211513" y="1557338"/>
            <a:ext cx="3141662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98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428625"/>
            <a:ext cx="7889875" cy="796925"/>
          </a:xfrm>
        </p:spPr>
        <p:txBody>
          <a:bodyPr>
            <a:normAutofit fontScale="90000"/>
          </a:bodyPr>
          <a:lstStyle/>
          <a:p>
            <a:r>
              <a:rPr lang="ru-RU" sz="2900" smtClean="0"/>
              <a:t>Прогрессивная подсистема электропитания</a:t>
            </a:r>
          </a:p>
        </p:txBody>
      </p:sp>
      <p:grpSp>
        <p:nvGrpSpPr>
          <p:cNvPr id="3" name="Группа 21"/>
          <p:cNvGrpSpPr>
            <a:grpSpLocks/>
          </p:cNvGrpSpPr>
          <p:nvPr/>
        </p:nvGrpSpPr>
        <p:grpSpPr bwMode="auto">
          <a:xfrm>
            <a:off x="30163" y="1281113"/>
            <a:ext cx="9083675" cy="2363787"/>
            <a:chOff x="35496" y="1281776"/>
            <a:chExt cx="9082840" cy="2363248"/>
          </a:xfrm>
        </p:grpSpPr>
        <p:sp>
          <p:nvSpPr>
            <p:cNvPr id="20" name="Скругленный прямоугольник 19"/>
            <p:cNvSpPr/>
            <p:nvPr/>
          </p:nvSpPr>
          <p:spPr bwMode="auto">
            <a:xfrm>
              <a:off x="7389707" y="1772201"/>
              <a:ext cx="1728629" cy="1872823"/>
            </a:xfrm>
            <a:prstGeom prst="roundRect">
              <a:avLst>
                <a:gd name="adj" fmla="val 8265"/>
              </a:avLst>
            </a:prstGeom>
            <a:solidFill>
              <a:srgbClr val="C5D8FF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b"/>
            <a:lstStyle/>
            <a:p>
              <a:pPr algn="ctr">
                <a:defRPr/>
              </a:pPr>
              <a:r>
                <a:rPr lang="ru-RU" dirty="0"/>
                <a:t>Модули</a:t>
              </a:r>
              <a:br>
                <a:rPr lang="ru-RU" dirty="0"/>
              </a:br>
              <a:r>
                <a:rPr lang="ru-RU" dirty="0"/>
                <a:t>вычислителя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 bwMode="auto">
            <a:xfrm>
              <a:off x="1043465" y="1759504"/>
              <a:ext cx="4823970" cy="1872823"/>
            </a:xfrm>
            <a:prstGeom prst="roundRect">
              <a:avLst>
                <a:gd name="adj" fmla="val 8265"/>
              </a:avLst>
            </a:prstGeom>
            <a:solidFill>
              <a:srgbClr val="C5D8FF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b"/>
            <a:lstStyle/>
            <a:p>
              <a:pPr algn="ctr">
                <a:defRPr/>
              </a:pPr>
              <a:r>
                <a:rPr lang="ru-RU" dirty="0"/>
                <a:t>Подсистема электропитания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Цилиндр 12"/>
            <p:cNvSpPr/>
            <p:nvPr/>
          </p:nvSpPr>
          <p:spPr bwMode="auto">
            <a:xfrm>
              <a:off x="2686776" y="2522392"/>
              <a:ext cx="1728192" cy="756000"/>
            </a:xfrm>
            <a:prstGeom prst="can">
              <a:avLst>
                <a:gd name="adj" fmla="val 38654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аккумуляторы</a:t>
              </a:r>
            </a:p>
          </p:txBody>
        </p:sp>
        <p:sp>
          <p:nvSpPr>
            <p:cNvPr id="6" name="Овал 5"/>
            <p:cNvSpPr/>
            <p:nvPr/>
          </p:nvSpPr>
          <p:spPr bwMode="auto">
            <a:xfrm>
              <a:off x="35496" y="1866168"/>
              <a:ext cx="720080" cy="720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380 </a:t>
              </a:r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AC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" name="Стрелка вправо 6"/>
            <p:cNvSpPr/>
            <p:nvPr/>
          </p:nvSpPr>
          <p:spPr bwMode="auto">
            <a:xfrm>
              <a:off x="756155" y="2010272"/>
              <a:ext cx="647640" cy="431702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1403648" y="1830168"/>
              <a:ext cx="1116000" cy="792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AC/DC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ru-RU" dirty="0">
                  <a:solidFill>
                    <a:schemeClr val="tx1"/>
                  </a:solidFill>
                </a:rPr>
                <a:t>конвертер</a:t>
              </a: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3190872" y="1866168"/>
              <a:ext cx="720000" cy="720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12/48 </a:t>
              </a:r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DC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Стрелка вправо 9"/>
            <p:cNvSpPr/>
            <p:nvPr/>
          </p:nvSpPr>
          <p:spPr bwMode="auto">
            <a:xfrm>
              <a:off x="2522879" y="2010272"/>
              <a:ext cx="647640" cy="431702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4575184" y="1830168"/>
              <a:ext cx="1116000" cy="792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DC/AC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ru-RU" dirty="0">
                  <a:solidFill>
                    <a:schemeClr val="tx1"/>
                  </a:solidFill>
                </a:rPr>
                <a:t>конвертер</a:t>
              </a:r>
            </a:p>
          </p:txBody>
        </p:sp>
        <p:sp>
          <p:nvSpPr>
            <p:cNvPr id="12" name="Стрелка вправо 11"/>
            <p:cNvSpPr/>
            <p:nvPr/>
          </p:nvSpPr>
          <p:spPr bwMode="auto">
            <a:xfrm>
              <a:off x="3927688" y="2010272"/>
              <a:ext cx="647640" cy="431702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6310024" y="1866168"/>
              <a:ext cx="720000" cy="720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220</a:t>
              </a:r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AC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Стрелка вправо 14"/>
            <p:cNvSpPr/>
            <p:nvPr/>
          </p:nvSpPr>
          <p:spPr bwMode="auto">
            <a:xfrm>
              <a:off x="5651555" y="2010272"/>
              <a:ext cx="649227" cy="431702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7696240" y="1830168"/>
              <a:ext cx="1116000" cy="792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AC/DC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ru-RU" dirty="0">
                  <a:solidFill>
                    <a:schemeClr val="tx1"/>
                  </a:solidFill>
                </a:rPr>
                <a:t>конвертер</a:t>
              </a:r>
            </a:p>
          </p:txBody>
        </p:sp>
        <p:sp>
          <p:nvSpPr>
            <p:cNvPr id="17" name="Стрелка вправо 16"/>
            <p:cNvSpPr/>
            <p:nvPr/>
          </p:nvSpPr>
          <p:spPr bwMode="auto">
            <a:xfrm>
              <a:off x="7019854" y="2010272"/>
              <a:ext cx="649227" cy="431702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Стрелка вправо 17"/>
            <p:cNvSpPr/>
            <p:nvPr/>
          </p:nvSpPr>
          <p:spPr bwMode="auto">
            <a:xfrm rot="5400000">
              <a:off x="8017539" y="2645891"/>
              <a:ext cx="474554" cy="43176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417" y="1281776"/>
              <a:ext cx="7095473" cy="5237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Стандартная схема прошлых решений</a:t>
              </a:r>
            </a:p>
          </p:txBody>
        </p:sp>
      </p:grpSp>
      <p:grpSp>
        <p:nvGrpSpPr>
          <p:cNvPr id="4" name="Группа 39"/>
          <p:cNvGrpSpPr>
            <a:grpSpLocks/>
          </p:cNvGrpSpPr>
          <p:nvPr/>
        </p:nvGrpSpPr>
        <p:grpSpPr bwMode="auto">
          <a:xfrm>
            <a:off x="30163" y="4292600"/>
            <a:ext cx="9083675" cy="2363788"/>
            <a:chOff x="30580" y="4005064"/>
            <a:chExt cx="9082840" cy="2363248"/>
          </a:xfrm>
        </p:grpSpPr>
        <p:sp>
          <p:nvSpPr>
            <p:cNvPr id="24" name="Скругленный прямоугольник 23"/>
            <p:cNvSpPr/>
            <p:nvPr/>
          </p:nvSpPr>
          <p:spPr bwMode="auto">
            <a:xfrm>
              <a:off x="7384791" y="4495490"/>
              <a:ext cx="1728629" cy="1872822"/>
            </a:xfrm>
            <a:prstGeom prst="roundRect">
              <a:avLst>
                <a:gd name="adj" fmla="val 8265"/>
              </a:avLst>
            </a:prstGeom>
            <a:solidFill>
              <a:srgbClr val="C5D8FF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b"/>
            <a:lstStyle/>
            <a:p>
              <a:pPr algn="ctr">
                <a:defRPr/>
              </a:pPr>
              <a:r>
                <a:rPr lang="ru-RU" dirty="0"/>
                <a:t>Модули</a:t>
              </a:r>
              <a:br>
                <a:rPr lang="ru-RU" dirty="0"/>
              </a:br>
              <a:r>
                <a:rPr lang="ru-RU" dirty="0"/>
                <a:t>вычислителя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 bwMode="auto">
            <a:xfrm>
              <a:off x="1038549" y="4482793"/>
              <a:ext cx="3533450" cy="1872822"/>
            </a:xfrm>
            <a:prstGeom prst="roundRect">
              <a:avLst>
                <a:gd name="adj" fmla="val 8265"/>
              </a:avLst>
            </a:prstGeom>
            <a:solidFill>
              <a:srgbClr val="C5D8FF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b"/>
            <a:lstStyle/>
            <a:p>
              <a:pPr algn="ctr">
                <a:defRPr/>
              </a:pPr>
              <a:r>
                <a:rPr lang="ru-RU" dirty="0"/>
                <a:t>Подсистема электропитания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6" name="Цилиндр 25"/>
            <p:cNvSpPr/>
            <p:nvPr/>
          </p:nvSpPr>
          <p:spPr bwMode="auto">
            <a:xfrm>
              <a:off x="2681860" y="5245680"/>
              <a:ext cx="1728192" cy="756000"/>
            </a:xfrm>
            <a:prstGeom prst="can">
              <a:avLst>
                <a:gd name="adj" fmla="val 38654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аккумуляторы</a:t>
              </a:r>
            </a:p>
          </p:txBody>
        </p:sp>
        <p:sp>
          <p:nvSpPr>
            <p:cNvPr id="27" name="Овал 26"/>
            <p:cNvSpPr/>
            <p:nvPr/>
          </p:nvSpPr>
          <p:spPr bwMode="auto">
            <a:xfrm>
              <a:off x="30580" y="4589456"/>
              <a:ext cx="720080" cy="720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380 </a:t>
              </a:r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AC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8" name="Стрелка вправо 27"/>
            <p:cNvSpPr/>
            <p:nvPr/>
          </p:nvSpPr>
          <p:spPr bwMode="auto">
            <a:xfrm>
              <a:off x="751239" y="4733561"/>
              <a:ext cx="647640" cy="43170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 bwMode="auto">
            <a:xfrm>
              <a:off x="1398732" y="4553456"/>
              <a:ext cx="1116000" cy="792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AC/DC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ru-RU" dirty="0">
                  <a:solidFill>
                    <a:schemeClr val="tx1"/>
                  </a:solidFill>
                </a:rPr>
                <a:t>конвертер</a:t>
              </a:r>
            </a:p>
          </p:txBody>
        </p:sp>
        <p:sp>
          <p:nvSpPr>
            <p:cNvPr id="30" name="Овал 29"/>
            <p:cNvSpPr/>
            <p:nvPr/>
          </p:nvSpPr>
          <p:spPr bwMode="auto">
            <a:xfrm>
              <a:off x="3185956" y="4589456"/>
              <a:ext cx="720000" cy="720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48 </a:t>
              </a:r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DC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1" name="Стрелка вправо 30"/>
            <p:cNvSpPr/>
            <p:nvPr/>
          </p:nvSpPr>
          <p:spPr bwMode="auto">
            <a:xfrm>
              <a:off x="2517963" y="4733561"/>
              <a:ext cx="647640" cy="43170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Стрелка вправо 32"/>
            <p:cNvSpPr/>
            <p:nvPr/>
          </p:nvSpPr>
          <p:spPr bwMode="auto">
            <a:xfrm>
              <a:off x="3922772" y="4733561"/>
              <a:ext cx="3746156" cy="43170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7691324" y="4553456"/>
              <a:ext cx="1116000" cy="792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DC/DC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ru-RU" dirty="0">
                  <a:solidFill>
                    <a:schemeClr val="tx1"/>
                  </a:solidFill>
                </a:rPr>
                <a:t>конвертер</a:t>
              </a:r>
            </a:p>
          </p:txBody>
        </p:sp>
        <p:sp>
          <p:nvSpPr>
            <p:cNvPr id="38" name="Стрелка вправо 37"/>
            <p:cNvSpPr/>
            <p:nvPr/>
          </p:nvSpPr>
          <p:spPr bwMode="auto">
            <a:xfrm rot="5400000">
              <a:off x="8012622" y="5369180"/>
              <a:ext cx="474555" cy="43176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27511" y="4005064"/>
              <a:ext cx="2688978" cy="5237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СКИФ-Аврора</a:t>
              </a:r>
            </a:p>
          </p:txBody>
        </p:sp>
      </p:grpSp>
      <p:grpSp>
        <p:nvGrpSpPr>
          <p:cNvPr id="5" name="Группа 43"/>
          <p:cNvGrpSpPr>
            <a:grpSpLocks/>
          </p:cNvGrpSpPr>
          <p:nvPr/>
        </p:nvGrpSpPr>
        <p:grpSpPr bwMode="auto">
          <a:xfrm>
            <a:off x="4427538" y="2565400"/>
            <a:ext cx="2808287" cy="1800225"/>
            <a:chOff x="4427984" y="2564904"/>
            <a:chExt cx="2808312" cy="1800200"/>
          </a:xfrm>
        </p:grpSpPr>
        <p:sp>
          <p:nvSpPr>
            <p:cNvPr id="34" name="Правая фигурная скобка 33"/>
            <p:cNvSpPr/>
            <p:nvPr/>
          </p:nvSpPr>
          <p:spPr bwMode="auto">
            <a:xfrm rot="5400000">
              <a:off x="5471783" y="1521105"/>
              <a:ext cx="720715" cy="2808312"/>
            </a:xfrm>
            <a:prstGeom prst="rightBrace">
              <a:avLst>
                <a:gd name="adj1" fmla="val 31043"/>
                <a:gd name="adj2" fmla="val 51157"/>
              </a:avLst>
            </a:prstGeom>
            <a:noFill/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dirty="0"/>
                <a:t>                                                  </a:t>
              </a:r>
            </a:p>
          </p:txBody>
        </p:sp>
        <p:sp>
          <p:nvSpPr>
            <p:cNvPr id="37" name="Овал 36"/>
            <p:cNvSpPr/>
            <p:nvPr/>
          </p:nvSpPr>
          <p:spPr bwMode="auto">
            <a:xfrm>
              <a:off x="5220153" y="3285619"/>
              <a:ext cx="1152535" cy="1079485"/>
            </a:xfrm>
            <a:prstGeom prst="ellipse">
              <a:avLst/>
            </a:prstGeom>
            <a:ln w="1714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16600" dirty="0">
                <a:solidFill>
                  <a:srgbClr val="FF0000"/>
                </a:solidFill>
              </a:endParaRPr>
            </a:p>
          </p:txBody>
        </p:sp>
        <p:cxnSp>
          <p:nvCxnSpPr>
            <p:cNvPr id="19464" name="Прямая соединительная линия 41"/>
            <p:cNvCxnSpPr>
              <a:cxnSpLocks noChangeShapeType="1"/>
              <a:stCxn id="37" idx="3"/>
              <a:endCxn id="37" idx="7"/>
            </p:cNvCxnSpPr>
            <p:nvPr/>
          </p:nvCxnSpPr>
          <p:spPr bwMode="auto">
            <a:xfrm rot="5400000" flipH="1" flipV="1">
              <a:off x="5414256" y="3417705"/>
              <a:ext cx="763760" cy="814678"/>
            </a:xfrm>
            <a:prstGeom prst="line">
              <a:avLst/>
            </a:prstGeom>
            <a:noFill/>
            <a:ln w="1905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0" name="Номер слайда 4"/>
          <p:cNvSpPr txBox="1">
            <a:spLocks/>
          </p:cNvSpPr>
          <p:nvPr/>
        </p:nvSpPr>
        <p:spPr>
          <a:xfrm>
            <a:off x="8029575" y="6597352"/>
            <a:ext cx="1114425" cy="1793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7B3B598-29F2-4745-9878-29ADD19C60C4}" type="slidenum"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pPr algn="r">
                <a:defRPr/>
              </a:pPr>
              <a:t>99</a:t>
            </a:fld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xi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x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rgbClr val="0033C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rgbClr val="0033C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13819</TotalTime>
  <Words>6323</Words>
  <Application>Microsoft Office PowerPoint</Application>
  <PresentationFormat>Экран (4:3)</PresentationFormat>
  <Paragraphs>1814</Paragraphs>
  <Slides>173</Slides>
  <Notes>173</Notes>
  <HiddenSlides>1</HiddenSlides>
  <MMClips>12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173</vt:i4>
      </vt:variant>
    </vt:vector>
  </HeadingPairs>
  <TitlesOfParts>
    <vt:vector size="176" baseType="lpstr">
      <vt:lpstr>Axis</vt:lpstr>
      <vt:lpstr>Picture</vt:lpstr>
      <vt:lpstr>CorelDRAW</vt:lpstr>
      <vt:lpstr>Суперкомпьютерные технологии:  современное состояние и перспективы, проблемы и решения  </vt:lpstr>
      <vt:lpstr>План доклада</vt:lpstr>
      <vt:lpstr>Основные определения</vt:lpstr>
      <vt:lpstr>Что такое «высокопроизводительные вычисления» и «суперкомпьютер»?</vt:lpstr>
      <vt:lpstr>Что такое «высокопроизводительные вычисления» и «суперкомпьютер»?</vt:lpstr>
      <vt:lpstr>Роль и место суперкомпьютерных технологий</vt:lpstr>
      <vt:lpstr>Вычислительные системы сверхвысокой производительности?</vt:lpstr>
      <vt:lpstr>«Вычислительные системы сверхвысокой производительности» — основания для выделения?</vt:lpstr>
      <vt:lpstr>Прикладные системы</vt:lpstr>
      <vt:lpstr>Вычислитель суперкомпьютера (MPP)</vt:lpstr>
      <vt:lpstr>Развитие HPC</vt:lpstr>
      <vt:lpstr>Развитие суперкомпьютерной отрасли в мире и в России (взгляд с птичьего полета)</vt:lpstr>
      <vt:lpstr>Развитие суперкомпьютерной отрасли в России (взгляд с птичьего полета)</vt:lpstr>
      <vt:lpstr>Развитие суперкомпьютерной отрасли Планомерное движение к новым рубежам</vt:lpstr>
      <vt:lpstr>Киберинфраструктура</vt:lpstr>
      <vt:lpstr>Иерархия киберинфраструктуры</vt:lpstr>
      <vt:lpstr>Киберинфраструктура страны — забота государства</vt:lpstr>
      <vt:lpstr>Устройство киберинфраструктуры: штуки и производительность на одной картинке…</vt:lpstr>
      <vt:lpstr>Устройство киберинфраструктуры: штуки и производительность на одной картинке…</vt:lpstr>
      <vt:lpstr>Страны Top1</vt:lpstr>
      <vt:lpstr>Правда, искажающая истину. Как анализировать Top500?</vt:lpstr>
      <vt:lpstr>Top500 как источник сведений о суперкомпьютерной отрасли</vt:lpstr>
      <vt:lpstr>Top500 — кладезь сведений о суперкомпьютерной отрасли</vt:lpstr>
      <vt:lpstr>Disclaimer 1 «О неполноте и не полной достоверности»</vt:lpstr>
      <vt:lpstr>Каждый выпуск Top500 — серьезный новостной повод. Прессу читают, в том числе начальники. И делают выводы…</vt:lpstr>
      <vt:lpstr>Повод проанализировать числа и сделать организационные выводы</vt:lpstr>
      <vt:lpstr>«… Использование суперкомпьютеров в промышленности …»  Top500 ноябрь 2012</vt:lpstr>
      <vt:lpstr>Ведущие разработчики — 393 системы (78.6%) Top500, Ноябрь 2012 </vt:lpstr>
      <vt:lpstr>Используемые технологии для интерконнектов Top500 ноябрь 2012</vt:lpstr>
      <vt:lpstr>Повод проанализировать числа и сделать организационные выводы</vt:lpstr>
      <vt:lpstr>В чем причина отличия «правды» от «истины»?</vt:lpstr>
      <vt:lpstr>Надо понять «в чем мерить?» ==  понять главные факторы в отрасли</vt:lpstr>
      <vt:lpstr>Всесторонняя важность реальной производительности (и лучше всего — на реальных целевых задачах)</vt:lpstr>
      <vt:lpstr>Почему «                  » ≠ «              »?</vt:lpstr>
      <vt:lpstr>Расслоение в отрасли суперкомпьютеров</vt:lpstr>
      <vt:lpstr>Роль и место суперкомпьютерных технологий.  Они же… Причины расслоения в суперкомпьютерной отрасли</vt:lpstr>
      <vt:lpstr>Расслоение — очевидно… Можно смотреть и не видеть</vt:lpstr>
      <vt:lpstr>Иерархия киберинфраструктуры сверхвысокопроизводительные системы</vt:lpstr>
      <vt:lpstr>Расслоение «в полный рост» (постер)</vt:lpstr>
      <vt:lpstr>Расслоение «в полный рост» (анимация)</vt:lpstr>
      <vt:lpstr>Расслоение «в полный рост» Ноябрь 2012</vt:lpstr>
      <vt:lpstr>Принцип Вильфредо Парето: «20% усилий дают 80% результата»</vt:lpstr>
      <vt:lpstr>Принцип Вильфредо Парето: «20% усилий дают 80% результата»</vt:lpstr>
      <vt:lpstr>Восстановление истины: Области применения суперкомпьютеров? «Segment + Application Area»</vt:lpstr>
      <vt:lpstr>«Segment + Application Area». Из официального постера Top500 11’2012</vt:lpstr>
      <vt:lpstr>«Segment + Application Area»  То же самое (Top500 Analyzer)</vt:lpstr>
      <vt:lpstr>«Segment + Application Area». То же самое, более тонкий анализ…</vt:lpstr>
      <vt:lpstr>«Segment + Application Area» А если не в штуках? Не в SCs, а в Rmax?</vt:lpstr>
      <vt:lpstr>Отличия «правды» от «истины» из-за расслоения отрасли. «Segment + Application Area»</vt:lpstr>
      <vt:lpstr>Отличия «правды» от «истины» из-за расслоения отрасли. «Segment + Application Area»</vt:lpstr>
      <vt:lpstr>Отличия «правды» от «истины» из-за расслоения отрасли. «Segment + Application Area»</vt:lpstr>
      <vt:lpstr>Отличия «правды» от «истины» из-за расслоения отрасли. «Segment + Application Area»</vt:lpstr>
      <vt:lpstr>Восстановление истины: какие CPU в суперкомпьютерах используются чаще? «Chip Technology»</vt:lpstr>
      <vt:lpstr>Chip Technology — Почти из официального постера Top500 11’2012</vt:lpstr>
      <vt:lpstr>Chip Technology  А теперь — истинная картинка…</vt:lpstr>
      <vt:lpstr>Причины отличия «правды» от «истины» — расслоение отрасли. Chip Technology</vt:lpstr>
      <vt:lpstr>Причины отличия «правды» от «истины» — расслоение отрасли. Chip Technology</vt:lpstr>
      <vt:lpstr>Восстановление истины: кто самый-самый Manufacturer?</vt:lpstr>
      <vt:lpstr>Кто самый-самый Manufacturer (SCs)?  Или «А в штуках я гораздо длиннее…» </vt:lpstr>
      <vt:lpstr>Кто самый-самый Manufacturer (RMax)? Совсем иная картинка… </vt:lpstr>
      <vt:lpstr>Причины отличия «правды» от «истины» — расслоение отрасли. «Manufacturer»</vt:lpstr>
      <vt:lpstr>Причины отличия «правды» от «истины» — расслоение отрасли. «Manufacturer»</vt:lpstr>
      <vt:lpstr>Восстановление истины: какой интерконнект в суперкомпьютерах используется чаще?</vt:lpstr>
      <vt:lpstr>Эпохи различных технологий в разрезе SCs. «Interconnect»</vt:lpstr>
      <vt:lpstr>Эпохи различных технологий в разрезе Rmax. «Interconnect»</vt:lpstr>
      <vt:lpstr>Причины отличия «правды» от «истины» — расслоение отрасли. «Interconnect»</vt:lpstr>
      <vt:lpstr>Причины отличия «правды» от «истины» — расслоение отрасли. «Interconnect»</vt:lpstr>
      <vt:lpstr>Восстановление истины: Как в последние годы Россия укрепляет свои позиции в суперкомпьютерной отрасли?</vt:lpstr>
      <vt:lpstr>Сравнение доступной производительности (Rmax) Вычисление отставания в каждой точке</vt:lpstr>
      <vt:lpstr>Отставание России от ведущих стран по суммарной производительности (Rmax)</vt:lpstr>
      <vt:lpstr>Отставание Top1(Russia) от Top1(World)?  Top5?  Top10?</vt:lpstr>
      <vt:lpstr>Технологическое отставание (от  технологий уровня Top1, Top5, Top10)</vt:lpstr>
      <vt:lpstr>ΣRMax(Russia) / ΣRMax(World)</vt:lpstr>
      <vt:lpstr>«Правда, искажающая истину». Заключение</vt:lpstr>
      <vt:lpstr>Лучше горькая               ,  чем сладкая                 …</vt:lpstr>
      <vt:lpstr>Системы Top1–10 драматически отличаются от всех остальных суперкомпьютеров</vt:lpstr>
      <vt:lpstr>Системы класса «Top1–10». География</vt:lpstr>
      <vt:lpstr>Top1–10: география</vt:lpstr>
      <vt:lpstr>Системы класса «Top1–10». Несколько примеров</vt:lpstr>
      <vt:lpstr>K computer, Япония</vt:lpstr>
      <vt:lpstr>Китай: Sunway BlueLight MPP</vt:lpstr>
      <vt:lpstr>Ноябрь 2011</vt:lpstr>
      <vt:lpstr>Китай: Sunway BlueLight MPP</vt:lpstr>
      <vt:lpstr>Госкорпорация INSPUR</vt:lpstr>
      <vt:lpstr>Слайд 85</vt:lpstr>
      <vt:lpstr>США: Sequoia, IBM BlueGene/Q</vt:lpstr>
      <vt:lpstr>США: Titan — Cray XK7</vt:lpstr>
      <vt:lpstr>Суперкомпьютер «СКИФ-Аврора ЮУрГУ»</vt:lpstr>
      <vt:lpstr>Суперкомпьютерные программы «СКИФ» и «СКИФ-ГРИД» Союзного государства</vt:lpstr>
      <vt:lpstr>Суперкомпьютеры семейства «СКИФ» Ряд 1–3</vt:lpstr>
      <vt:lpstr>Суперкомпьютеры семейства «СКИФ» Ряд 1–4</vt:lpstr>
      <vt:lpstr>Слайд 92</vt:lpstr>
      <vt:lpstr>Узел суперкомпьютера СКИФ-Аврора</vt:lpstr>
      <vt:lpstr>Узел суперкомпьютера СКИФ-Аврора</vt:lpstr>
      <vt:lpstr>Стойка СКИФ-Авроры (4/N)</vt:lpstr>
      <vt:lpstr>СКИФ-Аврора ЮУрГУ</vt:lpstr>
      <vt:lpstr>3D-модель большой системы СКИФ-Аврора 1 Pflops == 25 стоек всего. Беззвучный ЦОД</vt:lpstr>
      <vt:lpstr>Охлаждение горячей водой. Полная нагрузка In — 50°C, Out — 55°C, CPU — 86–92°C</vt:lpstr>
      <vt:lpstr>Прогрессивная подсистема электропитания</vt:lpstr>
      <vt:lpstr>Вычислительный модуль СКИФ-Авроры</vt:lpstr>
      <vt:lpstr>Вычислительный узел СКИФ-Аврора (4/Н и 4/В)</vt:lpstr>
      <vt:lpstr>Схема узла СКИФ-Аврора</vt:lpstr>
      <vt:lpstr>Системная сеть 3D-тор</vt:lpstr>
      <vt:lpstr>Системная сеть 3-D тор</vt:lpstr>
      <vt:lpstr>SKIF-3D-Router (VHDL)</vt:lpstr>
      <vt:lpstr>Архитектура стека ПО SKIF-3D-Torus</vt:lpstr>
      <vt:lpstr>ПО SKIF-3D-Torus для МВС-Экспресс</vt:lpstr>
      <vt:lpstr>SKIF-3D-Torus vs. Infiniband QDR</vt:lpstr>
      <vt:lpstr>SKIF 3D-Torus — перспективы развития</vt:lpstr>
      <vt:lpstr>Гибридная архитектура СКИФ ряда 4</vt:lpstr>
      <vt:lpstr>Подсистема мониторинга и управления</vt:lpstr>
      <vt:lpstr>Объекты мониторинга и управления</vt:lpstr>
      <vt:lpstr>1ый уровень системы управления</vt:lpstr>
      <vt:lpstr>2ый уровень системы управления</vt:lpstr>
      <vt:lpstr>3ий уровень системы управления</vt:lpstr>
      <vt:lpstr>СуперЭВМ ряда 4 семейства «СКИФ». Тотальный мониторинг и управление</vt:lpstr>
      <vt:lpstr>СКИФ-Аврора Современное состояние и перспективы</vt:lpstr>
      <vt:lpstr>2011, РСК СКИФ: Модернизация и расширение СКИФ-Аврора ЮУрГУ</vt:lpstr>
      <vt:lpstr>Отечественная операционная система на отечественном суперкомпьютере</vt:lpstr>
      <vt:lpstr>Преимущества СКИФ ряда 4 (СКИФ-Аврора)  по сравнению со всеми другими разработками</vt:lpstr>
      <vt:lpstr>Разработано в России Можем изготавливать в России</vt:lpstr>
      <vt:lpstr>Проблемы на пути к эксафлопсу</vt:lpstr>
      <vt:lpstr>Системы класса «Top1–10». Интерконнект</vt:lpstr>
      <vt:lpstr>Российские разработки собственного интерконнекта </vt:lpstr>
      <vt:lpstr>Новые игроки: следите за руками…  Intel</vt:lpstr>
      <vt:lpstr>Проблемы перспективного интерконнекта</vt:lpstr>
      <vt:lpstr>Системы класса «Top1–10» Система охлаждения</vt:lpstr>
      <vt:lpstr>Инженерная логика</vt:lpstr>
      <vt:lpstr>Требование времени</vt:lpstr>
      <vt:lpstr>Эпохи развития технологий охлаждения</vt:lpstr>
      <vt:lpstr>Общая схема охлаждения</vt:lpstr>
      <vt:lpstr>Количественные показатели</vt:lpstr>
      <vt:lpstr>Количественные показатели</vt:lpstr>
      <vt:lpstr>Статьи энергозатрат</vt:lpstr>
      <vt:lpstr>Эффективность систем охлаждения</vt:lpstr>
      <vt:lpstr>Экономия энергии</vt:lpstr>
      <vt:lpstr>Начиная с 2009: Настала пора одним прекратить «продавать воздух», а другим «бросать деньги на ветер»</vt:lpstr>
      <vt:lpstr>Потери на воздушном охлаждении (Только в машинном зале,  на примере крупной «воздушной» установки в России)</vt:lpstr>
      <vt:lpstr>Потери на воздушном охлаждении (Только в машинном зале,  на примере крупной «воздушной» установки в России)</vt:lpstr>
      <vt:lpstr>Потери на воздушном охлаждении (на примере крупной «воздушной» установки в России)</vt:lpstr>
      <vt:lpstr>Преимущества жидкостного охлаждения</vt:lpstr>
      <vt:lpstr>Переход к жидкостному охлаждению — мировой тренд</vt:lpstr>
      <vt:lpstr>Закрытые системы жидкостного охлаждения на примере суперкомпьютера СКИФ-Аврора</vt:lpstr>
      <vt:lpstr>Жидкостное охлаждение закрытого типа — еще примеры</vt:lpstr>
      <vt:lpstr>Непосредственное (погружное) жидкостное охлаждение</vt:lpstr>
      <vt:lpstr>Непосредственное (погружное) жидкостное охлаждение</vt:lpstr>
      <vt:lpstr>Технология непосредственного жидкостного охлаждения IMMERS® — как это устроено?</vt:lpstr>
      <vt:lpstr>Технология непосредственного жидкостного охлаждения IMMERS® — как это устроено?</vt:lpstr>
      <vt:lpstr>IMMERS® позволяет</vt:lpstr>
      <vt:lpstr>Ключевые моменты технологии</vt:lpstr>
      <vt:lpstr>Типы жидкостного охлаждения</vt:lpstr>
      <vt:lpstr>Типы жидкостного охлаждения</vt:lpstr>
      <vt:lpstr>Системы класса «Top1–10» Суммируя специфику</vt:lpstr>
      <vt:lpstr>Слайд 154</vt:lpstr>
      <vt:lpstr>Реальные возможности: Суперкомпьютерный потенциал России</vt:lpstr>
      <vt:lpstr>Суперкомпьютерный потенциал России</vt:lpstr>
      <vt:lpstr>Анализ Top50 (штуки)</vt:lpstr>
      <vt:lpstr>Анализ Top50 (Linpack)</vt:lpstr>
      <vt:lpstr>Анализ Top50 (отечественные, штуки)</vt:lpstr>
      <vt:lpstr>Анализ Top50 (отечественные, Tflops Linpack)</vt:lpstr>
      <vt:lpstr>Слайд 161</vt:lpstr>
      <vt:lpstr>Программа «СКИФ-ГРИД». Второй этап (2009–2010). Российские участники — 37 организаций</vt:lpstr>
      <vt:lpstr>Слайд 163</vt:lpstr>
      <vt:lpstr>Слайд 164</vt:lpstr>
      <vt:lpstr>Слайд 165</vt:lpstr>
      <vt:lpstr>Суперкомпьютерная отрасль России сегодня</vt:lpstr>
      <vt:lpstr>Последнее время: пессимизм прессы</vt:lpstr>
      <vt:lpstr>Сегодня: Основные разработчики HPC-платформ верхнего сегмента</vt:lpstr>
      <vt:lpstr>Ближайшая активность Наибольшие амбиции в отрасли</vt:lpstr>
      <vt:lpstr>Российская академия наук</vt:lpstr>
      <vt:lpstr>Российская академия наук</vt:lpstr>
      <vt:lpstr>Выводы</vt:lpstr>
      <vt:lpstr>Спасибо за внимание!</vt:lpstr>
    </vt:vector>
  </TitlesOfParts>
  <Company>Botik.Lab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Top10</dc:title>
  <dc:creator>Абрамов</dc:creator>
  <cp:lastModifiedBy>Abramov Sergei</cp:lastModifiedBy>
  <cp:revision>1435</cp:revision>
  <cp:lastPrinted>1601-01-01T00:00:00Z</cp:lastPrinted>
  <dcterms:created xsi:type="dcterms:W3CDTF">2007-10-03T04:45:02Z</dcterms:created>
  <dcterms:modified xsi:type="dcterms:W3CDTF">2013-04-19T03:39:09Z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