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29"/>
  </p:notesMasterIdLst>
  <p:handoutMasterIdLst>
    <p:handoutMasterId r:id="rId30"/>
  </p:handoutMasterIdLst>
  <p:sldIdLst>
    <p:sldId id="256" r:id="rId3"/>
    <p:sldId id="309" r:id="rId4"/>
    <p:sldId id="257" r:id="rId5"/>
    <p:sldId id="290" r:id="rId6"/>
    <p:sldId id="291" r:id="rId7"/>
    <p:sldId id="292" r:id="rId8"/>
    <p:sldId id="293" r:id="rId9"/>
    <p:sldId id="294" r:id="rId10"/>
    <p:sldId id="261" r:id="rId11"/>
    <p:sldId id="266" r:id="rId12"/>
    <p:sldId id="295" r:id="rId13"/>
    <p:sldId id="263" r:id="rId14"/>
    <p:sldId id="300" r:id="rId15"/>
    <p:sldId id="296" r:id="rId16"/>
    <p:sldId id="297" r:id="rId17"/>
    <p:sldId id="298" r:id="rId18"/>
    <p:sldId id="299" r:id="rId19"/>
    <p:sldId id="301" r:id="rId20"/>
    <p:sldId id="302" r:id="rId21"/>
    <p:sldId id="269" r:id="rId22"/>
    <p:sldId id="303" r:id="rId23"/>
    <p:sldId id="304" r:id="rId24"/>
    <p:sldId id="305" r:id="rId25"/>
    <p:sldId id="306" r:id="rId26"/>
    <p:sldId id="307" r:id="rId27"/>
    <p:sldId id="30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590" autoAdjust="0"/>
  </p:normalViewPr>
  <p:slideViewPr>
    <p:cSldViewPr>
      <p:cViewPr>
        <p:scale>
          <a:sx n="105" d="100"/>
          <a:sy n="105" d="100"/>
        </p:scale>
        <p:origin x="-366" y="11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A618DB-C39A-4752-86DC-11DA180002E5}" type="datetime1">
              <a:rPr lang="ru-RU" smtClean="0"/>
              <a:pPr/>
              <a:t>18.04.2014</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519A08-378C-4B2C-B04E-ACAF69882F0A}" type="slidenum">
              <a:rPr lang="ru-RU" smtClean="0"/>
              <a:pPr/>
              <a:t>‹#›</a:t>
            </a:fld>
            <a:endParaRPr lang="ru-RU"/>
          </a:p>
        </p:txBody>
      </p:sp>
    </p:spTree>
    <p:extLst>
      <p:ext uri="{BB962C8B-B14F-4D97-AF65-F5344CB8AC3E}">
        <p14:creationId xmlns:p14="http://schemas.microsoft.com/office/powerpoint/2010/main" val="4193413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8F3947A8-44F5-4BA6-AC9D-93112B146D16}" type="datetime1">
              <a:rPr lang="ru-RU" smtClean="0"/>
              <a:pPr/>
              <a:t>18.04.2014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1D76769E-C829-4283-B80E-CB90D995C291}" type="slidenum">
              <a:rPr lang="en-US" smtClean="0"/>
              <a:pPr/>
              <a:t>‹#›</a:t>
            </a:fld>
            <a:endParaRPr lang="en-US"/>
          </a:p>
        </p:txBody>
      </p:sp>
    </p:spTree>
    <p:extLst>
      <p:ext uri="{BB962C8B-B14F-4D97-AF65-F5344CB8AC3E}">
        <p14:creationId xmlns:p14="http://schemas.microsoft.com/office/powerpoint/2010/main" val="3545251757"/>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noProof="0" dirty="0" smtClean="0"/>
              <a:t>Исходные</a:t>
            </a:r>
            <a:r>
              <a:rPr lang="ru-RU" baseline="0" noProof="0" dirty="0" smtClean="0"/>
              <a:t> данные ИС – это, как правило концептуальная информация со сложной структурой, например история болезни.</a:t>
            </a:r>
            <a:endParaRPr lang="ru-RU"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Множество исходных данных ИС не может быть определено точно – множество всех возможных историй болезни и множество всех теорем нетривиальной математической теории неизвестны. Поэтому обычно определяется более широкое множество; для системы компьютерной диагностики заболеваний это множество объектов, имеющих вид историй болезни и представимых на соответствующем искусственном языке, а для системы поиска математических доказательств – множество правильных математических предложений, также представимых на соответствующем языке.</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noProof="0" dirty="0" smtClean="0"/>
              <a:t>База знаний – это</a:t>
            </a:r>
            <a:r>
              <a:rPr lang="ru-RU" baseline="0" noProof="0" dirty="0" smtClean="0"/>
              <a:t> также объект со сложной концептуальной структурой. На слайде приведены фрагменты структуры медицинской базы знаний.</a:t>
            </a:r>
            <a:endParaRPr lang="ru-RU"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БЗ является основным компонентом</a:t>
            </a:r>
            <a:r>
              <a:rPr lang="ru-RU" baseline="0" dirty="0" smtClean="0"/>
              <a:t> ИС. К ней предъявляются следующие требования.</a:t>
            </a:r>
          </a:p>
          <a:p>
            <a:r>
              <a:rPr lang="ru-RU" baseline="0" dirty="0" smtClean="0"/>
              <a:t>Она должна быть понятна пользователям ИС, поскольку объяснение показывает связь исходных данных, БЗ и предлагаемых решений.</a:t>
            </a:r>
          </a:p>
          <a:p>
            <a:r>
              <a:rPr lang="ru-RU" baseline="0" dirty="0" smtClean="0"/>
              <a:t>Если БЗ формируют эксперты (а это наиболее широко распространенный способ), то они должны это делать без посредников.</a:t>
            </a:r>
          </a:p>
          <a:p>
            <a:r>
              <a:rPr lang="ru-RU" baseline="0" dirty="0" smtClean="0"/>
              <a:t>С учетом этих требований должен решаться вопрос о представлении знаний – форме, в которой эксперт передает свои знания ИС. К настоящему времени сложились три подхода к представлению знаний.</a:t>
            </a:r>
          </a:p>
          <a:p>
            <a:r>
              <a:rPr lang="ru-RU" baseline="0" dirty="0" smtClean="0"/>
              <a:t>В рамках продукционного подхода БЗ представляется в форме системы продукций – множества импликаций на языке классической или неклассических логик. Сформулированную выше задачу для такого представления БЗ исследовал А.И. Мальцев в своей монографии «Алгебраические системы» (он называл продукции квазитождествами). В ИИ продукции использовались и до появления ИС, но именно в рамках работ по ИС приобрели особую популярность. В СССР  системами продукций больше всех занимался А.С. Нариньяни и его ученики Т.М. </a:t>
            </a:r>
            <a:r>
              <a:rPr lang="ru-RU" baseline="0" dirty="0" err="1" smtClean="0"/>
              <a:t>Яхно</a:t>
            </a:r>
            <a:r>
              <a:rPr lang="ru-RU" baseline="0" dirty="0" smtClean="0"/>
              <a:t> и Ю.А. </a:t>
            </a:r>
            <a:r>
              <a:rPr lang="ru-RU" baseline="0" dirty="0" err="1" smtClean="0"/>
              <a:t>Загорулько</a:t>
            </a:r>
            <a:r>
              <a:rPr lang="ru-RU" baseline="0" dirty="0" smtClean="0"/>
              <a:t>. С использованием продукционного подхода разработана большая часть ИС в мире. Однако в последнее время этот подход подвергается серьезной критике, поскольку для него не выполнены оба основных требования к БЗ. Известен афоризм – пользователь без труда понимает смысл каждой продукции, но не в состоянии понять смысл их достаточно большой совокупности. Продукция неразрывно объединяет в себе предметные и процедурные знания о методе решения задачи, поэтому в формировании БЗ в этой форме, кроме эксперта, вынужден участвовать посредник, инженер знаний – он отвечает за правильность этого метода, а эксперт – за правильность предметных знаний.</a:t>
            </a:r>
          </a:p>
          <a:p>
            <a:r>
              <a:rPr lang="ru-RU" baseline="0" dirty="0" smtClean="0"/>
              <a:t>Онтологический подход предполагает двухэтапную процедуру формирования БЗ. На первом этапе инженером знаний совместно с экспертом формируется онтология; на втором этапе эксперт формирует БЗ в рамках системы понятий, и структуры, определенных в онтологии. Результаты обоих этапов могут быть представлены графами (семантическими сетями). И онтология, и БЗ не содержат никакой информации о методе решения задачи. </a:t>
            </a:r>
          </a:p>
          <a:p>
            <a:r>
              <a:rPr lang="ru-RU" baseline="0" dirty="0" smtClean="0"/>
              <a:t>Гибридный подход, развиваемый, в частности, Ю.А. </a:t>
            </a:r>
            <a:r>
              <a:rPr lang="ru-RU" baseline="0" dirty="0" err="1" smtClean="0"/>
              <a:t>Загорулько</a:t>
            </a:r>
            <a:r>
              <a:rPr lang="ru-RU" baseline="0" dirty="0" smtClean="0"/>
              <a:t>, предполагает представление знаний в форме графов (аналогично онтологическому подходу) с присоединением к этому графе процедурной информации в адекватном представлении.</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рамках онтологического подхода разработаны </a:t>
            </a:r>
            <a:r>
              <a:rPr lang="ru-RU" dirty="0" err="1" smtClean="0"/>
              <a:t>метаредакторы</a:t>
            </a:r>
            <a:r>
              <a:rPr lang="ru-RU" dirty="0" smtClean="0"/>
              <a:t>, позволяющие инженерам знаний и экспертам формировать онтологии и БЗ. Я</a:t>
            </a:r>
            <a:r>
              <a:rPr lang="ru-RU" baseline="0" dirty="0" smtClean="0"/>
              <a:t> приведу примеры двух облачных </a:t>
            </a:r>
            <a:r>
              <a:rPr lang="ru-RU" baseline="0" dirty="0" err="1" smtClean="0"/>
              <a:t>метаредакторов</a:t>
            </a:r>
            <a:r>
              <a:rPr lang="ru-RU" baseline="0" dirty="0" smtClean="0"/>
              <a:t>. На этом слайде приведены </a:t>
            </a:r>
            <a:r>
              <a:rPr lang="ru-RU" baseline="0" dirty="0" err="1" smtClean="0"/>
              <a:t>скриншоты</a:t>
            </a:r>
            <a:r>
              <a:rPr lang="ru-RU" baseline="0" dirty="0" smtClean="0"/>
              <a:t> </a:t>
            </a:r>
            <a:r>
              <a:rPr lang="ru-RU" baseline="0" dirty="0" err="1" smtClean="0"/>
              <a:t>метаредактора</a:t>
            </a:r>
            <a:r>
              <a:rPr lang="ru-RU" baseline="0" dirty="0" smtClean="0"/>
              <a:t> </a:t>
            </a:r>
            <a:r>
              <a:rPr lang="en-US" baseline="0" dirty="0" smtClean="0"/>
              <a:t>WEBPROTÉGÉ </a:t>
            </a:r>
            <a:r>
              <a:rPr lang="ru-RU" baseline="0" dirty="0" smtClean="0"/>
              <a:t>при редактировании онтологии. </a:t>
            </a:r>
            <a:r>
              <a:rPr lang="ru-RU" dirty="0" smtClean="0"/>
              <a:t> </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этом слайде можно видеть интерфейс</a:t>
            </a:r>
            <a:r>
              <a:rPr lang="en-US" dirty="0" smtClean="0"/>
              <a:t> </a:t>
            </a:r>
            <a:r>
              <a:rPr lang="ru-RU" dirty="0" smtClean="0"/>
              <a:t>этого</a:t>
            </a:r>
            <a:r>
              <a:rPr lang="ru-RU" baseline="0" dirty="0" smtClean="0"/>
              <a:t> </a:t>
            </a:r>
            <a:r>
              <a:rPr lang="ru-RU" baseline="0" dirty="0" err="1" smtClean="0"/>
              <a:t>метаредактора</a:t>
            </a:r>
            <a:r>
              <a:rPr lang="ru-RU" dirty="0" smtClean="0"/>
              <a:t> для</a:t>
            </a:r>
            <a:r>
              <a:rPr lang="ru-RU" baseline="0" dirty="0" smtClean="0"/>
              <a:t> формирования БЗ экспертом.</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Здесь приведен </a:t>
            </a:r>
            <a:r>
              <a:rPr lang="ru-RU" dirty="0" err="1" smtClean="0"/>
              <a:t>скриншот</a:t>
            </a:r>
            <a:r>
              <a:rPr lang="ru-RU" dirty="0" smtClean="0"/>
              <a:t> облачного </a:t>
            </a:r>
            <a:r>
              <a:rPr lang="ru-RU" dirty="0" err="1" smtClean="0"/>
              <a:t>метаредактора</a:t>
            </a:r>
            <a:r>
              <a:rPr lang="ru-RU" dirty="0" smtClean="0"/>
              <a:t> </a:t>
            </a:r>
            <a:r>
              <a:rPr lang="en-US" dirty="0" smtClean="0"/>
              <a:t>IWE</a:t>
            </a:r>
            <a:r>
              <a:rPr lang="ru-RU" dirty="0" smtClean="0"/>
              <a:t> при формировании онтологии.</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 здесь мы видим интерфейс того же редактора для эксперта при формировании</a:t>
            </a:r>
            <a:r>
              <a:rPr lang="ru-RU" baseline="0" dirty="0" smtClean="0"/>
              <a:t> БЗ. Оба интерфейса практически одинаковы, поскольку </a:t>
            </a:r>
            <a:r>
              <a:rPr lang="en-US" baseline="0" dirty="0" smtClean="0"/>
              <a:t>IWE</a:t>
            </a:r>
            <a:r>
              <a:rPr lang="ru-RU" baseline="0" dirty="0" smtClean="0"/>
              <a:t> реализован с использованием принципа </a:t>
            </a:r>
            <a:r>
              <a:rPr lang="ru-RU" baseline="0" dirty="0" err="1" smtClean="0"/>
              <a:t>самоприменения</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err="1" smtClean="0"/>
              <a:t>Метаредактор</a:t>
            </a:r>
            <a:r>
              <a:rPr lang="ru-RU" dirty="0" smtClean="0"/>
              <a:t> </a:t>
            </a:r>
            <a:r>
              <a:rPr lang="en-US" dirty="0" err="1" smtClean="0"/>
              <a:t>Protege</a:t>
            </a:r>
            <a:r>
              <a:rPr lang="ru-RU" dirty="0" smtClean="0"/>
              <a:t> позволяет формировать онтологии (системы понятий) и БЗ (системы экземпляров этих</a:t>
            </a:r>
            <a:r>
              <a:rPr lang="ru-RU" baseline="0" dirty="0" smtClean="0"/>
              <a:t> понятий)</a:t>
            </a:r>
            <a:r>
              <a:rPr lang="ru-RU" dirty="0" smtClean="0"/>
              <a:t>, моделями которых являются произвольные семантические сети (графы). Редактор работает по принципу снизу-вверх: сначала должны быть определены</a:t>
            </a:r>
            <a:r>
              <a:rPr lang="ru-RU" baseline="0" dirty="0" smtClean="0"/>
              <a:t> понятия (экземпляры понятий) нижнего уровня (которые ни от чего не зависят), затем зависящие от них, и так далее, до понятий или отношений (экземпляров понятий или отношений) верхнего уровня. Такой способ формирования онтологий и, особенно, БЗ неудобен тем, что пользователь должен заранее (без помощи редактора) спроектировать эту онтологию или БЗ, а только затем вводить ее через редактор.</a:t>
            </a:r>
            <a:r>
              <a:rPr lang="en-US" baseline="0" dirty="0" smtClean="0"/>
              <a:t> </a:t>
            </a:r>
            <a:r>
              <a:rPr lang="ru-RU" baseline="0" dirty="0" smtClean="0"/>
              <a:t>Анализ проектов, выполненных с помощью </a:t>
            </a:r>
            <a:r>
              <a:rPr lang="en-US" baseline="0" dirty="0" err="1" smtClean="0"/>
              <a:t>Protege</a:t>
            </a:r>
            <a:r>
              <a:rPr lang="ru-RU" baseline="0" dirty="0" smtClean="0"/>
              <a:t>, показывает, что из-за этого все они имеют сравнительно простую структуру.</a:t>
            </a:r>
          </a:p>
          <a:p>
            <a:r>
              <a:rPr lang="ru-RU" baseline="0" dirty="0" err="1" smtClean="0"/>
              <a:t>Метаредактор</a:t>
            </a:r>
            <a:r>
              <a:rPr lang="ru-RU" baseline="0" dirty="0" smtClean="0"/>
              <a:t> </a:t>
            </a:r>
            <a:r>
              <a:rPr lang="en-US" baseline="0" dirty="0" smtClean="0"/>
              <a:t>IWE</a:t>
            </a:r>
            <a:r>
              <a:rPr lang="ru-RU" baseline="0" dirty="0" smtClean="0"/>
              <a:t> накладывает на модель онтологии и БЗ следующие ограничения: эта модель является ориентированным графом (семантической сетью), граф имеет единственную начальную вершину, для любой вершины графа существует путь в нее из начальной вершины (с учетом ориентации). Редактор работает по принципу сверху вниз: сначала определяется общее понятие онтологии или БЗ, затем определяются атрибуты уже определенных понятий (значения атрибутов) или роли отношений (заполнители ролей) и так далее до терминальных значений. Сравнение этих двух </a:t>
            </a:r>
            <a:r>
              <a:rPr lang="ru-RU" baseline="0" dirty="0" err="1" smtClean="0"/>
              <a:t>метаредакторов</a:t>
            </a:r>
            <a:r>
              <a:rPr lang="ru-RU" baseline="0" dirty="0" smtClean="0"/>
              <a:t> показывает преимущества метода </a:t>
            </a:r>
            <a:r>
              <a:rPr lang="ru-RU" baseline="0" dirty="0" err="1" smtClean="0"/>
              <a:t>сверху-вниз</a:t>
            </a:r>
            <a:r>
              <a:rPr lang="ru-RU" baseline="0" dirty="0" smtClean="0"/>
              <a:t> и для инженеров знаний, и, особенно, для экспертов. С помощью </a:t>
            </a:r>
            <a:r>
              <a:rPr lang="en-US" baseline="0" dirty="0" smtClean="0"/>
              <a:t>IWE</a:t>
            </a:r>
            <a:r>
              <a:rPr lang="ru-RU" baseline="0" dirty="0" smtClean="0"/>
              <a:t> и его более ранней клиент-серверной версии ИРУО были выполнены проекты онтологий и БЗ в области медицинской диагностики, оптимизации программ, математики, химии, военной области и многие другие, большинство которых имеет довольно сложную структуру.</a:t>
            </a:r>
          </a:p>
          <a:p>
            <a:r>
              <a:rPr lang="ru-RU" baseline="0" dirty="0" smtClean="0"/>
              <a:t>Теперь я отмечу некоторые проблемы, связанные с </a:t>
            </a:r>
            <a:r>
              <a:rPr lang="ru-RU" baseline="0" dirty="0" err="1" smtClean="0"/>
              <a:t>метаредакторами</a:t>
            </a:r>
            <a:r>
              <a:rPr lang="ru-RU" baseline="0" dirty="0" smtClean="0"/>
              <a:t>, над которыми мы сейчас работаем; авторы </a:t>
            </a:r>
            <a:r>
              <a:rPr lang="en-US" baseline="0" dirty="0" smtClean="0"/>
              <a:t>Protégé</a:t>
            </a:r>
            <a:r>
              <a:rPr lang="ru-RU" baseline="0" dirty="0" smtClean="0"/>
              <a:t> пока не анонсировали планы дальнейшего развития этого </a:t>
            </a:r>
            <a:r>
              <a:rPr lang="ru-RU" baseline="0" dirty="0" err="1" smtClean="0"/>
              <a:t>метаредактора</a:t>
            </a:r>
            <a:r>
              <a:rPr lang="ru-RU" baseline="0" dirty="0" smtClean="0"/>
              <a:t>. </a:t>
            </a:r>
          </a:p>
          <a:p>
            <a:r>
              <a:rPr lang="ru-RU" baseline="0" dirty="0" smtClean="0"/>
              <a:t>В некоторых предметных областях существуют большие базы терминов (терминологические справочники), которые используются при формировании БЗ и БД, но не входят в их онтологии. В медицине это базы наблюдений, в терминах которых формируются БЗ и БД (истории болезни).  Эти терминологические базы в виду их большого объема удобно формировать отдельно от соответствующих онтологий, БЗ и БД, но БЗ и БД оказываются зависимыми от этих терминологических баз, их изменения. Поэтому одна из важных задач для </a:t>
            </a:r>
            <a:r>
              <a:rPr lang="ru-RU" baseline="0" dirty="0" err="1" smtClean="0"/>
              <a:t>метаредакторов</a:t>
            </a:r>
            <a:r>
              <a:rPr lang="ru-RU" baseline="0" dirty="0" smtClean="0"/>
              <a:t> – формирование зависимых единиц информации и управление ими. </a:t>
            </a:r>
          </a:p>
          <a:p>
            <a:r>
              <a:rPr lang="ru-RU" baseline="0" dirty="0" smtClean="0"/>
              <a:t>В ряде случаев формирование семантических сетей через интерфейс, позволяющий редактировать их только в структурном виде, не является удобным. Примерами являются редактирование математических утверждений или компьютерных программ, таблиц и других форм информации. Поэтому интерфейс </a:t>
            </a:r>
            <a:r>
              <a:rPr lang="ru-RU" baseline="0" dirty="0" err="1" smtClean="0"/>
              <a:t>метаредакторов</a:t>
            </a:r>
            <a:r>
              <a:rPr lang="ru-RU" baseline="0" dirty="0" smtClean="0"/>
              <a:t> должен настраиваться на особенности предметных областей и привычки пользователей. </a:t>
            </a:r>
          </a:p>
          <a:p>
            <a:r>
              <a:rPr lang="ru-RU" baseline="0" dirty="0" smtClean="0"/>
              <a:t>Для решения этих и некоторых других проблем сейчас разрабатывается проект расширяемого </a:t>
            </a:r>
            <a:r>
              <a:rPr lang="ru-RU" baseline="0" dirty="0" err="1" smtClean="0"/>
              <a:t>метаредактора</a:t>
            </a:r>
            <a:r>
              <a:rPr lang="ru-RU" baseline="0" dirty="0" smtClean="0"/>
              <a:t>. </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Спецификация задачи ИС – это предикат, зависящий от трех аргументов – исходных данных, БЗ и результата решения задачи. </a:t>
            </a:r>
          </a:p>
          <a:p>
            <a:r>
              <a:rPr lang="ru-RU" sz="1200" kern="1200" dirty="0" smtClean="0">
                <a:solidFill>
                  <a:schemeClr val="tx1"/>
                </a:solidFill>
                <a:latin typeface="+mn-lt"/>
                <a:ea typeface="+mn-ea"/>
                <a:cs typeface="+mn-cs"/>
              </a:rPr>
              <a:t>Особенностью спецификации задачи ИС является то, что для нее не является справедливым утверждение о существовании решения.</a:t>
            </a:r>
          </a:p>
          <a:p>
            <a:r>
              <a:rPr lang="ru-RU" sz="1200" kern="1200" dirty="0" smtClean="0">
                <a:solidFill>
                  <a:schemeClr val="tx1"/>
                </a:solidFill>
                <a:latin typeface="+mn-lt"/>
                <a:ea typeface="+mn-ea"/>
                <a:cs typeface="+mn-cs"/>
              </a:rPr>
              <a:t>Для системы поиска доказательств</a:t>
            </a:r>
            <a:r>
              <a:rPr lang="ru-RU" sz="1200" kern="1200" baseline="0" dirty="0" smtClean="0">
                <a:solidFill>
                  <a:schemeClr val="tx1"/>
                </a:solidFill>
                <a:latin typeface="+mn-lt"/>
                <a:ea typeface="+mn-ea"/>
                <a:cs typeface="+mn-cs"/>
              </a:rPr>
              <a:t> математических утверждений решение не существует, если исходными данными является математическое утверждение, не являющееся теоремой, т.е. когда нарушены семантические ограничения на исходные данные. </a:t>
            </a:r>
          </a:p>
          <a:p>
            <a:r>
              <a:rPr lang="ru-RU" sz="1200" kern="1200" dirty="0" smtClean="0">
                <a:solidFill>
                  <a:schemeClr val="tx1"/>
                </a:solidFill>
                <a:latin typeface="+mn-lt"/>
                <a:ea typeface="+mn-ea"/>
                <a:cs typeface="+mn-cs"/>
              </a:rPr>
              <a:t>Для системы компьютерной диагностики заболеваний неявно предполагается, что существует «правильная» база знаний, для которой решение задачи существует; однако эта «правильная» база знаний неизвестна, а для любой другой базы знаний утверждение о существовании решения не обязано быть справедливым. Кроме того, это утверждение может быть нарушено, если нарушены семантические ограничения для входных данных.  </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noProof="0" dirty="0" smtClean="0"/>
              <a:t>Я </a:t>
            </a:r>
            <a:r>
              <a:rPr lang="ru-RU" baseline="0" noProof="0" dirty="0" smtClean="0"/>
              <a:t>хочу поблагодарить организаторов этой лекции за оказанную мне честь прочитать ее в память об Андрее Петровиче Ершове, с которым меня, как и большинство программистов моего поколения, связывали тесные отношения. Мы все испытали его сильнейшее влияние и считаем себя его учениками.</a:t>
            </a:r>
          </a:p>
          <a:p>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предположении справедливости для спецификации задачи утверждения о</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существования решения можно разрабатывать алгоритм решения задачи, который представляет собой реализацию частично определенного функционального отображения множества возможных исходных данных и баз знаний на множество решений.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Для него может быть доказано «слабое» утверждение о правильности этого алгоритма.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Теперь рассмотрим, как разработка алгоритма</a:t>
            </a:r>
            <a:r>
              <a:rPr lang="ru-RU" sz="1200" kern="1200" baseline="0" dirty="0" smtClean="0">
                <a:solidFill>
                  <a:schemeClr val="tx1"/>
                </a:solidFill>
                <a:latin typeface="+mn-lt"/>
                <a:ea typeface="+mn-ea"/>
                <a:cs typeface="+mn-cs"/>
              </a:rPr>
              <a:t> решения задачи связана подходом к представлению знаний.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Каждый класс систем продукций характеризуется семантикой логического языка представления. Эта семантика реализуется как машина вывода для этого класса, а каждая система продукций может рассматриваться как программа на языке высокого уровня, свойства которой, в лучшем случае, изучаются экспериментально (поскольку в этом случае никакой спецификации задачи нет). Зато единственная работа, которую надо выполнить для создания ИС – сформировать БЗ в форме системы продукций, чем и объясняется популярность этого способа представления знаний.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В рамках онтологического подхода к представлению знаний содержание БЗ не зависит от метода решения задачи, а разработка алгоритма ориентирована на спецификацию задачи и онтологию. </a:t>
            </a:r>
            <a:r>
              <a:rPr lang="ru-RU" sz="1200" kern="1200" baseline="0" dirty="0" err="1" smtClean="0">
                <a:solidFill>
                  <a:schemeClr val="tx1"/>
                </a:solidFill>
                <a:latin typeface="+mn-lt"/>
                <a:ea typeface="+mn-ea"/>
                <a:cs typeface="+mn-cs"/>
              </a:rPr>
              <a:t>Чандрасекараном</a:t>
            </a:r>
            <a:r>
              <a:rPr lang="ru-RU" sz="1200" kern="1200" baseline="0" dirty="0" smtClean="0">
                <a:solidFill>
                  <a:schemeClr val="tx1"/>
                </a:solidFill>
                <a:latin typeface="+mn-lt"/>
                <a:ea typeface="+mn-ea"/>
                <a:cs typeface="+mn-cs"/>
              </a:rPr>
              <a:t> была предпринята попытка для принятой классификации задач ИС предложить методы решения для задач каждого класса. Задачи разлагались на подзадачи, некоторые из которых оказались общими для задач разных классов. Для того, чтобы учесть особенности онтологии, им было предложено определять отображение онтологии предметной области (базы знаний и исходных данных) на онтологию метода – систему понятий, в терминах которой определен метод решения задачи. Практического воплощения этого подхода и ИС, созданных на его основе, я не знаю.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Еще одной идеей, облегчающей разработку ИС, является формирование баз операций, в том числе </a:t>
            </a:r>
            <a:r>
              <a:rPr lang="ru-RU" sz="1200" kern="1200" baseline="0" dirty="0" err="1" smtClean="0">
                <a:solidFill>
                  <a:schemeClr val="tx1"/>
                </a:solidFill>
                <a:latin typeface="+mn-lt"/>
                <a:ea typeface="+mn-ea"/>
                <a:cs typeface="+mn-cs"/>
              </a:rPr>
              <a:t>недоопределенных</a:t>
            </a:r>
            <a:r>
              <a:rPr lang="ru-RU" sz="1200" kern="1200" baseline="0" dirty="0" smtClean="0">
                <a:solidFill>
                  <a:schemeClr val="tx1"/>
                </a:solidFill>
                <a:latin typeface="+mn-lt"/>
                <a:ea typeface="+mn-ea"/>
                <a:cs typeface="+mn-cs"/>
              </a:rPr>
              <a:t> операций. Эта идея была высказана А.С. Нариньяни и развивается его учениками.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Поскольку утверждение о существовании решения для спецификации задачи является лишь предположением, а алгоритм решения задачи может применяться к любым входным данным и к любой базе знаний, этот алгоритм всегда обладает некоторыми нежелательными свойствами.</a:t>
            </a:r>
          </a:p>
          <a:p>
            <a:r>
              <a:rPr lang="ru-RU" sz="1200" kern="1200" dirty="0" smtClean="0">
                <a:solidFill>
                  <a:schemeClr val="tx1"/>
                </a:solidFill>
                <a:latin typeface="+mn-lt"/>
                <a:ea typeface="+mn-ea"/>
                <a:cs typeface="+mn-cs"/>
              </a:rPr>
              <a:t>Если при решении задачи пользователь использует ИС, правильно реализующую алгоритм, то он отвечает за правильность входных данных ИС; однако в этом случае он может получить и неправильный, и неточный результат решения задачи, либо даже не получить никакого результата.</a:t>
            </a:r>
          </a:p>
          <a:p>
            <a:r>
              <a:rPr lang="ru-RU" sz="1200" kern="1200" dirty="0" smtClean="0">
                <a:solidFill>
                  <a:schemeClr val="tx1"/>
                </a:solidFill>
                <a:latin typeface="+mn-lt"/>
                <a:ea typeface="+mn-ea"/>
                <a:cs typeface="+mn-cs"/>
              </a:rPr>
              <a:t>Для некоторых задач, например, для медицинской диагностики,</a:t>
            </a:r>
            <a:r>
              <a:rPr lang="ru-RU" sz="1200" kern="1200" baseline="0" dirty="0" smtClean="0">
                <a:solidFill>
                  <a:schemeClr val="tx1"/>
                </a:solidFill>
                <a:latin typeface="+mn-lt"/>
                <a:ea typeface="+mn-ea"/>
                <a:cs typeface="+mn-cs"/>
              </a:rPr>
              <a:t> рассматривалась идея отладки БЗ экспертами. Однако эта идея не оказалась продуктивной, поскольку исправление БЗ экспертом в одном месте часто приводило к появлению дефектов, связанных с другими местами БЗ.</a:t>
            </a:r>
          </a:p>
          <a:p>
            <a:r>
              <a:rPr lang="ru-RU" sz="1200" kern="1200" dirty="0" smtClean="0">
                <a:solidFill>
                  <a:schemeClr val="tx1"/>
                </a:solidFill>
                <a:latin typeface="+mn-lt"/>
                <a:ea typeface="+mn-ea"/>
                <a:cs typeface="+mn-cs"/>
              </a:rPr>
              <a:t>Для того, чтобы технология интеллектуальных систем была жизнеспособной, она должна включать процедуры, позволяющие монотонно исключать случаи, в которых система обладает указанными выше нежелательными свойствами. Эти процедуры называют системами управления БЗ.</a:t>
            </a:r>
          </a:p>
          <a:p>
            <a:r>
              <a:rPr lang="ru-RU" sz="1200" kern="1200" dirty="0" smtClean="0">
                <a:solidFill>
                  <a:schemeClr val="tx1"/>
                </a:solidFill>
                <a:latin typeface="+mn-lt"/>
                <a:ea typeface="+mn-ea"/>
                <a:cs typeface="+mn-cs"/>
              </a:rPr>
              <a:t>Сначала приведем два поучительных примера</a:t>
            </a:r>
            <a:r>
              <a:rPr lang="ru-RU" sz="1200" kern="1200" baseline="0" dirty="0" smtClean="0">
                <a:solidFill>
                  <a:schemeClr val="tx1"/>
                </a:solidFill>
                <a:latin typeface="+mn-lt"/>
                <a:ea typeface="+mn-ea"/>
                <a:cs typeface="+mn-cs"/>
              </a:rPr>
              <a:t> из прошлого. Доктор </a:t>
            </a:r>
            <a:r>
              <a:rPr lang="ru-RU" sz="1200" kern="1200" baseline="0" dirty="0" err="1" smtClean="0">
                <a:solidFill>
                  <a:schemeClr val="tx1"/>
                </a:solidFill>
                <a:latin typeface="+mn-lt"/>
                <a:ea typeface="+mn-ea"/>
                <a:cs typeface="+mn-cs"/>
              </a:rPr>
              <a:t>Самюэль</a:t>
            </a:r>
            <a:r>
              <a:rPr lang="ru-RU" sz="1200" kern="1200" baseline="0" dirty="0" smtClean="0">
                <a:solidFill>
                  <a:schemeClr val="tx1"/>
                </a:solidFill>
                <a:latin typeface="+mn-lt"/>
                <a:ea typeface="+mn-ea"/>
                <a:cs typeface="+mn-cs"/>
              </a:rPr>
              <a:t> был, видимо, первым, кто не только разработал игровую программу в виде ИС, но и реализовал в ней первую систему управления БЗ. Результат превзошел все ожидания – уже в 1960-х годах его программа победила профессионального игрока высокого класса. К сожалению этот эксперимент остался без последствий. </a:t>
            </a:r>
          </a:p>
          <a:p>
            <a:r>
              <a:rPr lang="ru-RU" sz="1200" kern="1200" baseline="0" dirty="0" smtClean="0">
                <a:solidFill>
                  <a:schemeClr val="tx1"/>
                </a:solidFill>
                <a:latin typeface="+mn-lt"/>
                <a:ea typeface="+mn-ea"/>
                <a:cs typeface="+mn-cs"/>
              </a:rPr>
              <a:t>В начале 1980-х годов профессор </a:t>
            </a:r>
            <a:r>
              <a:rPr lang="ru-RU" sz="1200" kern="1200" baseline="0" dirty="0" err="1" smtClean="0">
                <a:solidFill>
                  <a:schemeClr val="tx1"/>
                </a:solidFill>
                <a:latin typeface="+mn-lt"/>
                <a:ea typeface="+mn-ea"/>
                <a:cs typeface="+mn-cs"/>
              </a:rPr>
              <a:t>Михальский</a:t>
            </a:r>
            <a:r>
              <a:rPr lang="ru-RU" sz="1200" kern="1200" baseline="0" dirty="0" smtClean="0">
                <a:solidFill>
                  <a:schemeClr val="tx1"/>
                </a:solidFill>
                <a:latin typeface="+mn-lt"/>
                <a:ea typeface="+mn-ea"/>
                <a:cs typeface="+mn-cs"/>
              </a:rPr>
              <a:t> устроил экспериментальное соревнование между экспертом, сформировавшим базу правил, и системой автоматического формирования баз правил на основе прецедентов. ИС с базой правил эксперта значительно уступала ИС с автоматически сформированной базой правил. Однако эксперт не смог понять автоматически сформированную базу правил и, тем более, объяснения решений, полученные на основе этой базы правил. Эти эксперименты показали возможности и ограничения систем управления БЗ.</a:t>
            </a:r>
            <a:r>
              <a:rPr lang="ru-RU" sz="1200" kern="120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На сегодняшний день работы по созданию</a:t>
            </a:r>
            <a:r>
              <a:rPr lang="ru-RU" baseline="0" dirty="0" smtClean="0"/>
              <a:t> систем управления БЗ только начинаются. Поэтому пока нет и общих подходов. Я приведу два примера из наших работ, первый из которых уже реализован, а второй находится на стадии проектирования. </a:t>
            </a:r>
          </a:p>
          <a:p>
            <a:r>
              <a:rPr lang="ru-RU" baseline="0" dirty="0" smtClean="0"/>
              <a:t>Первый пример связан с задачей медицинской диагностики. </a:t>
            </a:r>
          </a:p>
          <a:p>
            <a:r>
              <a:rPr lang="ru-RU" sz="1200" kern="1200" dirty="0" smtClean="0">
                <a:solidFill>
                  <a:schemeClr val="tx1"/>
                </a:solidFill>
                <a:latin typeface="+mn-lt"/>
                <a:ea typeface="+mn-ea"/>
                <a:cs typeface="+mn-cs"/>
              </a:rPr>
              <a:t>Назовем базой прецедентов репрезентативную выборку, состоящую из пар, первый компонент которых  – реальная история болезни, а второй –ее  верифицированный  диагноз.</a:t>
            </a:r>
          </a:p>
          <a:p>
            <a:r>
              <a:rPr lang="ru-RU" sz="1200" kern="1200" dirty="0" smtClean="0">
                <a:solidFill>
                  <a:schemeClr val="tx1"/>
                </a:solidFill>
                <a:latin typeface="+mn-lt"/>
                <a:ea typeface="+mn-ea"/>
                <a:cs typeface="+mn-cs"/>
              </a:rPr>
              <a:t>Будем называть эту базу прецедентов оценкой правильности БЗ, если второй компонент в каждой паре есть результат ИС с исходными данными – первым</a:t>
            </a:r>
            <a:r>
              <a:rPr lang="ru-RU" sz="1200" kern="1200" baseline="0" dirty="0" smtClean="0">
                <a:solidFill>
                  <a:schemeClr val="tx1"/>
                </a:solidFill>
                <a:latin typeface="+mn-lt"/>
                <a:ea typeface="+mn-ea"/>
                <a:cs typeface="+mn-cs"/>
              </a:rPr>
              <a:t> компонентом в паре.</a:t>
            </a:r>
          </a:p>
          <a:p>
            <a:r>
              <a:rPr lang="ru-RU" sz="1200" kern="1200" dirty="0" smtClean="0">
                <a:solidFill>
                  <a:schemeClr val="tx1"/>
                </a:solidFill>
                <a:latin typeface="+mn-lt"/>
                <a:ea typeface="+mn-ea"/>
                <a:cs typeface="+mn-cs"/>
              </a:rPr>
              <a:t>Будем говорить, что  БЗ приближается к «правильной» БЗ, если в оценке ее правильности число пар неограниченно растет. </a:t>
            </a:r>
          </a:p>
          <a:p>
            <a:r>
              <a:rPr lang="ru-RU" sz="1200" kern="1200" dirty="0" smtClean="0">
                <a:solidFill>
                  <a:schemeClr val="tx1"/>
                </a:solidFill>
                <a:latin typeface="+mn-lt"/>
                <a:ea typeface="+mn-ea"/>
                <a:cs typeface="+mn-cs"/>
              </a:rPr>
              <a:t>Процедуру, которая обеспечивает приближение БЗ к «правильной» БЗ, будем называть системой управления БЗ. Она может быть автоматической, т.е. реализующей такое отображение, которое базе прецедентов ставит в соответствие такую БЗ, что эта база прецедентов оказывается оценкой точности этой БЗ. Либо эта процедура может быть человеко-машинной: для базы прецедентов система управления находит множество возможных БЗ, такое, что эта база прецедентов оказывается оценкой точности  каждой  из  этих  БЗ, а эксперт выбирает «наилучшую» БЗ из этого множества по своему усмотрению.</a:t>
            </a:r>
          </a:p>
          <a:p>
            <a:r>
              <a:rPr lang="ru-RU" sz="1200" kern="1200" dirty="0" smtClean="0">
                <a:solidFill>
                  <a:schemeClr val="tx1"/>
                </a:solidFill>
                <a:latin typeface="+mn-lt"/>
                <a:ea typeface="+mn-ea"/>
                <a:cs typeface="+mn-cs"/>
              </a:rPr>
              <a:t>Важно,</a:t>
            </a:r>
            <a:r>
              <a:rPr lang="ru-RU" sz="1200" kern="1200" baseline="0" dirty="0" smtClean="0">
                <a:solidFill>
                  <a:schemeClr val="tx1"/>
                </a:solidFill>
                <a:latin typeface="+mn-lt"/>
                <a:ea typeface="+mn-ea"/>
                <a:cs typeface="+mn-cs"/>
              </a:rPr>
              <a:t> что система управления БЗ должна формировать БЗ, понятные специалистам. </a:t>
            </a:r>
            <a:r>
              <a:rPr lang="ru-RU" sz="120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Второй пример связан с задачей верификации интуитивных доказательств. Интуитивные доказательства – это доказательства, которые строят математики в своей работе. Интуитивное</a:t>
            </a:r>
            <a:r>
              <a:rPr lang="ru-RU" baseline="0" dirty="0" smtClean="0"/>
              <a:t> доказательство не является полным, поэтому его правильность не может быть установлена автоматически.</a:t>
            </a:r>
          </a:p>
          <a:p>
            <a:r>
              <a:rPr lang="ru-RU" sz="1200" kern="1200" dirty="0" smtClean="0">
                <a:solidFill>
                  <a:schemeClr val="tx1"/>
                </a:solidFill>
                <a:latin typeface="+mn-lt"/>
                <a:ea typeface="+mn-ea"/>
                <a:cs typeface="+mn-cs"/>
              </a:rPr>
              <a:t>В качестве (простой) модели интуитивного доказательства математического предложения  будем рассматривать конечную последовательность промежуточных математических предложений, которая заканчивается доказываемым предложением.</a:t>
            </a:r>
          </a:p>
          <a:p>
            <a:r>
              <a:rPr lang="ru-RU" sz="1200" kern="1200" dirty="0" smtClean="0">
                <a:solidFill>
                  <a:schemeClr val="tx1"/>
                </a:solidFill>
                <a:latin typeface="+mn-lt"/>
                <a:ea typeface="+mn-ea"/>
                <a:cs typeface="+mn-cs"/>
              </a:rPr>
              <a:t>Верификация интуитивного доказательства – это последовательное построение полных доказательств всех промежуточных предложений с учетом того, что предыдущие предложения в последовательности уже доказаны.  </a:t>
            </a:r>
            <a:r>
              <a:rPr lang="ru-RU" baseline="0" dirty="0" smtClean="0"/>
              <a:t> </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Будем называть оценкой эффективности БЗ множество математических предложений, для которых система поиска математических доказательств с этой БЗ уже построила доказательства.</a:t>
            </a:r>
          </a:p>
          <a:p>
            <a:r>
              <a:rPr lang="ru-RU" sz="1200" kern="1200" dirty="0" smtClean="0">
                <a:solidFill>
                  <a:schemeClr val="tx1"/>
                </a:solidFill>
                <a:latin typeface="+mn-lt"/>
                <a:ea typeface="+mn-ea"/>
                <a:cs typeface="+mn-cs"/>
              </a:rPr>
              <a:t>В моей работе по синтаксической аналогии между доказательствами введено понятие </a:t>
            </a:r>
            <a:r>
              <a:rPr lang="ru-RU" sz="1200" kern="1200" dirty="0" err="1" smtClean="0">
                <a:solidFill>
                  <a:schemeClr val="tx1"/>
                </a:solidFill>
                <a:latin typeface="+mn-lt"/>
                <a:ea typeface="+mn-ea"/>
                <a:cs typeface="+mn-cs"/>
              </a:rPr>
              <a:t>метадоказательства</a:t>
            </a:r>
            <a:r>
              <a:rPr lang="ru-RU" sz="1200" kern="1200" dirty="0" smtClean="0">
                <a:solidFill>
                  <a:schemeClr val="tx1"/>
                </a:solidFill>
                <a:latin typeface="+mn-lt"/>
                <a:ea typeface="+mn-ea"/>
                <a:cs typeface="+mn-cs"/>
              </a:rPr>
              <a:t> – это полное доказательство, содержащее синтаксические переменные. Значениями этих синтаксических переменных могут быть само доказываемое предложение,</a:t>
            </a:r>
            <a:r>
              <a:rPr lang="ru-RU" sz="1200" kern="1200" baseline="0" dirty="0" smtClean="0">
                <a:solidFill>
                  <a:schemeClr val="tx1"/>
                </a:solidFill>
                <a:latin typeface="+mn-lt"/>
                <a:ea typeface="+mn-ea"/>
                <a:cs typeface="+mn-cs"/>
              </a:rPr>
              <a:t> предложения из БЗ и части этих предложений,</a:t>
            </a:r>
            <a:r>
              <a:rPr lang="ru-RU" sz="1200" kern="1200" dirty="0" smtClean="0">
                <a:solidFill>
                  <a:schemeClr val="tx1"/>
                </a:solidFill>
                <a:latin typeface="+mn-lt"/>
                <a:ea typeface="+mn-ea"/>
                <a:cs typeface="+mn-cs"/>
              </a:rPr>
              <a:t> используемые в алгоритме унификации. Полное доказательство получается из </a:t>
            </a:r>
            <a:r>
              <a:rPr lang="ru-RU" sz="1200" kern="1200" dirty="0" err="1" smtClean="0">
                <a:solidFill>
                  <a:schemeClr val="tx1"/>
                </a:solidFill>
                <a:latin typeface="+mn-lt"/>
                <a:ea typeface="+mn-ea"/>
                <a:cs typeface="+mn-cs"/>
              </a:rPr>
              <a:t>метадоказательства</a:t>
            </a:r>
            <a:r>
              <a:rPr lang="ru-RU" sz="1200" kern="1200" dirty="0" smtClean="0">
                <a:solidFill>
                  <a:schemeClr val="tx1"/>
                </a:solidFill>
                <a:latin typeface="+mn-lt"/>
                <a:ea typeface="+mn-ea"/>
                <a:cs typeface="+mn-cs"/>
              </a:rPr>
              <a:t>, если для него удается найти подходящую синтаксическую подстановку.</a:t>
            </a:r>
          </a:p>
          <a:p>
            <a:r>
              <a:rPr lang="ru-RU" sz="1200" kern="1200" dirty="0" smtClean="0">
                <a:solidFill>
                  <a:schemeClr val="tx1"/>
                </a:solidFill>
                <a:latin typeface="+mn-lt"/>
                <a:ea typeface="+mn-ea"/>
                <a:cs typeface="+mn-cs"/>
              </a:rPr>
              <a:t>Системой управления БЗ, расширяющей оценку эффективности БЗ, будем называть процедуру, состоящую из двух действий: если доказано некоторое математическое предложение, то это предложение включается в БЗ; если при этом построено доказательство, то оно обобщается до </a:t>
            </a:r>
            <a:r>
              <a:rPr lang="ru-RU" sz="1200" kern="1200" dirty="0" err="1" smtClean="0">
                <a:solidFill>
                  <a:schemeClr val="tx1"/>
                </a:solidFill>
                <a:latin typeface="+mn-lt"/>
                <a:ea typeface="+mn-ea"/>
                <a:cs typeface="+mn-cs"/>
              </a:rPr>
              <a:t>метадоказательства</a:t>
            </a:r>
            <a:r>
              <a:rPr lang="ru-RU" sz="1200" kern="1200" dirty="0" smtClean="0">
                <a:solidFill>
                  <a:schemeClr val="tx1"/>
                </a:solidFill>
                <a:latin typeface="+mn-lt"/>
                <a:ea typeface="+mn-ea"/>
                <a:cs typeface="+mn-cs"/>
              </a:rPr>
              <a:t>, и это </a:t>
            </a:r>
            <a:r>
              <a:rPr lang="ru-RU" sz="1200" kern="1200" dirty="0" err="1" smtClean="0">
                <a:solidFill>
                  <a:schemeClr val="tx1"/>
                </a:solidFill>
                <a:latin typeface="+mn-lt"/>
                <a:ea typeface="+mn-ea"/>
                <a:cs typeface="+mn-cs"/>
              </a:rPr>
              <a:t>метадоказательство</a:t>
            </a:r>
            <a:r>
              <a:rPr lang="ru-RU" sz="1200" kern="1200" dirty="0" smtClean="0">
                <a:solidFill>
                  <a:schemeClr val="tx1"/>
                </a:solidFill>
                <a:latin typeface="+mn-lt"/>
                <a:ea typeface="+mn-ea"/>
                <a:cs typeface="+mn-cs"/>
              </a:rPr>
              <a:t> включается в БЗ.</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этом случае процедура построения доказательства математического предложения, входящего в модель интуитивного доказательства, может состоять из четырех шагов: поиск в БЗ предложения, для которого доказываемое предложение является частным случаем (в случае успеха система управления БЗ включает его в БЗ); поиск в БЗ </a:t>
            </a:r>
            <a:r>
              <a:rPr lang="ru-RU" sz="1200" kern="1200" dirty="0" err="1" smtClean="0">
                <a:solidFill>
                  <a:schemeClr val="tx1"/>
                </a:solidFill>
                <a:latin typeface="+mn-lt"/>
                <a:ea typeface="+mn-ea"/>
                <a:cs typeface="+mn-cs"/>
              </a:rPr>
              <a:t>метадоказательства</a:t>
            </a:r>
            <a:r>
              <a:rPr lang="ru-RU" sz="1200" kern="1200" dirty="0" smtClean="0">
                <a:solidFill>
                  <a:schemeClr val="tx1"/>
                </a:solidFill>
                <a:latin typeface="+mn-lt"/>
                <a:ea typeface="+mn-ea"/>
                <a:cs typeface="+mn-cs"/>
              </a:rPr>
              <a:t>, конкретизацией которого является полное доказательство доказываемого предложения (в случае успеха система управления БЗ включает это предложение в БЗ); автоматический поиск (за заданное время) полного доказательства доказываемого предложения с использованием БЗ (в случае успеха система управления БЗ включает это предложение в БЗ, обобщает доказательство до </a:t>
            </a:r>
            <a:r>
              <a:rPr lang="ru-RU" sz="1200" kern="1200" dirty="0" err="1" smtClean="0">
                <a:solidFill>
                  <a:schemeClr val="tx1"/>
                </a:solidFill>
                <a:latin typeface="+mn-lt"/>
                <a:ea typeface="+mn-ea"/>
                <a:cs typeface="+mn-cs"/>
              </a:rPr>
              <a:t>метадоказательства</a:t>
            </a:r>
            <a:r>
              <a:rPr lang="ru-RU" sz="1200" kern="1200" dirty="0" smtClean="0">
                <a:solidFill>
                  <a:schemeClr val="tx1"/>
                </a:solidFill>
                <a:latin typeface="+mn-lt"/>
                <a:ea typeface="+mn-ea"/>
                <a:cs typeface="+mn-cs"/>
              </a:rPr>
              <a:t> и включает это </a:t>
            </a:r>
            <a:r>
              <a:rPr lang="ru-RU" sz="1200" kern="1200" dirty="0" err="1" smtClean="0">
                <a:solidFill>
                  <a:schemeClr val="tx1"/>
                </a:solidFill>
                <a:latin typeface="+mn-lt"/>
                <a:ea typeface="+mn-ea"/>
                <a:cs typeface="+mn-cs"/>
              </a:rPr>
              <a:t>метадоказательство</a:t>
            </a:r>
            <a:r>
              <a:rPr lang="ru-RU" sz="1200" kern="1200" dirty="0" smtClean="0">
                <a:solidFill>
                  <a:schemeClr val="tx1"/>
                </a:solidFill>
                <a:latin typeface="+mn-lt"/>
                <a:ea typeface="+mn-ea"/>
                <a:cs typeface="+mn-cs"/>
              </a:rPr>
              <a:t> в БЗ); интерактивное построение полного доказательства доказываемого предложения с использованием БЗ (в случае успеха система управления БЗ включает это предложение в БЗ, обобщает доказательство до </a:t>
            </a:r>
            <a:r>
              <a:rPr lang="ru-RU" sz="1200" kern="1200" dirty="0" err="1" smtClean="0">
                <a:solidFill>
                  <a:schemeClr val="tx1"/>
                </a:solidFill>
                <a:latin typeface="+mn-lt"/>
                <a:ea typeface="+mn-ea"/>
                <a:cs typeface="+mn-cs"/>
              </a:rPr>
              <a:t>метадоказательства</a:t>
            </a:r>
            <a:r>
              <a:rPr lang="ru-RU" sz="1200" kern="1200" dirty="0" smtClean="0">
                <a:solidFill>
                  <a:schemeClr val="tx1"/>
                </a:solidFill>
                <a:latin typeface="+mn-lt"/>
                <a:ea typeface="+mn-ea"/>
                <a:cs typeface="+mn-cs"/>
              </a:rPr>
              <a:t> и включает это </a:t>
            </a:r>
            <a:r>
              <a:rPr lang="ru-RU" sz="1200" kern="1200" dirty="0" err="1" smtClean="0">
                <a:solidFill>
                  <a:schemeClr val="tx1"/>
                </a:solidFill>
                <a:latin typeface="+mn-lt"/>
                <a:ea typeface="+mn-ea"/>
                <a:cs typeface="+mn-cs"/>
              </a:rPr>
              <a:t>метадоказательство</a:t>
            </a:r>
            <a:r>
              <a:rPr lang="ru-RU" sz="1200" kern="1200" dirty="0" smtClean="0">
                <a:solidFill>
                  <a:schemeClr val="tx1"/>
                </a:solidFill>
                <a:latin typeface="+mn-lt"/>
                <a:ea typeface="+mn-ea"/>
                <a:cs typeface="+mn-cs"/>
              </a:rPr>
              <a:t> в БЗ).</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К настоящему времени сложилось несколько научных направлений – распознавание образов, интеллектуальный анализ данных, индуктивное формирование знаний, обнаружение закономерностей в базах данных, которые можно объединить под общим названием «машинное обучение». Они</a:t>
            </a:r>
            <a:r>
              <a:rPr lang="ru-RU" baseline="0" dirty="0" smtClean="0"/>
              <a:t> занимаются задачами, близкими к тем, которые необходимо решать при создании систем управления БЗ. К сожалению, работы по машинному обучению практически не связаны с работами по ИС (хотя многие авторы этих работ так не считают). Объединение работ по машинному обучению и ИС могло бы стать одной из важных точек развития и тех, и других. </a:t>
            </a:r>
          </a:p>
          <a:p>
            <a:r>
              <a:rPr lang="ru-RU" baseline="0" dirty="0" smtClean="0"/>
              <a:t>Другой точкой роста для работ по ИС могли бы стать облачные технологии. Я уже упоминал облачный </a:t>
            </a:r>
            <a:r>
              <a:rPr lang="ru-RU" baseline="0" dirty="0" err="1" smtClean="0"/>
              <a:t>метаредактор</a:t>
            </a:r>
            <a:r>
              <a:rPr lang="ru-RU" baseline="0" dirty="0" smtClean="0"/>
              <a:t> БЗ </a:t>
            </a:r>
            <a:r>
              <a:rPr lang="en-US" baseline="0" dirty="0" err="1" smtClean="0"/>
              <a:t>Protege</a:t>
            </a:r>
            <a:r>
              <a:rPr lang="ru-RU" baseline="0" dirty="0" smtClean="0"/>
              <a:t>, который авторы предполагают довести до облачной платформы, предназначенной для разработки ИС, а также облачную платформу </a:t>
            </a:r>
            <a:r>
              <a:rPr lang="en-US" baseline="0" dirty="0" err="1" smtClean="0"/>
              <a:t>IACPaaS</a:t>
            </a:r>
            <a:r>
              <a:rPr lang="ru-RU" baseline="0" dirty="0" smtClean="0"/>
              <a:t>, предназначенную для этих целей. На такой облачной платформе может быть реализована поддержка разных технологий создания ИС. В настоящее время на платформе </a:t>
            </a:r>
            <a:r>
              <a:rPr lang="en-US" baseline="0" dirty="0" err="1" smtClean="0"/>
              <a:t>IACPaaS</a:t>
            </a:r>
            <a:r>
              <a:rPr lang="ru-RU" baseline="0" dirty="0" smtClean="0"/>
              <a:t> поддерживаются две технологии – общая технология разработки ИС и специальная технология разработки интерактивных виртуальных сред, а также разрабатывается поддержка еще одной специальной технологии. Кроме того, на ней разработана поддержка накопления ИС и инструментальных систем, а также их компонентов – повторно используемых информационных ресурсов и программных модулей.</a:t>
            </a:r>
            <a:r>
              <a:rPr lang="ru-RU" dirty="0" smtClean="0"/>
              <a:t> Поэтому такая</a:t>
            </a:r>
            <a:r>
              <a:rPr lang="ru-RU" baseline="0" dirty="0" smtClean="0"/>
              <a:t> платформа может стать площадкой для кооперации работ разных коллективов и накопления их реализованных результатов, а также сделать эти результаты легко доступными пользователям. Однако дальнейшее развитие может пойти и по пути соревнования в создании облачных платформ, вместо их коллективного использования. Такое уже было, когда началось соревнование в создании оболочек ИС вместо создания полезных ИС на основе уже существующих оболочек. </a:t>
            </a:r>
          </a:p>
          <a:p>
            <a:r>
              <a:rPr lang="ru-RU" baseline="0" dirty="0" smtClean="0"/>
              <a:t>Завершая эту лекцию, можно констатировать, что развитие технологий создания ИС еще далеко от своего завершения. Сейчас можно говорить лишь о промежуточных результатах в этой области. </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baseline="0" noProof="0" dirty="0" smtClean="0"/>
              <a:t>Организаторы, попросили меня уделить внимание истории того направления, которому посвящена лекция, поэтому я начну именно с истории. При этом прошу не судить строго мой исторический очерк – в нем могут быть зияющие пробелы, упущенные мной из вида. Кроме того, я постарался ориентировать этот очерк на события, а не на людей.</a:t>
            </a:r>
          </a:p>
          <a:p>
            <a:r>
              <a:rPr lang="ru-RU" baseline="0" noProof="0" dirty="0" smtClean="0"/>
              <a:t>Итак в 1940-е годы началось программирование – произошел «Большой взрыв», последствия которого мы будем наблюдать еще долго. До этого были лишь Чарльз Бэббидж и Ада </a:t>
            </a:r>
            <a:r>
              <a:rPr lang="ru-RU" baseline="0" noProof="0" dirty="0" err="1" smtClean="0"/>
              <a:t>Ловлейс</a:t>
            </a:r>
            <a:r>
              <a:rPr lang="ru-RU" baseline="0" noProof="0" dirty="0" smtClean="0"/>
              <a:t>. </a:t>
            </a:r>
          </a:p>
          <a:p>
            <a:r>
              <a:rPr lang="ru-RU" baseline="0" noProof="0" dirty="0" smtClean="0"/>
              <a:t>В 1950-е годы началось развитие программирование и в СССР. Некоторое отставание во времени объяснимо как войной, которая только что закончилась, так и позицией руководителя страны, который, выражаясь словами Райкина, считал кибернетику продажной девкой империализма, способствующей порабощению рабочего класса, и поэтому работы в этой области фактически были запрещены. Однако отцы-основатели отечественной вычислительной техники и программирования начали работы в этой области еще до смерти вождя народов. </a:t>
            </a:r>
          </a:p>
          <a:p>
            <a:r>
              <a:rPr lang="ru-RU" baseline="0" noProof="0" dirty="0" smtClean="0"/>
              <a:t>В конце 1950-х годов в США начались работы в области искусственного интеллекта – было осознано, что многие практически важные задачи, которые умеет решать человек, мы не умеем решать с помощью компьютеров. Эта область довольно быстро разделилась на  ряд самостоятельных направлений.</a:t>
            </a:r>
          </a:p>
          <a:p>
            <a:r>
              <a:rPr lang="ru-RU" baseline="0" noProof="0" dirty="0" smtClean="0"/>
              <a:t>В 1960-е годы работы в области ИИ начинаются и в СССР. Формируются коллективы ученых в различных научных центрах, некоторые из которых указаны на слайде. С этого же времени стали проводиться Международные конференции по ИИ, что свидетельствовало о наступившей зрелости этого направления </a:t>
            </a:r>
          </a:p>
          <a:p>
            <a:r>
              <a:rPr lang="ru-RU" baseline="0" noProof="0" dirty="0" smtClean="0"/>
              <a:t>В 1970-х годах почти одновременно в нескольких разных центрах США были созданы первые экспертные системы. В основе лежала следующая метафора: человек может приобретать профессиональные знания во многих случаях в «готовом» виде, а затем использовать их для решения профессиональных задач. Поэтому важно научиться передавать такие знания компьютерам и писать программы для  решения этих задач, использующие эти знания. В дальнейшем такие программы получили название систем с БЗ или ИС. Они имели разные области приложений, некоторые из которых указаны на слайде. Тогда же были созданы и первые оболочки ИС или системы с пустыми БЗ, как класс инструментальных средств для разработки ИС. Возникла иллюзия – достаточно заполнить БЗ и ИС готова к использованию.</a:t>
            </a:r>
          </a:p>
          <a:p>
            <a:r>
              <a:rPr lang="ru-RU" baseline="0" noProof="0" dirty="0" smtClean="0"/>
              <a:t>В это же время прошло несколько двусторонних встреч ученых СССР и США, позволивших им ознакомиться с достижениями друг друга. </a:t>
            </a:r>
          </a:p>
          <a:p>
            <a:r>
              <a:rPr lang="ru-RU" baseline="0" noProof="0" dirty="0" smtClean="0"/>
              <a:t> </a:t>
            </a:r>
            <a:endParaRPr lang="ru-RU"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те же годы руководство работами в области ИИ было поручено </a:t>
            </a:r>
            <a:r>
              <a:rPr lang="ru-RU" dirty="0" err="1" smtClean="0"/>
              <a:t>Гермогену</a:t>
            </a:r>
            <a:r>
              <a:rPr lang="ru-RU" dirty="0" smtClean="0"/>
              <a:t> Сергеевичу Поспелову. Это было благословенное время,</a:t>
            </a:r>
            <a:r>
              <a:rPr lang="ru-RU" baseline="0" dirty="0" smtClean="0"/>
              <a:t> когда крупные ученые руководили научными направлениями в стране (Андрей Петрович был руководителем работ по программированию). Эти люди знали и понимали все работы, которые выполнялись в стране, и судили о них не по количеству публикаций в тех или иных журналах и не по числу цитирований, а по существу. </a:t>
            </a:r>
          </a:p>
          <a:p>
            <a:r>
              <a:rPr lang="ru-RU" baseline="0" dirty="0" smtClean="0"/>
              <a:t>В конце 1970-х годов работы по ИС начались и в СССР. Возникли новые коллективы ученых во Владивостоке, Иркутске и других городах, а тематика ранее созданных коллективов постепенно расширялась работами по ИС.</a:t>
            </a:r>
          </a:p>
          <a:p>
            <a:r>
              <a:rPr lang="ru-RU" baseline="0" dirty="0" smtClean="0"/>
              <a:t>1980 год начался с публикации Японского проекта вычислительных машин 5-го поколения. Проект был направлен на ускоренное развитие ИС и создание для этого необходимой технической и программной поддержки. Япония ставила целью выйти в мировые лидеры в области обработки информации. Проект наделал много шума и спровоцировал ответ ведущих стран на него. В США была опубликована военная программа, аналогичная Японскому проекту. Менее внятными были Европейский проект, Программа стран-членов СЭВ и закрытая программа СССР в области развития вычислительной техники, программирования и ИС.</a:t>
            </a:r>
          </a:p>
          <a:p>
            <a:r>
              <a:rPr lang="ru-RU" baseline="0" dirty="0" smtClean="0"/>
              <a:t>В это же время в США и СССР начались работы по созданию ИС для военного применения. В этих работах ученые столкнулись с более сложными предметными областями и задачами.</a:t>
            </a:r>
          </a:p>
          <a:p>
            <a:r>
              <a:rPr lang="ru-RU" baseline="0" dirty="0" smtClean="0"/>
              <a:t>Тогда же была создана Международная рабочая группа ученых в области ИИ стран-членов СЭВ, которая подготовила четырехтомный отчет о работах в области ИИ.</a:t>
            </a:r>
          </a:p>
          <a:p>
            <a:r>
              <a:rPr lang="ru-RU" baseline="0" dirty="0" smtClean="0"/>
              <a:t>В эти же годы начались работы в области онтологий. Онтология – это формализованное описание систем понятий и их свойств. В терминах онтологий формируются базы знаний ИС. Эти работы начались сначала в СССР, затем в Европе, а позже в США. Работы по онтологиям  способствовали существенному прогрессу в области ИС и многих других областях.</a:t>
            </a:r>
          </a:p>
          <a:p>
            <a:r>
              <a:rPr lang="ru-RU" baseline="0" dirty="0" smtClean="0"/>
              <a:t>На основе этих работ в СССР были созданы первые редакторы БЗ, а в США и Европе – редакторы онтологий. </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1990-х</a:t>
            </a:r>
            <a:r>
              <a:rPr lang="ru-RU" baseline="0" dirty="0" smtClean="0"/>
              <a:t> годах была создана РАИИ, организующая исследования в области ИИ в России.</a:t>
            </a:r>
          </a:p>
          <a:p>
            <a:r>
              <a:rPr lang="ru-RU" baseline="0" dirty="0" smtClean="0"/>
              <a:t>В эти же годы в России и США были созданы первые </a:t>
            </a:r>
            <a:r>
              <a:rPr lang="ru-RU" baseline="0" dirty="0" err="1" smtClean="0"/>
              <a:t>метаредакторы</a:t>
            </a:r>
            <a:r>
              <a:rPr lang="ru-RU" baseline="0" dirty="0" smtClean="0"/>
              <a:t> БЗ. Они позволяли формировать онтологии БЗ для различных предметных областей и по ним автоматически генерировать интерфейс редакторов БЗ, ориентированный на экспертов (до этого редакторы БЗ для различных предметных областей разрабатывались вручную).</a:t>
            </a:r>
          </a:p>
          <a:p>
            <a:r>
              <a:rPr lang="ru-RU" baseline="0" dirty="0" smtClean="0"/>
              <a:t>В 2000-е годы в России был разработан первый клиент-серверный </a:t>
            </a:r>
            <a:r>
              <a:rPr lang="ru-RU" baseline="0" dirty="0" err="1" smtClean="0"/>
              <a:t>метаредактор</a:t>
            </a:r>
            <a:r>
              <a:rPr lang="ru-RU" baseline="0" dirty="0" smtClean="0"/>
              <a:t> БЗ и платформа для разработки ИС по технологии толстого клиента.</a:t>
            </a:r>
          </a:p>
          <a:p>
            <a:r>
              <a:rPr lang="ru-RU" baseline="0" dirty="0" smtClean="0"/>
              <a:t>В 2010-е годы в Минске была организована серия Международных конференций «Открытые семантические технологии для ИС», где была сделана попытка объединить усилия ученых в области разработки ИС.</a:t>
            </a:r>
          </a:p>
          <a:p>
            <a:r>
              <a:rPr lang="ru-RU" baseline="0" dirty="0" smtClean="0"/>
              <a:t>В это же время в США был разработан облачный </a:t>
            </a:r>
            <a:r>
              <a:rPr lang="ru-RU" baseline="0" dirty="0" err="1" smtClean="0"/>
              <a:t>метаредактор</a:t>
            </a:r>
            <a:r>
              <a:rPr lang="ru-RU" baseline="0" dirty="0" smtClean="0"/>
              <a:t> БЗ, в Белоруссии – клиент-серверная платформа для разработки ИС, а в России – облачная платформа для разработки и использования облачных ИС, которая поддерживала весь технологический цикл разработки ИС</a:t>
            </a:r>
          </a:p>
          <a:p>
            <a:r>
              <a:rPr lang="ru-RU" baseline="0" dirty="0" smtClean="0"/>
              <a:t>Таким образом, основными игроками в области ИС являлись США, СССР и его осколки после распада, прежде всего Россия, и, в меньшей степени, Европа. Как сказал в свое время Андрей Петрович Ершов, США были существенно богаче, а мы – чуточку умнее. </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Теперь охарактеризует класс математических задач, для</a:t>
            </a:r>
            <a:r>
              <a:rPr lang="ru-RU" baseline="0" dirty="0" smtClean="0"/>
              <a:t> решения которых разрабатываются ИС. Сигнатура является математической абстракцией онтологии. Предметными символами в ней (например, для медицины) могут быть пол, возраст больного; функциональными символами – его температура, АД, общее самочувствие, зависящие от времени наблюдения; предикатными символами – причинно-следственные отношения.</a:t>
            </a:r>
          </a:p>
          <a:p>
            <a:r>
              <a:rPr lang="ru-RU" baseline="0" dirty="0" smtClean="0"/>
              <a:t>Абстракцией базы знаний является множество аксиом на языке этой сигнатуры, например, описание причинно-следственных закономерностей в медицине. Важно, что при разработке метода решения задачи мы не знаем содержания этих аксиом.</a:t>
            </a:r>
          </a:p>
          <a:p>
            <a:r>
              <a:rPr lang="ru-RU" baseline="0" dirty="0" smtClean="0"/>
              <a:t>Абстракцией исходных данных задачи, полученных в результате наблюдений, являются частичные интерпретации символов сигнатуры на заданном подмножестве носителя. Например, в результате наблюдения некоторого больного мы получает значение его пола, возраста, результаты наблюдения температуры в различные моменты, и т.п. </a:t>
            </a:r>
          </a:p>
          <a:p>
            <a:r>
              <a:rPr lang="ru-RU" baseline="0" dirty="0" smtClean="0"/>
              <a:t>Кроме того, исходными данными задачи может быть множество условий на ее решение.</a:t>
            </a:r>
          </a:p>
          <a:p>
            <a:r>
              <a:rPr lang="ru-RU" baseline="0" dirty="0" smtClean="0"/>
              <a:t>Предполагается, что исходные данные непротиворечивы.</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Задача состоит в том, чтобы найти все алгебраические системы заданной сигнатуры, которые являются</a:t>
            </a:r>
            <a:r>
              <a:rPr lang="ru-RU" baseline="0" dirty="0" smtClean="0"/>
              <a:t> математическими абстракциями объяснений принимаемых решений, </a:t>
            </a:r>
            <a:r>
              <a:rPr lang="ru-RU" dirty="0" smtClean="0"/>
              <a:t>удовлетворяющие условиям, представленным на слайде. В широко принятой сейчас классификации все задачи, решаемые ИС,</a:t>
            </a:r>
            <a:r>
              <a:rPr lang="ru-RU" baseline="0" dirty="0" smtClean="0"/>
              <a:t> делятся на два больших класса – задачи анализа (диагностики, прогноза, мониторинга, управления), где, кроме базы знаний, даны еще и результаты наблюдений, и задачи синтеза (планирования, проектирования), где, нет результатов наблюдения, но даны условия на решения задачи.</a:t>
            </a:r>
          </a:p>
          <a:p>
            <a:r>
              <a:rPr lang="ru-RU" baseline="0" dirty="0" smtClean="0"/>
              <a:t>Такого рода задачи рассматривались А.И. Мальцевым в его монографии «Алгебраические системы». Умозрительно можно представить себе решение задач этого класса методом полного перебора – генерируются все возможные алгебраические системы сигнатуры </a:t>
            </a:r>
            <a:r>
              <a:rPr lang="ru-RU" baseline="0" dirty="0" smtClean="0">
                <a:sym typeface="Symbol"/>
              </a:rPr>
              <a:t>, </a:t>
            </a:r>
            <a:r>
              <a:rPr lang="ru-RU" baseline="0" dirty="0" err="1" smtClean="0">
                <a:sym typeface="Symbol"/>
              </a:rPr>
              <a:t>расширяюшие</a:t>
            </a:r>
            <a:r>
              <a:rPr lang="ru-RU" baseline="0" dirty="0" smtClean="0">
                <a:sym typeface="Symbol"/>
              </a:rPr>
              <a:t> интерпретации, заданные для ее символов; для каждой из этих алгебраических систем проверяется истинность аксиом базы знаний и условий на решение. Понятно, что этот метод не является реализуемым. </a:t>
            </a:r>
            <a:r>
              <a:rPr lang="ru-RU" baseline="0" dirty="0" smtClean="0"/>
              <a:t> </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 использовании ИС важны не сами предлагаемые ей решения, а объяснение того, почему эти решения предлагаются, а другие отвергнуты. Алгебраические системы, которые являются результатом решения задач только что рассмотренного класса, как раз и дают информацию для построения объяснений. В ИС рассматриваются разные формы объяснения. </a:t>
            </a:r>
          </a:p>
          <a:p>
            <a:r>
              <a:rPr lang="ru-RU" dirty="0" smtClean="0"/>
              <a:t>Трассировка метода решения задачи позволяет проследить за ходом рассуждений при получении решения. Такая форма объяснения пользуется популярностью у студентов</a:t>
            </a:r>
            <a:r>
              <a:rPr lang="ru-RU" baseline="0" dirty="0" smtClean="0"/>
              <a:t> и отвергается опытными специалистами.</a:t>
            </a:r>
          </a:p>
          <a:p>
            <a:r>
              <a:rPr lang="ru-RU" baseline="0" dirty="0" smtClean="0"/>
              <a:t>Анализ гипотез является аналогом, консультации, консилиума или мозгового штурма. Пользователю выдается информация о том, для каких гипотез выполнены или нарушены те или иные утверждения из БЗ или условия на решение задачи.</a:t>
            </a:r>
          </a:p>
          <a:p>
            <a:r>
              <a:rPr lang="ru-RU" baseline="0" dirty="0" smtClean="0"/>
              <a:t>Возможны и иные формы объяснения, например доказательство в математике. В свое время по поводу того, что такое объяснение, велись жаркие дискуссии, делались попытки найти «универсальную» форму объяснения. Сейчас же для каждой ИС проектируется своя, наиболее адекватная форма объяснения. </a:t>
            </a:r>
            <a:endParaRPr lang="ru-RU" dirty="0"/>
          </a:p>
        </p:txBody>
      </p:sp>
      <p:sp>
        <p:nvSpPr>
          <p:cNvPr id="4" name="Номер слайда 3"/>
          <p:cNvSpPr>
            <a:spLocks noGrp="1"/>
          </p:cNvSpPr>
          <p:nvPr>
            <p:ph type="sldNum" sz="quarter" idx="10"/>
          </p:nvPr>
        </p:nvSpPr>
        <p:spPr/>
        <p:txBody>
          <a:bodyPr/>
          <a:lstStyle/>
          <a:p>
            <a:fld id="{1D76769E-C829-4283-B80E-CB90D995C29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noProof="0" dirty="0" smtClean="0"/>
              <a:t>На слайдах представлена общая форма анализа гипотез</a:t>
            </a:r>
            <a:r>
              <a:rPr lang="ru-RU" baseline="0" noProof="0" dirty="0" smtClean="0"/>
              <a:t> в медицине и </a:t>
            </a:r>
            <a:r>
              <a:rPr lang="ru-RU" baseline="0" noProof="0" dirty="0" err="1" smtClean="0"/>
              <a:t>скриншот</a:t>
            </a:r>
            <a:r>
              <a:rPr lang="ru-RU" baseline="0" noProof="0" dirty="0" smtClean="0"/>
              <a:t> объяснения в ИС по диагностике заболеваний глаз. </a:t>
            </a:r>
            <a:endParaRPr lang="ru-RU"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dirty="0"/>
          </a:p>
        </p:txBody>
      </p:sp>
      <p:sp>
        <p:nvSpPr>
          <p:cNvPr id="17" name="Subtitle 16"/>
          <p:cNvSpPr>
            <a:spLocks noGrp="1"/>
          </p:cNvSpPr>
          <p:nvPr>
            <p:ph type="subTitle" idx="1"/>
          </p:nvPr>
        </p:nvSpPr>
        <p:spPr>
          <a:xfrm>
            <a:off x="685800" y="3582807"/>
            <a:ext cx="7772400" cy="1199704"/>
          </a:xfrm>
        </p:spPr>
        <p:txBody>
          <a:bodyPr/>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grpSp>
        <p:nvGrpSpPr>
          <p:cNvPr id="2" name="Group 14"/>
          <p:cNvGrpSpPr/>
          <p:nvPr/>
        </p:nvGrpSpPr>
        <p:grpSpPr>
          <a:xfrm>
            <a:off x="-3765" y="4953000"/>
            <a:ext cx="9147765" cy="1912088"/>
            <a:chOff x="-3765" y="4832896"/>
            <a:chExt cx="9147765" cy="2032192"/>
          </a:xfrm>
        </p:grpSpPr>
        <p:sp>
          <p:nvSpPr>
            <p:cNvPr id="7" name="Shap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8" name="Shap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11" name="Shap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2CD72E7-E231-4468-9C92-F8F7AFFA2CC5}" type="datetime1">
              <a:rPr lang="ru-RU" smtClean="0"/>
              <a:pPr/>
              <a:t>18.04.2014</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5292C34-3E5E-4BA5-AF54-F1601B144FB0}" type="slidenum">
              <a:rPr lang="en-US" smtClean="0"/>
              <a:pPr/>
              <a:t>‹#›</a:t>
            </a:fld>
            <a:endParaRPr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extLst/>
          </a:lstStyle>
          <a:p>
            <a:fld id="{8E6E3D11-5749-4416-A616-97748033FE82}" type="datetime1">
              <a:rPr lang="ru-RU" smtClean="0"/>
              <a:pPr/>
              <a:t>18.04.2014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292C34-3E5E-4BA5-AF54-F1601B144FB0}" type="slidenum">
              <a:rPr lang="en-US" sz="1400" smtClean="0">
                <a:solidFill>
                  <a:schemeClr val="tx2">
                    <a:shade val="50000"/>
                  </a:schemeClr>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extLst/>
          </a:lstStyle>
          <a:p>
            <a:fld id="{7C2BB18E-8F47-441A-A27C-45DF96AD42A8}" type="datetime1">
              <a:rPr lang="ru-RU" smtClean="0"/>
              <a:pPr/>
              <a:t>18.04.2014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292C34-3E5E-4BA5-AF54-F1601B144FB0}" type="slidenum">
              <a:rPr lang="en-US" sz="1400" smtClean="0">
                <a:solidFill>
                  <a:schemeClr val="tx2">
                    <a:shade val="50000"/>
                  </a:schemeClr>
                </a:solidFill>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extLst/>
          </a:lstStyle>
          <a:p>
            <a:fld id="{E2096EF2-AF03-4BCD-B4A7-3DD82BC5055A}" type="datetime1">
              <a:rPr lang="ru-RU" smtClean="0"/>
              <a:pPr/>
              <a:t>18.04.2014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410EEA-824F-4D46-AFE7-60426C8C06B0}" type="slidenum">
              <a:rPr lang="en-US" smtClean="0"/>
              <a:pPr/>
              <a:t>‹#›</a:t>
            </a:fld>
            <a:endParaRPr lang="en-US"/>
          </a:p>
        </p:txBody>
      </p:sp>
      <p:sp>
        <p:nvSpPr>
          <p:cNvPr id="7" name="Title 6"/>
          <p:cNvSpPr>
            <a:spLocks noGrp="1"/>
          </p:cNvSpPr>
          <p:nvPr>
            <p:ph type="title"/>
          </p:nvPr>
        </p:nvSpPr>
        <p:spPr/>
        <p:txBody>
          <a:bodyPr rtlCol="0"/>
          <a:lstStyle>
            <a:extLst/>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dirty="0"/>
          </a:p>
        </p:txBody>
      </p:sp>
      <p:sp>
        <p:nvSpPr>
          <p:cNvPr id="3" name="Text Placeholder 2"/>
          <p:cNvSpPr>
            <a:spLocks noGrp="1"/>
          </p:cNvSpPr>
          <p:nvPr>
            <p:ph type="body" idx="1"/>
          </p:nvPr>
        </p:nvSpPr>
        <p:spPr>
          <a:xfrm>
            <a:off x="3922713" y="2888512"/>
            <a:ext cx="4572000" cy="1454888"/>
          </a:xfrm>
        </p:spPr>
        <p:txBody>
          <a:bodyPr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Date Placeholder 3"/>
          <p:cNvSpPr>
            <a:spLocks noGrp="1"/>
          </p:cNvSpPr>
          <p:nvPr>
            <p:ph type="dt" sz="half" idx="10"/>
          </p:nvPr>
        </p:nvSpPr>
        <p:spPr/>
        <p:txBody>
          <a:bodyPr/>
          <a:lstStyle>
            <a:extLst/>
          </a:lstStyle>
          <a:p>
            <a:fld id="{37F00BCA-FD23-42C0-9A29-6393ADA15297}" type="datetime1">
              <a:rPr lang="ru-RU" smtClean="0"/>
              <a:pPr/>
              <a:t>18.04.2014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410EEA-824F-4D46-AFE7-60426C8C06B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extLst/>
          </a:lstStyle>
          <a:p>
            <a:fld id="{51347708-EACA-4A1E-9E37-C238EF70E109}" type="datetime1">
              <a:rPr lang="ru-RU" smtClean="0"/>
              <a:pPr/>
              <a:t>18.04.2014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410EEA-824F-4D46-AFE7-60426C8C06B0}" type="slidenum">
              <a:rPr lang="en-US" smtClean="0"/>
              <a:pPr/>
              <a:t>‹#›</a:t>
            </a:fld>
            <a:endParaRPr lang="en-US"/>
          </a:p>
        </p:txBody>
      </p:sp>
      <p:sp>
        <p:nvSpPr>
          <p:cNvPr id="8" name="Title 7"/>
          <p:cNvSpPr>
            <a:spLocks noGrp="1"/>
          </p:cNvSpPr>
          <p:nvPr>
            <p:ph type="title"/>
          </p:nvPr>
        </p:nvSpPr>
        <p:spPr/>
        <p:txBody>
          <a:bodyPr rtlCol="0"/>
          <a:lstStyle>
            <a:extLst/>
          </a:lstStyle>
          <a:p>
            <a:r>
              <a:rPr lang="ru-RU" smtClean="0"/>
              <a:t>Образец заголовка</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lang="ru-RU" smtClean="0"/>
              <a:t>Образец заголовка</a:t>
            </a:r>
            <a:endParaRPr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Content Placeholder 4"/>
          <p:cNvSpPr>
            <a:spLocks noGrp="1"/>
          </p:cNvSpPr>
          <p:nvPr>
            <p:ph sz="quarter" idx="2"/>
          </p:nvPr>
        </p:nvSpPr>
        <p:spPr>
          <a:xfrm>
            <a:off x="457200" y="1472430"/>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Content Placeholder 5"/>
          <p:cNvSpPr>
            <a:spLocks noGrp="1"/>
          </p:cNvSpPr>
          <p:nvPr>
            <p:ph sz="quarter" idx="4"/>
          </p:nvPr>
        </p:nvSpPr>
        <p:spPr>
          <a:xfrm>
            <a:off x="4645025" y="1472430"/>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extLst/>
          </a:lstStyle>
          <a:p>
            <a:fld id="{0A13C8C5-94E9-49CD-8151-CB14D94278AE}" type="datetime1">
              <a:rPr lang="ru-RU" smtClean="0"/>
              <a:pPr/>
              <a:t>18.04.2014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C410EEA-824F-4D46-AFE7-60426C8C06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7550A2D-F16A-4019-BD11-07F6115E9FBC}" type="datetime1">
              <a:rPr lang="ru-RU" smtClean="0"/>
              <a:pPr/>
              <a:t>18.04.2014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C410EEA-824F-4D46-AFE7-60426C8C06B0}" type="slidenum">
              <a:rPr lang="en-US" smtClean="0"/>
              <a:pPr/>
              <a:t>‹#›</a:t>
            </a:fld>
            <a:endParaRPr lang="en-US"/>
          </a:p>
        </p:txBody>
      </p:sp>
      <p:sp>
        <p:nvSpPr>
          <p:cNvPr id="6" name="Title 5"/>
          <p:cNvSpPr>
            <a:spLocks noGrp="1"/>
          </p:cNvSpPr>
          <p:nvPr>
            <p:ph type="title"/>
          </p:nvPr>
        </p:nvSpPr>
        <p:spPr/>
        <p:txBody>
          <a:bodyPr rtlCol="0"/>
          <a:lstStyle>
            <a:extLst/>
          </a:lstStyle>
          <a:p>
            <a:r>
              <a:rPr lang="ru-RU" smtClean="0"/>
              <a:t>Образец заголовка</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6419D46-6A25-4815-93D2-E2E7CE9791E7}" type="datetime1">
              <a:rPr lang="ru-RU" smtClean="0"/>
              <a:pPr/>
              <a:t>18.04.2014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C410EEA-824F-4D46-AFE7-60426C8C06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dirty="0"/>
          </a:p>
        </p:txBody>
      </p:sp>
      <p:sp>
        <p:nvSpPr>
          <p:cNvPr id="3" name="Text Placeholder 2"/>
          <p:cNvSpPr>
            <a:spLocks noGrp="1"/>
          </p:cNvSpPr>
          <p:nvPr>
            <p:ph type="body" idx="2"/>
          </p:nvPr>
        </p:nvSpPr>
        <p:spPr>
          <a:xfrm>
            <a:off x="4419600" y="5334000"/>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6727032" y="6407944"/>
            <a:ext cx="1920240" cy="365760"/>
          </a:xfrm>
        </p:spPr>
        <p:txBody>
          <a:bodyPr/>
          <a:lstStyle>
            <a:extLst/>
          </a:lstStyle>
          <a:p>
            <a:fld id="{A79CC979-3DAB-44CD-A7F1-9EF5A3769680}" type="datetime1">
              <a:rPr lang="ru-RU" smtClean="0"/>
              <a:pPr/>
              <a:t>18.04.2014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410EEA-824F-4D46-AFE7-60426C8C06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371568"/>
            <a:ext cx="7162800" cy="648232"/>
          </a:xfrm>
          <a:noFill/>
        </p:spPr>
        <p:txBody>
          <a:bodyPr anchor="t"/>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D65568A-7E92-4570-B56A-C9C81E098693}" type="datetime1">
              <a:rPr lang="ru-RU" smtClean="0"/>
              <a:pPr/>
              <a:t>18.04.2014</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C410EEA-824F-4D46-AFE7-60426C8C06B0}" type="slidenum">
              <a:rPr lang="en-US" smtClean="0"/>
              <a:pPr/>
              <a:t>‹#›</a:t>
            </a:fld>
            <a:endParaRPr lang="en-US">
              <a:solidFill>
                <a:schemeClr val="tx1"/>
              </a:solidFill>
            </a:endParaRPr>
          </a:p>
        </p:txBody>
      </p:sp>
      <p:sp>
        <p:nvSpPr>
          <p:cNvPr id="2" name="Title 1"/>
          <p:cNvSpPr>
            <a:spLocks noGrp="1"/>
          </p:cNvSpPr>
          <p:nvPr>
            <p:ph type="title"/>
          </p:nvPr>
        </p:nvSpPr>
        <p:spPr>
          <a:xfrm>
            <a:off x="228600" y="4807688"/>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dirty="0"/>
          </a:p>
        </p:txBody>
      </p:sp>
      <p:sp>
        <p:nvSpPr>
          <p:cNvPr id="8" name="Shap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9" name="Shap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12" name="Shap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a:defRPr sz="1000">
                <a:solidFill>
                  <a:schemeClr val="tx1"/>
                </a:solidFill>
              </a:defRPr>
            </a:lvl1pPr>
            <a:extLst/>
          </a:lstStyle>
          <a:p>
            <a:fld id="{73A7A63F-BAA7-45EB-A10B-94B554920001}" type="datetime1">
              <a:rPr lang="ru-RU" smtClean="0"/>
              <a:pPr/>
              <a:t>18.04.2014</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a:defRPr sz="1000">
                <a:solidFill>
                  <a:schemeClr val="tx1"/>
                </a:solidFill>
              </a:defRPr>
            </a:lvl1pPr>
            <a:extLst/>
          </a:lstStyle>
          <a:p>
            <a:pPr algn="r"/>
            <a:endParaRPr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a:defRPr sz="1000" b="0">
                <a:solidFill>
                  <a:schemeClr val="tx1"/>
                </a:solidFill>
              </a:defRPr>
            </a:lvl1pPr>
            <a:extLst/>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l" rtl="0" eaLnBrk="1" latinLnBrk="0" hangingPunct="1">
        <a:spcBef>
          <a:spcPct val="0"/>
        </a:spcBef>
        <a:buNone/>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5000"/>
        <a:buFont typeface="Wingdings 3"/>
        <a:buChar char=""/>
        <a:defRPr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sz="16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685800" y="620689"/>
            <a:ext cx="7772400" cy="2961674"/>
          </a:xfrm>
        </p:spPr>
        <p:txBody>
          <a:bodyPr>
            <a:normAutofit fontScale="90000"/>
          </a:bodyPr>
          <a:lstStyle/>
          <a:p>
            <a:r>
              <a:rPr lang="ru-RU" dirty="0" smtClean="0"/>
              <a:t>Современные технологии разработки интеллектуальных систем</a:t>
            </a:r>
            <a:endParaRPr lang="en-US" dirty="0"/>
          </a:p>
        </p:txBody>
      </p:sp>
      <p:sp>
        <p:nvSpPr>
          <p:cNvPr id="4" name="Номер слайда 3"/>
          <p:cNvSpPr>
            <a:spLocks noGrp="1"/>
          </p:cNvSpPr>
          <p:nvPr>
            <p:ph type="sldNum" sz="quarter" idx="12"/>
          </p:nvPr>
        </p:nvSpPr>
        <p:spPr/>
        <p:txBody>
          <a:bodyPr/>
          <a:lstStyle/>
          <a:p>
            <a:fld id="{45292C34-3E5E-4BA5-AF54-F1601B144FB0}" type="slidenum">
              <a:rPr lang="en-US" smtClean="0"/>
              <a:pPr/>
              <a:t>1</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sz="quarter" idx="2"/>
          </p:nvPr>
        </p:nvSpPr>
        <p:spPr>
          <a:xfrm>
            <a:off x="539552" y="260648"/>
            <a:ext cx="4040188" cy="3941763"/>
          </a:xfrm>
        </p:spPr>
        <p:txBody>
          <a:bodyPr>
            <a:normAutofit/>
          </a:bodyPr>
          <a:lstStyle/>
          <a:p>
            <a:r>
              <a:rPr lang="ru-RU" sz="2800" dirty="0" smtClean="0"/>
              <a:t>Множество исходных данных задачи</a:t>
            </a:r>
            <a:r>
              <a:rPr lang="en-US" sz="2800" dirty="0" smtClean="0"/>
              <a:t> </a:t>
            </a:r>
            <a:endParaRPr lang="en-US" sz="2800" dirty="0"/>
          </a:p>
        </p:txBody>
      </p:sp>
      <p:sp>
        <p:nvSpPr>
          <p:cNvPr id="8" name="Содержимое 7"/>
          <p:cNvSpPr>
            <a:spLocks noGrp="1"/>
          </p:cNvSpPr>
          <p:nvPr>
            <p:ph sz="quarter" idx="4"/>
          </p:nvPr>
        </p:nvSpPr>
        <p:spPr>
          <a:xfrm>
            <a:off x="4716016" y="260648"/>
            <a:ext cx="4041775" cy="3941763"/>
          </a:xfrm>
        </p:spPr>
        <p:txBody>
          <a:bodyPr>
            <a:normAutofit/>
          </a:bodyPr>
          <a:lstStyle/>
          <a:p>
            <a:r>
              <a:rPr lang="ru-RU" sz="2800" dirty="0" err="1" smtClean="0"/>
              <a:t>x</a:t>
            </a:r>
            <a:r>
              <a:rPr lang="ru-RU" sz="2800" dirty="0" smtClean="0"/>
              <a:t> </a:t>
            </a:r>
            <a:r>
              <a:rPr lang="ru-RU" sz="2800" dirty="0" smtClean="0">
                <a:sym typeface="Symbol"/>
              </a:rPr>
              <a:t></a:t>
            </a:r>
            <a:r>
              <a:rPr lang="ru-RU" sz="2800" dirty="0" smtClean="0"/>
              <a:t> X </a:t>
            </a:r>
            <a:endParaRPr lang="ru-RU" sz="2800" dirty="0"/>
          </a:p>
        </p:txBody>
      </p:sp>
      <p:sp>
        <p:nvSpPr>
          <p:cNvPr id="6" name="Номер слайда 5"/>
          <p:cNvSpPr>
            <a:spLocks noGrp="1"/>
          </p:cNvSpPr>
          <p:nvPr>
            <p:ph type="sldNum" sz="quarter" idx="12"/>
          </p:nvPr>
        </p:nvSpPr>
        <p:spPr/>
        <p:txBody>
          <a:bodyPr/>
          <a:lstStyle/>
          <a:p>
            <a:fld id="{BC410EEA-824F-4D46-AFE7-60426C8C06B0}" type="slidenum">
              <a:rPr lang="en-US" smtClean="0"/>
              <a:pPr/>
              <a:t>10</a:t>
            </a:fld>
            <a:endParaRPr lang="en-US"/>
          </a:p>
        </p:txBody>
      </p:sp>
      <p:graphicFrame>
        <p:nvGraphicFramePr>
          <p:cNvPr id="3074" name="Object 2"/>
          <p:cNvGraphicFramePr>
            <a:graphicFrameLocks noChangeAspect="1"/>
          </p:cNvGraphicFramePr>
          <p:nvPr/>
        </p:nvGraphicFramePr>
        <p:xfrm>
          <a:off x="683568" y="1700808"/>
          <a:ext cx="3600400" cy="4680520"/>
        </p:xfrm>
        <a:graphic>
          <a:graphicData uri="http://schemas.openxmlformats.org/presentationml/2006/ole">
            <mc:AlternateContent xmlns:mc="http://schemas.openxmlformats.org/markup-compatibility/2006">
              <mc:Choice xmlns:v="urn:schemas-microsoft-com:vml" Requires="v">
                <p:oleObj spid="_x0000_s34819" name="Visio" r:id="rId4" imgW="7101840" imgH="9295154" progId="Visio.Drawing.11">
                  <p:embed/>
                </p:oleObj>
              </mc:Choice>
              <mc:Fallback>
                <p:oleObj name="Visio" r:id="rId4" imgW="7101840" imgH="9295154"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700808"/>
                        <a:ext cx="3600400" cy="4680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Rectangle 3"/>
          <p:cNvSpPr>
            <a:spLocks noChangeArrowheads="1"/>
          </p:cNvSpPr>
          <p:nvPr/>
        </p:nvSpPr>
        <p:spPr bwMode="auto">
          <a:xfrm>
            <a:off x="4490578" y="692696"/>
            <a:ext cx="454591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Больной, 51 год</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Начало заболевания: 17.05.2007.</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Поступление в клинику: 22.05.2007.</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Условия: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время года - весна,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приём лекарств - отсутствовал.</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Жалобы при поступлении в клинику:</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боль в глазах - присутствие - имеется,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боль в глазах - глаз - справа И слева,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покраснение глаз - присутствие - имеется,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покраснение глаз -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глаз</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справа И слева.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Жалобы до поступления в </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клинику:</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17.05.2007</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боль в глазах - присутствие - имеется,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боль в глазах - глаз - справа И слева,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боль в глазах - характер начала - острое,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выделение из глаз - присутствие - имеется,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выделение из глаз -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глаз</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справа И слева,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выделение из глаз - характер начала - острое,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выделение из глаз - характер отделяемого - слизистое.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Общий осмотр при поступлении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Status</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ophtalmicus</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конъюнктива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ВиН</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век - изменения - гиперемия И отек И лимфоидные фолликулы,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конъюнктива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ВиН</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век - глаз - справа И слева,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конъюнктива глазного яблока - инъекция - присутствие - имеется,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конъюнктива глазного яблока - глаз - справа И слева.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Дневник осмотров:</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Осмотр 26.05.2007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Status</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ophtalmicus</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конъюнктива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ВиН</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век - изменения - гиперемия И отек И лимфоидные фолликулы,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конъюнктива глазного яблока - инъекция - присутствие - имеется.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Диагноз:   Вирусный конъюнктивит.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BC410EEA-824F-4D46-AFE7-60426C8C06B0}" type="slidenum">
              <a:rPr lang="en-US" smtClean="0"/>
              <a:pPr/>
              <a:t>11</a:t>
            </a:fld>
            <a:endParaRPr lang="en-US"/>
          </a:p>
        </p:txBody>
      </p:sp>
      <p:sp>
        <p:nvSpPr>
          <p:cNvPr id="2" name="Заголовок 1"/>
          <p:cNvSpPr>
            <a:spLocks noGrp="1"/>
          </p:cNvSpPr>
          <p:nvPr>
            <p:ph type="title"/>
          </p:nvPr>
        </p:nvSpPr>
        <p:spPr/>
        <p:txBody>
          <a:bodyPr>
            <a:normAutofit fontScale="90000"/>
          </a:bodyPr>
          <a:lstStyle/>
          <a:p>
            <a:r>
              <a:rPr lang="ru-RU" dirty="0" smtClean="0"/>
              <a:t>Семантические ограничения на входные данные: </a:t>
            </a:r>
            <a:r>
              <a:rPr lang="en-US" dirty="0" smtClean="0"/>
              <a:t>X </a:t>
            </a:r>
            <a:r>
              <a:rPr lang="en-US" dirty="0" smtClean="0">
                <a:sym typeface="Symbol"/>
              </a:rPr>
              <a:t> X’</a:t>
            </a:r>
            <a:endParaRPr lang="ru-RU" dirty="0"/>
          </a:p>
        </p:txBody>
      </p:sp>
      <p:grpSp>
        <p:nvGrpSpPr>
          <p:cNvPr id="10" name="Содержимое 9"/>
          <p:cNvGrpSpPr>
            <a:grpSpLocks noGrp="1"/>
          </p:cNvGrpSpPr>
          <p:nvPr/>
        </p:nvGrpSpPr>
        <p:grpSpPr>
          <a:xfrm>
            <a:off x="457200" y="2204864"/>
            <a:ext cx="8229600" cy="4104456"/>
            <a:chOff x="971600" y="3212976"/>
            <a:chExt cx="7632848" cy="2385556"/>
          </a:xfrm>
        </p:grpSpPr>
        <p:grpSp>
          <p:nvGrpSpPr>
            <p:cNvPr id="11" name="Группа 4"/>
            <p:cNvGrpSpPr/>
            <p:nvPr/>
          </p:nvGrpSpPr>
          <p:grpSpPr>
            <a:xfrm>
              <a:off x="971600" y="3212976"/>
              <a:ext cx="7632848" cy="1485425"/>
              <a:chOff x="971600" y="2159599"/>
              <a:chExt cx="7632848" cy="1485425"/>
            </a:xfrm>
          </p:grpSpPr>
          <p:sp>
            <p:nvSpPr>
              <p:cNvPr id="14" name="Прямоугольник 13"/>
              <p:cNvSpPr/>
              <p:nvPr/>
            </p:nvSpPr>
            <p:spPr>
              <a:xfrm>
                <a:off x="971600" y="2510586"/>
                <a:ext cx="180020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Утверждение</a:t>
                </a:r>
                <a:endParaRPr lang="ru-RU" dirty="0">
                  <a:solidFill>
                    <a:schemeClr val="tx1"/>
                  </a:solidFill>
                </a:endParaRPr>
              </a:p>
            </p:txBody>
          </p:sp>
          <p:sp>
            <p:nvSpPr>
              <p:cNvPr id="15" name="Овал 14"/>
              <p:cNvSpPr/>
              <p:nvPr/>
            </p:nvSpPr>
            <p:spPr>
              <a:xfrm>
                <a:off x="3203848" y="2276872"/>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Система доказательства теорем</a:t>
                </a:r>
                <a:endParaRPr lang="ru-RU" dirty="0"/>
              </a:p>
            </p:txBody>
          </p:sp>
          <p:sp>
            <p:nvSpPr>
              <p:cNvPr id="16" name="Прямоугольник 15"/>
              <p:cNvSpPr/>
              <p:nvPr/>
            </p:nvSpPr>
            <p:spPr>
              <a:xfrm>
                <a:off x="6300192" y="2483843"/>
                <a:ext cx="230425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Доказательство утверждения </a:t>
                </a:r>
              </a:p>
            </p:txBody>
          </p:sp>
          <p:cxnSp>
            <p:nvCxnSpPr>
              <p:cNvPr id="17" name="Прямая со стрелкой 16"/>
              <p:cNvCxnSpPr>
                <a:stCxn id="14" idx="3"/>
                <a:endCxn id="18" idx="2"/>
              </p:cNvCxnSpPr>
              <p:nvPr/>
            </p:nvCxnSpPr>
            <p:spPr>
              <a:xfrm>
                <a:off x="2771800" y="2870626"/>
                <a:ext cx="432048" cy="90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Овал 17"/>
              <p:cNvSpPr/>
              <p:nvPr/>
            </p:nvSpPr>
            <p:spPr>
              <a:xfrm>
                <a:off x="3203848" y="2159599"/>
                <a:ext cx="273630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Система доказательства теорем</a:t>
                </a:r>
                <a:endParaRPr lang="ru-RU" dirty="0">
                  <a:solidFill>
                    <a:schemeClr val="tx1"/>
                  </a:solidFill>
                </a:endParaRPr>
              </a:p>
            </p:txBody>
          </p:sp>
          <p:cxnSp>
            <p:nvCxnSpPr>
              <p:cNvPr id="19" name="Прямая со стрелкой 18"/>
              <p:cNvCxnSpPr>
                <a:stCxn id="18" idx="6"/>
              </p:cNvCxnSpPr>
              <p:nvPr/>
            </p:nvCxnSpPr>
            <p:spPr>
              <a:xfrm>
                <a:off x="5940152" y="2879679"/>
                <a:ext cx="360040" cy="20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cxnSp>
          <p:nvCxnSpPr>
            <p:cNvPr id="12" name="Соединительная линия уступом 13"/>
            <p:cNvCxnSpPr>
              <a:endCxn id="14" idx="2"/>
            </p:cNvCxnSpPr>
            <p:nvPr/>
          </p:nvCxnSpPr>
          <p:spPr>
            <a:xfrm flipH="1">
              <a:off x="1871700" y="3933264"/>
              <a:ext cx="6732748" cy="350779"/>
            </a:xfrm>
            <a:prstGeom prst="bentConnector4">
              <a:avLst>
                <a:gd name="adj1" fmla="val -3395"/>
                <a:gd name="adj2" fmla="val 449074"/>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23928" y="5229200"/>
              <a:ext cx="1872208" cy="369332"/>
            </a:xfrm>
            <a:prstGeom prst="rect">
              <a:avLst/>
            </a:prstGeom>
            <a:noFill/>
          </p:spPr>
          <p:txBody>
            <a:bodyPr wrap="square" rtlCol="0">
              <a:spAutoFit/>
            </a:bodyPr>
            <a:lstStyle/>
            <a:p>
              <a:r>
                <a:rPr lang="ru-RU" dirty="0" smtClean="0"/>
                <a:t>Теорема</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sz="quarter" idx="2"/>
          </p:nvPr>
        </p:nvSpPr>
        <p:spPr>
          <a:xfrm>
            <a:off x="611560" y="260648"/>
            <a:ext cx="4040188" cy="3941763"/>
          </a:xfrm>
        </p:spPr>
        <p:txBody>
          <a:bodyPr>
            <a:normAutofit/>
          </a:bodyPr>
          <a:lstStyle/>
          <a:p>
            <a:r>
              <a:rPr lang="ru-RU" sz="2800" dirty="0" smtClean="0"/>
              <a:t>База знаний</a:t>
            </a:r>
            <a:endParaRPr lang="en-US" sz="2800" dirty="0"/>
          </a:p>
        </p:txBody>
      </p:sp>
      <p:sp>
        <p:nvSpPr>
          <p:cNvPr id="8" name="Содержимое 7"/>
          <p:cNvSpPr>
            <a:spLocks noGrp="1"/>
          </p:cNvSpPr>
          <p:nvPr>
            <p:ph sz="quarter" idx="4"/>
          </p:nvPr>
        </p:nvSpPr>
        <p:spPr>
          <a:xfrm>
            <a:off x="4427984" y="260648"/>
            <a:ext cx="4041775" cy="3941763"/>
          </a:xfrm>
        </p:spPr>
        <p:txBody>
          <a:bodyPr>
            <a:normAutofit/>
          </a:bodyPr>
          <a:lstStyle/>
          <a:p>
            <a:r>
              <a:rPr lang="ru-RU" sz="2800" dirty="0" smtClean="0"/>
              <a:t>K(X, Y), </a:t>
            </a:r>
            <a:r>
              <a:rPr lang="ru-RU" sz="2800" dirty="0" err="1" smtClean="0"/>
              <a:t>k</a:t>
            </a:r>
            <a:r>
              <a:rPr lang="ru-RU" sz="2800" dirty="0" smtClean="0"/>
              <a:t> </a:t>
            </a:r>
            <a:r>
              <a:rPr lang="ru-RU" sz="2800" dirty="0" smtClean="0">
                <a:sym typeface="Symbol"/>
              </a:rPr>
              <a:t></a:t>
            </a:r>
            <a:r>
              <a:rPr lang="ru-RU" sz="2800" dirty="0" smtClean="0"/>
              <a:t> K(X, Y) </a:t>
            </a:r>
            <a:endParaRPr lang="ru-RU" sz="2800" dirty="0"/>
          </a:p>
        </p:txBody>
      </p:sp>
      <p:sp>
        <p:nvSpPr>
          <p:cNvPr id="7" name="Номер слайда 6"/>
          <p:cNvSpPr>
            <a:spLocks noGrp="1"/>
          </p:cNvSpPr>
          <p:nvPr>
            <p:ph type="sldNum" sz="quarter" idx="12"/>
          </p:nvPr>
        </p:nvSpPr>
        <p:spPr/>
        <p:txBody>
          <a:bodyPr/>
          <a:lstStyle/>
          <a:p>
            <a:fld id="{BC410EEA-824F-4D46-AFE7-60426C8C06B0}" type="slidenum">
              <a:rPr lang="en-US" smtClean="0"/>
              <a:pPr/>
              <a:t>12</a:t>
            </a:fld>
            <a:endParaRPr lang="en-US"/>
          </a:p>
        </p:txBody>
      </p:sp>
      <p:graphicFrame>
        <p:nvGraphicFramePr>
          <p:cNvPr id="7169" name="Object 1"/>
          <p:cNvGraphicFramePr>
            <a:graphicFrameLocks noChangeAspect="1"/>
          </p:cNvGraphicFramePr>
          <p:nvPr/>
        </p:nvGraphicFramePr>
        <p:xfrm>
          <a:off x="251520" y="980728"/>
          <a:ext cx="4248472" cy="5607882"/>
        </p:xfrm>
        <a:graphic>
          <a:graphicData uri="http://schemas.openxmlformats.org/presentationml/2006/ole">
            <mc:AlternateContent xmlns:mc="http://schemas.openxmlformats.org/markup-compatibility/2006">
              <mc:Choice xmlns:v="urn:schemas-microsoft-com:vml" Requires="v">
                <p:oleObj spid="_x0000_s7173" name="Visio" r:id="rId4" imgW="6683128" imgH="8561646" progId="Visio.Drawing.11">
                  <p:embed/>
                </p:oleObj>
              </mc:Choice>
              <mc:Fallback>
                <p:oleObj name="Visio" r:id="rId4" imgW="6683128" imgH="8561646"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980728"/>
                        <a:ext cx="4248472" cy="56078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172" name="Object 4"/>
          <p:cNvGraphicFramePr>
            <a:graphicFrameLocks noChangeAspect="1"/>
          </p:cNvGraphicFramePr>
          <p:nvPr/>
        </p:nvGraphicFramePr>
        <p:xfrm>
          <a:off x="4572000" y="1700808"/>
          <a:ext cx="4308475" cy="4800525"/>
        </p:xfrm>
        <a:graphic>
          <a:graphicData uri="http://schemas.openxmlformats.org/presentationml/2006/ole">
            <mc:AlternateContent xmlns:mc="http://schemas.openxmlformats.org/markup-compatibility/2006">
              <mc:Choice xmlns:v="urn:schemas-microsoft-com:vml" Requires="v">
                <p:oleObj spid="_x0000_s7174" name="Visio" r:id="rId6" imgW="7116901" imgH="6636993" progId="Visio.Drawing.11">
                  <p:embed/>
                </p:oleObj>
              </mc:Choice>
              <mc:Fallback>
                <p:oleObj name="Visio" r:id="rId6" imgW="7116901" imgH="6636993" progId="Visio.Drawing.11">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700808"/>
                        <a:ext cx="4308475" cy="480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idx="1"/>
          </p:nvPr>
        </p:nvSpPr>
        <p:spPr/>
        <p:txBody>
          <a:bodyPr/>
          <a:lstStyle/>
          <a:p>
            <a:r>
              <a:rPr lang="ru-RU" b="1" dirty="0" smtClean="0"/>
              <a:t>Основные требования:</a:t>
            </a:r>
          </a:p>
          <a:p>
            <a:r>
              <a:rPr lang="ru-RU" dirty="0" smtClean="0"/>
              <a:t>   должна быть понятна пользователям;</a:t>
            </a:r>
          </a:p>
          <a:p>
            <a:r>
              <a:rPr lang="ru-RU" dirty="0" smtClean="0"/>
              <a:t>   эксперты должны ее формировать и   улучшать без посредников.</a:t>
            </a:r>
          </a:p>
          <a:p>
            <a:r>
              <a:rPr lang="ru-RU" b="1" dirty="0" smtClean="0"/>
              <a:t>Представление знаний:</a:t>
            </a:r>
          </a:p>
          <a:p>
            <a:r>
              <a:rPr lang="ru-RU" dirty="0" smtClean="0"/>
              <a:t>   продукционный подход;</a:t>
            </a:r>
          </a:p>
          <a:p>
            <a:r>
              <a:rPr lang="ru-RU" dirty="0" smtClean="0"/>
              <a:t>   онтологический подход;</a:t>
            </a:r>
          </a:p>
          <a:p>
            <a:r>
              <a:rPr lang="ru-RU" dirty="0" smtClean="0"/>
              <a:t>   гибридный подход</a:t>
            </a:r>
            <a:endParaRPr lang="ru-RU" dirty="0"/>
          </a:p>
        </p:txBody>
      </p:sp>
      <p:sp>
        <p:nvSpPr>
          <p:cNvPr id="7" name="Номер слайда 6"/>
          <p:cNvSpPr>
            <a:spLocks noGrp="1"/>
          </p:cNvSpPr>
          <p:nvPr>
            <p:ph type="sldNum" sz="quarter" idx="12"/>
          </p:nvPr>
        </p:nvSpPr>
        <p:spPr/>
        <p:txBody>
          <a:bodyPr/>
          <a:lstStyle/>
          <a:p>
            <a:fld id="{BC410EEA-824F-4D46-AFE7-60426C8C06B0}" type="slidenum">
              <a:rPr lang="en-US" smtClean="0"/>
              <a:pPr/>
              <a:t>13</a:t>
            </a:fld>
            <a:endParaRPr lang="en-US"/>
          </a:p>
        </p:txBody>
      </p:sp>
      <p:sp>
        <p:nvSpPr>
          <p:cNvPr id="8" name="Заголовок 7"/>
          <p:cNvSpPr>
            <a:spLocks noGrp="1"/>
          </p:cNvSpPr>
          <p:nvPr>
            <p:ph type="title"/>
          </p:nvPr>
        </p:nvSpPr>
        <p:spPr/>
        <p:txBody>
          <a:bodyPr/>
          <a:lstStyle/>
          <a:p>
            <a:r>
              <a:rPr lang="ru-RU" dirty="0" smtClean="0"/>
              <a:t>База знаний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down)">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down)">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481328"/>
            <a:ext cx="8229600" cy="4525963"/>
          </a:xfrm>
        </p:spPr>
        <p:txBody>
          <a:bodyPr/>
          <a:lstStyle/>
          <a:p>
            <a:pPr algn="just"/>
            <a:endParaRPr lang="ru-RU" dirty="0" smtClean="0"/>
          </a:p>
          <a:p>
            <a:pPr algn="just"/>
            <a:endParaRPr lang="ru-RU" dirty="0" smtClean="0"/>
          </a:p>
          <a:p>
            <a:pPr algn="ctr"/>
            <a:endParaRPr lang="ru-RU" dirty="0" smtClean="0"/>
          </a:p>
          <a:p>
            <a:pPr algn="ctr"/>
            <a:endParaRPr lang="ru-RU" dirty="0" smtClean="0"/>
          </a:p>
          <a:p>
            <a:pPr algn="ctr"/>
            <a:endParaRPr lang="ru-RU" dirty="0" smtClean="0"/>
          </a:p>
          <a:p>
            <a:endParaRPr lang="ru-RU" dirty="0" smtClean="0"/>
          </a:p>
          <a:p>
            <a:endParaRPr lang="ru-RU" dirty="0"/>
          </a:p>
        </p:txBody>
      </p:sp>
      <p:sp>
        <p:nvSpPr>
          <p:cNvPr id="7" name="Номер слайда 6"/>
          <p:cNvSpPr>
            <a:spLocks noGrp="1"/>
          </p:cNvSpPr>
          <p:nvPr>
            <p:ph type="sldNum" sz="quarter" idx="12"/>
          </p:nvPr>
        </p:nvSpPr>
        <p:spPr/>
        <p:txBody>
          <a:bodyPr/>
          <a:lstStyle/>
          <a:p>
            <a:fld id="{BC410EEA-824F-4D46-AFE7-60426C8C06B0}" type="slidenum">
              <a:rPr lang="en-US" smtClean="0"/>
              <a:pPr/>
              <a:t>14</a:t>
            </a:fld>
            <a:endParaRPr lang="en-US"/>
          </a:p>
        </p:txBody>
      </p:sp>
      <p:sp>
        <p:nvSpPr>
          <p:cNvPr id="8" name="Заголовок 7"/>
          <p:cNvSpPr>
            <a:spLocks noGrp="1"/>
          </p:cNvSpPr>
          <p:nvPr>
            <p:ph type="title"/>
          </p:nvPr>
        </p:nvSpPr>
        <p:spPr>
          <a:xfrm>
            <a:off x="457200" y="274638"/>
            <a:ext cx="8229600" cy="1066130"/>
          </a:xfrm>
        </p:spPr>
        <p:txBody>
          <a:bodyPr>
            <a:normAutofit fontScale="90000"/>
          </a:bodyPr>
          <a:lstStyle/>
          <a:p>
            <a:r>
              <a:rPr lang="en-US" dirty="0" err="1" smtClean="0"/>
              <a:t>Webprotege</a:t>
            </a:r>
            <a:r>
              <a:rPr lang="ru-RU" dirty="0" smtClean="0"/>
              <a:t>: фрагмент онтологии базы знаний о пище</a:t>
            </a:r>
            <a:endParaRPr lang="ru-RU" dirty="0"/>
          </a:p>
        </p:txBody>
      </p:sp>
      <p:sp>
        <p:nvSpPr>
          <p:cNvPr id="16" name="Содержимое 8"/>
          <p:cNvSpPr txBox="1">
            <a:spLocks/>
          </p:cNvSpPr>
          <p:nvPr/>
        </p:nvSpPr>
        <p:spPr>
          <a:xfrm>
            <a:off x="609600" y="1633728"/>
            <a:ext cx="8229600" cy="4525963"/>
          </a:xfrm>
          <a:prstGeom prst="rect">
            <a:avLst/>
          </a:prstGeom>
        </p:spPr>
        <p:txBody>
          <a:bodyPr vert="horz">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Содержимое 8"/>
          <p:cNvSpPr txBox="1">
            <a:spLocks/>
          </p:cNvSpPr>
          <p:nvPr/>
        </p:nvSpPr>
        <p:spPr>
          <a:xfrm>
            <a:off x="762000" y="1786128"/>
            <a:ext cx="8229600" cy="4525963"/>
          </a:xfrm>
          <a:prstGeom prst="rect">
            <a:avLst/>
          </a:prstGeom>
        </p:spPr>
        <p:txBody>
          <a:bodyPr vert="horz">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Содержимое 8"/>
          <p:cNvSpPr txBox="1">
            <a:spLocks/>
          </p:cNvSpPr>
          <p:nvPr/>
        </p:nvSpPr>
        <p:spPr>
          <a:xfrm>
            <a:off x="323528" y="1556792"/>
            <a:ext cx="8640960" cy="5112568"/>
          </a:xfrm>
          <a:prstGeom prst="rect">
            <a:avLst/>
          </a:prstGeom>
        </p:spPr>
        <p:txBody>
          <a:bodyPr vert="horz">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indent="-256032" algn="ctr">
              <a:spcBef>
                <a:spcPts val="400"/>
              </a:spcBef>
              <a:buClr>
                <a:schemeClr val="accent1"/>
              </a:buClr>
              <a:buSzPct val="65000"/>
              <a:buFont typeface="Wingdings 3"/>
              <a:buChar char=""/>
            </a:pPr>
            <a:endParaRPr lang="ru-RU" sz="2800" dirty="0" smtClean="0"/>
          </a:p>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Содержимое 8"/>
          <p:cNvSpPr txBox="1">
            <a:spLocks/>
          </p:cNvSpPr>
          <p:nvPr/>
        </p:nvSpPr>
        <p:spPr>
          <a:xfrm>
            <a:off x="914400" y="1938528"/>
            <a:ext cx="8229600" cy="4525963"/>
          </a:xfrm>
          <a:prstGeom prst="rect">
            <a:avLst/>
          </a:prstGeom>
        </p:spPr>
        <p:txBody>
          <a:bodyPr vert="horz">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5000"/>
              <a:buFont typeface="Wingdings 3"/>
              <a:buChar char=""/>
              <a:tabLst/>
              <a:defRPr/>
            </a:pPr>
            <a:endParaRPr kumimoji="0" lang="ru-RU"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6656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6567" name="Picture 7"/>
          <p:cNvPicPr>
            <a:picLocks noChangeAspect="1" noChangeArrowheads="1"/>
          </p:cNvPicPr>
          <p:nvPr/>
        </p:nvPicPr>
        <p:blipFill>
          <a:blip r:embed="rId3" cstate="print"/>
          <a:srcRect/>
          <a:stretch>
            <a:fillRect/>
          </a:stretch>
        </p:blipFill>
        <p:spPr bwMode="auto">
          <a:xfrm>
            <a:off x="1187624" y="1412776"/>
            <a:ext cx="6696744" cy="521194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15</a:t>
            </a:fld>
            <a:endParaRPr lang="en-US" dirty="0"/>
          </a:p>
        </p:txBody>
      </p:sp>
      <p:sp>
        <p:nvSpPr>
          <p:cNvPr id="4" name="Заголовок 3"/>
          <p:cNvSpPr>
            <a:spLocks noGrp="1"/>
          </p:cNvSpPr>
          <p:nvPr>
            <p:ph type="title"/>
          </p:nvPr>
        </p:nvSpPr>
        <p:spPr/>
        <p:txBody>
          <a:bodyPr>
            <a:normAutofit fontScale="90000"/>
          </a:bodyPr>
          <a:lstStyle/>
          <a:p>
            <a:r>
              <a:rPr lang="en-US" dirty="0" err="1" smtClean="0"/>
              <a:t>Webprotege</a:t>
            </a:r>
            <a:r>
              <a:rPr lang="ru-RU" dirty="0" smtClean="0"/>
              <a:t>: фрагмент базы знаний о спарже</a:t>
            </a:r>
            <a:endParaRPr lang="ru-RU" dirty="0"/>
          </a:p>
        </p:txBody>
      </p:sp>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8065" name="Picture 1"/>
          <p:cNvPicPr>
            <a:picLocks noChangeAspect="1" noChangeArrowheads="1"/>
          </p:cNvPicPr>
          <p:nvPr/>
        </p:nvPicPr>
        <p:blipFill>
          <a:blip r:embed="rId3" cstate="print"/>
          <a:srcRect/>
          <a:stretch>
            <a:fillRect/>
          </a:stretch>
        </p:blipFill>
        <p:spPr bwMode="auto">
          <a:xfrm>
            <a:off x="899592" y="1484784"/>
            <a:ext cx="6971531" cy="51911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16</a:t>
            </a:fld>
            <a:endParaRPr lang="en-US"/>
          </a:p>
        </p:txBody>
      </p:sp>
      <p:sp>
        <p:nvSpPr>
          <p:cNvPr id="4" name="Заголовок 3"/>
          <p:cNvSpPr>
            <a:spLocks noGrp="1"/>
          </p:cNvSpPr>
          <p:nvPr>
            <p:ph type="title"/>
          </p:nvPr>
        </p:nvSpPr>
        <p:spPr>
          <a:xfrm>
            <a:off x="107504" y="274638"/>
            <a:ext cx="8856984" cy="1282154"/>
          </a:xfrm>
        </p:spPr>
        <p:txBody>
          <a:bodyPr>
            <a:noAutofit/>
          </a:bodyPr>
          <a:lstStyle/>
          <a:p>
            <a:r>
              <a:rPr lang="ru-RU" sz="3600" dirty="0" err="1" smtClean="0"/>
              <a:t>Метаредактор</a:t>
            </a:r>
            <a:r>
              <a:rPr lang="ru-RU" sz="3600" dirty="0" smtClean="0"/>
              <a:t> </a:t>
            </a:r>
            <a:r>
              <a:rPr lang="en-US" sz="3600" dirty="0" smtClean="0"/>
              <a:t>IWE</a:t>
            </a:r>
            <a:r>
              <a:rPr lang="ru-RU" sz="3600" dirty="0" smtClean="0"/>
              <a:t>: фрагмент онтологии медицинской базы знаний</a:t>
            </a:r>
            <a:endParaRPr lang="ru-RU" sz="3600" dirty="0"/>
          </a:p>
        </p:txBody>
      </p:sp>
      <p:sp>
        <p:nvSpPr>
          <p:cNvPr id="890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9091" name="Picture 3"/>
          <p:cNvPicPr>
            <a:picLocks noChangeAspect="1" noChangeArrowheads="1"/>
          </p:cNvPicPr>
          <p:nvPr/>
        </p:nvPicPr>
        <p:blipFill>
          <a:blip r:embed="rId3" cstate="print"/>
          <a:srcRect/>
          <a:stretch>
            <a:fillRect/>
          </a:stretch>
        </p:blipFill>
        <p:spPr bwMode="auto">
          <a:xfrm>
            <a:off x="899592" y="1556792"/>
            <a:ext cx="7568933" cy="51845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17</a:t>
            </a:fld>
            <a:endParaRPr lang="en-US"/>
          </a:p>
        </p:txBody>
      </p:sp>
      <p:sp>
        <p:nvSpPr>
          <p:cNvPr id="4" name="Заголовок 3"/>
          <p:cNvSpPr>
            <a:spLocks noGrp="1"/>
          </p:cNvSpPr>
          <p:nvPr>
            <p:ph type="title"/>
          </p:nvPr>
        </p:nvSpPr>
        <p:spPr/>
        <p:txBody>
          <a:bodyPr>
            <a:noAutofit/>
          </a:bodyPr>
          <a:lstStyle/>
          <a:p>
            <a:r>
              <a:rPr lang="ru-RU" sz="3600" dirty="0" err="1" smtClean="0"/>
              <a:t>Метаредактор</a:t>
            </a:r>
            <a:r>
              <a:rPr lang="ru-RU" sz="3600" dirty="0" smtClean="0"/>
              <a:t> </a:t>
            </a:r>
            <a:r>
              <a:rPr lang="en-US" sz="3600" dirty="0" smtClean="0"/>
              <a:t>IWE</a:t>
            </a:r>
            <a:r>
              <a:rPr lang="ru-RU" sz="3600" dirty="0" smtClean="0"/>
              <a:t>: фрагмент базы знаний в области офтальмологии</a:t>
            </a:r>
            <a:endParaRPr lang="ru-RU" sz="3600" dirty="0"/>
          </a:p>
        </p:txBody>
      </p:sp>
      <p:sp>
        <p:nvSpPr>
          <p:cNvPr id="901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0113" name="Picture 1"/>
          <p:cNvPicPr>
            <a:picLocks noChangeAspect="1" noChangeArrowheads="1"/>
          </p:cNvPicPr>
          <p:nvPr/>
        </p:nvPicPr>
        <p:blipFill>
          <a:blip r:embed="rId3" cstate="print"/>
          <a:srcRect/>
          <a:stretch>
            <a:fillRect/>
          </a:stretch>
        </p:blipFill>
        <p:spPr bwMode="auto">
          <a:xfrm>
            <a:off x="683568" y="1484784"/>
            <a:ext cx="8065887" cy="50405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Формирование баз знаний: </a:t>
            </a:r>
          </a:p>
          <a:p>
            <a:r>
              <a:rPr lang="ru-RU" dirty="0" smtClean="0"/>
              <a:t>   снизу вверх </a:t>
            </a:r>
            <a:r>
              <a:rPr lang="en-US" dirty="0" smtClean="0"/>
              <a:t>(Protégé)</a:t>
            </a:r>
            <a:r>
              <a:rPr lang="ru-RU" dirty="0" smtClean="0"/>
              <a:t>, </a:t>
            </a:r>
          </a:p>
          <a:p>
            <a:r>
              <a:rPr lang="ru-RU" dirty="0" smtClean="0"/>
              <a:t>   сверху вниз</a:t>
            </a:r>
            <a:r>
              <a:rPr lang="en-US" dirty="0" smtClean="0"/>
              <a:t> (IWE)</a:t>
            </a:r>
          </a:p>
          <a:p>
            <a:endParaRPr lang="en-US" dirty="0" smtClean="0"/>
          </a:p>
          <a:p>
            <a:r>
              <a:rPr lang="ru-RU" dirty="0" smtClean="0"/>
              <a:t>Базы терминов, зависимые информационные ресурсы</a:t>
            </a:r>
          </a:p>
          <a:p>
            <a:endParaRPr lang="en-US" dirty="0" smtClean="0"/>
          </a:p>
          <a:p>
            <a:r>
              <a:rPr lang="ru-RU" dirty="0" smtClean="0"/>
              <a:t>Интерфейс, расширяемые редакторы баз знаний</a:t>
            </a:r>
            <a:endParaRPr lang="ru-RU"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18</a:t>
            </a:fld>
            <a:endParaRPr lang="en-US"/>
          </a:p>
        </p:txBody>
      </p:sp>
      <p:sp>
        <p:nvSpPr>
          <p:cNvPr id="4" name="Заголовок 3"/>
          <p:cNvSpPr>
            <a:spLocks noGrp="1"/>
          </p:cNvSpPr>
          <p:nvPr>
            <p:ph type="title"/>
          </p:nvPr>
        </p:nvSpPr>
        <p:spPr/>
        <p:txBody>
          <a:bodyPr/>
          <a:lstStyle/>
          <a:p>
            <a:r>
              <a:rPr lang="ru-RU" dirty="0" err="1" smtClean="0"/>
              <a:t>Метаредакторы</a:t>
            </a:r>
            <a:r>
              <a:rPr lang="ru-RU" dirty="0" smtClean="0"/>
              <a:t> баз знаний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Спецификация задачи - предикат P(</a:t>
            </a:r>
            <a:r>
              <a:rPr lang="ru-RU" dirty="0" err="1" smtClean="0"/>
              <a:t>x</a:t>
            </a:r>
            <a:r>
              <a:rPr lang="ru-RU" dirty="0" smtClean="0"/>
              <a:t>, </a:t>
            </a:r>
            <a:r>
              <a:rPr lang="ru-RU" dirty="0" err="1" smtClean="0"/>
              <a:t>k</a:t>
            </a:r>
            <a:r>
              <a:rPr lang="ru-RU" dirty="0" smtClean="0"/>
              <a:t>, </a:t>
            </a:r>
            <a:r>
              <a:rPr lang="ru-RU" dirty="0" err="1" smtClean="0"/>
              <a:t>y</a:t>
            </a:r>
            <a:r>
              <a:rPr lang="ru-RU" dirty="0" smtClean="0"/>
              <a:t>), где </a:t>
            </a:r>
            <a:r>
              <a:rPr lang="ru-RU" dirty="0" err="1" smtClean="0"/>
              <a:t>x</a:t>
            </a:r>
            <a:r>
              <a:rPr lang="ru-RU" dirty="0" smtClean="0"/>
              <a:t> </a:t>
            </a:r>
            <a:r>
              <a:rPr lang="ru-RU" dirty="0" smtClean="0">
                <a:sym typeface="Symbol"/>
              </a:rPr>
              <a:t></a:t>
            </a:r>
            <a:r>
              <a:rPr lang="ru-RU" dirty="0" smtClean="0"/>
              <a:t> X’, </a:t>
            </a:r>
            <a:r>
              <a:rPr lang="ru-RU" dirty="0" err="1" smtClean="0"/>
              <a:t>k</a:t>
            </a:r>
            <a:r>
              <a:rPr lang="ru-RU" dirty="0" smtClean="0"/>
              <a:t> </a:t>
            </a:r>
            <a:r>
              <a:rPr lang="ru-RU" dirty="0" smtClean="0">
                <a:sym typeface="Symbol"/>
              </a:rPr>
              <a:t></a:t>
            </a:r>
            <a:r>
              <a:rPr lang="ru-RU" dirty="0" smtClean="0"/>
              <a:t> K(X’, Y), </a:t>
            </a:r>
            <a:r>
              <a:rPr lang="ru-RU" dirty="0" err="1" smtClean="0"/>
              <a:t>y</a:t>
            </a:r>
            <a:r>
              <a:rPr lang="ru-RU" dirty="0" smtClean="0"/>
              <a:t> </a:t>
            </a:r>
            <a:r>
              <a:rPr lang="ru-RU" dirty="0" smtClean="0">
                <a:sym typeface="Symbol"/>
              </a:rPr>
              <a:t></a:t>
            </a:r>
            <a:r>
              <a:rPr lang="ru-RU" dirty="0" smtClean="0"/>
              <a:t> Y</a:t>
            </a:r>
            <a:endParaRPr lang="en-US" dirty="0" smtClean="0"/>
          </a:p>
          <a:p>
            <a:r>
              <a:rPr lang="ru-RU" dirty="0" smtClean="0"/>
              <a:t>Невозможность доказать существование решения</a:t>
            </a:r>
            <a:r>
              <a:rPr lang="en-US" dirty="0" smtClean="0"/>
              <a:t> </a:t>
            </a:r>
            <a:r>
              <a:rPr lang="ru-RU" dirty="0" smtClean="0"/>
              <a:t>задачи</a:t>
            </a:r>
          </a:p>
          <a:p>
            <a:r>
              <a:rPr lang="ru-RU" dirty="0" smtClean="0"/>
              <a:t>Предположение о существовании «правильной базы знаний» и о существовании решения:                              </a:t>
            </a:r>
            <a:r>
              <a:rPr lang="ru-RU" dirty="0" smtClean="0">
                <a:sym typeface="Symbol"/>
              </a:rPr>
              <a:t></a:t>
            </a:r>
            <a:r>
              <a:rPr lang="en-US" dirty="0" smtClean="0"/>
              <a:t> k* </a:t>
            </a:r>
            <a:r>
              <a:rPr lang="ru-RU" dirty="0" smtClean="0">
                <a:sym typeface="Symbol"/>
              </a:rPr>
              <a:t></a:t>
            </a:r>
            <a:r>
              <a:rPr lang="en-US" dirty="0" smtClean="0"/>
              <a:t> K(X’, Y) </a:t>
            </a:r>
            <a:r>
              <a:rPr lang="ru-RU" dirty="0" smtClean="0">
                <a:sym typeface="Symbol"/>
              </a:rPr>
              <a:t></a:t>
            </a:r>
            <a:r>
              <a:rPr lang="en-US" dirty="0" smtClean="0"/>
              <a:t> x </a:t>
            </a:r>
            <a:r>
              <a:rPr lang="ru-RU" dirty="0" smtClean="0">
                <a:sym typeface="Symbol"/>
              </a:rPr>
              <a:t></a:t>
            </a:r>
            <a:r>
              <a:rPr lang="ru-RU" dirty="0" smtClean="0"/>
              <a:t> </a:t>
            </a:r>
            <a:r>
              <a:rPr lang="en-US" dirty="0" smtClean="0"/>
              <a:t>X </a:t>
            </a:r>
            <a:r>
              <a:rPr lang="ru-RU" dirty="0" smtClean="0">
                <a:sym typeface="Symbol"/>
              </a:rPr>
              <a:t></a:t>
            </a:r>
            <a:r>
              <a:rPr lang="en-US" dirty="0" smtClean="0"/>
              <a:t> y </a:t>
            </a:r>
            <a:r>
              <a:rPr lang="ru-RU" dirty="0" smtClean="0">
                <a:sym typeface="Symbol"/>
              </a:rPr>
              <a:t></a:t>
            </a:r>
            <a:r>
              <a:rPr lang="en-US" dirty="0" smtClean="0"/>
              <a:t> Y  P(x, k*, y)</a:t>
            </a:r>
            <a:r>
              <a:rPr lang="ru-RU" dirty="0" smtClean="0"/>
              <a:t> (пример – доказательство теорем, медицинская диагностика)        </a:t>
            </a:r>
            <a:endParaRPr lang="ru-RU"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19</a:t>
            </a:fld>
            <a:endParaRPr lang="en-US"/>
          </a:p>
        </p:txBody>
      </p:sp>
      <p:sp>
        <p:nvSpPr>
          <p:cNvPr id="4" name="Заголовок 3"/>
          <p:cNvSpPr>
            <a:spLocks noGrp="1"/>
          </p:cNvSpPr>
          <p:nvPr>
            <p:ph type="title"/>
          </p:nvPr>
        </p:nvSpPr>
        <p:spPr/>
        <p:txBody>
          <a:bodyPr/>
          <a:lstStyle/>
          <a:p>
            <a:r>
              <a:rPr lang="ru-RU" dirty="0" smtClean="0"/>
              <a:t>Спецификация задачи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r>
              <a:rPr lang="ru-RU" dirty="0" smtClean="0"/>
              <a:t>1. Исторический очерк</a:t>
            </a:r>
          </a:p>
          <a:p>
            <a:r>
              <a:rPr lang="ru-RU" dirty="0" smtClean="0"/>
              <a:t>2. Математические задачи, решаемые интеллектуальными системами</a:t>
            </a:r>
          </a:p>
          <a:p>
            <a:r>
              <a:rPr lang="ru-RU" dirty="0" smtClean="0"/>
              <a:t>3. Результат интеллектуальной системы</a:t>
            </a:r>
          </a:p>
          <a:p>
            <a:r>
              <a:rPr lang="ru-RU" dirty="0" smtClean="0"/>
              <a:t>4. Исходные данные интеллектуальной системы</a:t>
            </a:r>
          </a:p>
          <a:p>
            <a:r>
              <a:rPr lang="ru-RU" dirty="0" smtClean="0"/>
              <a:t>5. База знаний интеллектуальной системы</a:t>
            </a:r>
          </a:p>
          <a:p>
            <a:r>
              <a:rPr lang="ru-RU" dirty="0" smtClean="0"/>
              <a:t>6. Спецификация задачи интеллектуальной системы</a:t>
            </a:r>
          </a:p>
          <a:p>
            <a:r>
              <a:rPr lang="ru-RU" dirty="0" smtClean="0"/>
              <a:t>7. Алгоритм решения задачи</a:t>
            </a:r>
          </a:p>
          <a:p>
            <a:r>
              <a:rPr lang="ru-RU" dirty="0" smtClean="0"/>
              <a:t>8. Системы управления базами знаний</a:t>
            </a:r>
          </a:p>
          <a:p>
            <a:r>
              <a:rPr lang="ru-RU" dirty="0" smtClean="0"/>
              <a:t>9. </a:t>
            </a:r>
            <a:r>
              <a:rPr lang="ru-RU" sz="3000" dirty="0" smtClean="0"/>
              <a:t>Заключение</a:t>
            </a:r>
            <a:endParaRPr lang="ru-RU" sz="3000"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2</a:t>
            </a:fld>
            <a:endParaRPr lang="en-US"/>
          </a:p>
        </p:txBody>
      </p:sp>
      <p:sp>
        <p:nvSpPr>
          <p:cNvPr id="4" name="Заголовок 3"/>
          <p:cNvSpPr>
            <a:spLocks noGrp="1"/>
          </p:cNvSpPr>
          <p:nvPr>
            <p:ph type="title"/>
          </p:nvPr>
        </p:nvSpPr>
        <p:spPr/>
        <p:txBody>
          <a:bodyPr/>
          <a:lstStyle/>
          <a:p>
            <a:r>
              <a:rPr lang="ru-RU" dirty="0" smtClean="0"/>
              <a:t>План лекции</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2"/>
          <p:cNvSpPr>
            <a:spLocks noGrp="1"/>
          </p:cNvSpPr>
          <p:nvPr>
            <p:ph idx="1"/>
          </p:nvPr>
        </p:nvSpPr>
        <p:spPr>
          <a:xfrm>
            <a:off x="457200" y="1472430"/>
            <a:ext cx="8507288" cy="4620866"/>
          </a:xfrm>
          <a:prstGeom prst="rect">
            <a:avLst/>
          </a:prstGeom>
        </p:spPr>
        <p:txBody>
          <a:bodyPr>
            <a:noAutofit/>
          </a:bodyPr>
          <a:lstStyle/>
          <a:p>
            <a:pPr>
              <a:buNone/>
            </a:pPr>
            <a:r>
              <a:rPr lang="ru-RU" sz="2400" dirty="0" smtClean="0"/>
              <a:t>Разработка алгоритма       A: &lt;X’, K(X’, Y)&gt; </a:t>
            </a:r>
            <a:r>
              <a:rPr lang="ru-RU" sz="2400" dirty="0" smtClean="0">
                <a:sym typeface="Symbol"/>
              </a:rPr>
              <a:t></a:t>
            </a:r>
            <a:r>
              <a:rPr lang="ru-RU" sz="2400" dirty="0" smtClean="0"/>
              <a:t> Y                    решения задачи</a:t>
            </a:r>
          </a:p>
          <a:p>
            <a:pPr>
              <a:buNone/>
            </a:pPr>
            <a:r>
              <a:rPr lang="ru-RU" sz="2400" dirty="0" smtClean="0"/>
              <a:t>«Слабое»             </a:t>
            </a:r>
            <a:r>
              <a:rPr lang="ru-RU" sz="2400" dirty="0" smtClean="0">
                <a:sym typeface="Symbol"/>
              </a:rPr>
              <a:t></a:t>
            </a:r>
            <a:r>
              <a:rPr lang="en-US" sz="2400" dirty="0" smtClean="0"/>
              <a:t> x </a:t>
            </a:r>
            <a:r>
              <a:rPr lang="ru-RU" sz="2400" dirty="0" smtClean="0">
                <a:sym typeface="Symbol"/>
              </a:rPr>
              <a:t></a:t>
            </a:r>
            <a:r>
              <a:rPr lang="en-US" sz="2400" dirty="0" smtClean="0"/>
              <a:t> X’ </a:t>
            </a:r>
            <a:r>
              <a:rPr lang="ru-RU" sz="2400" dirty="0" smtClean="0">
                <a:sym typeface="Symbol"/>
              </a:rPr>
              <a:t></a:t>
            </a:r>
            <a:r>
              <a:rPr lang="en-US" sz="2400" dirty="0" smtClean="0"/>
              <a:t> k </a:t>
            </a:r>
            <a:r>
              <a:rPr lang="ru-RU" sz="2400" dirty="0" smtClean="0">
                <a:sym typeface="Symbol"/>
              </a:rPr>
              <a:t></a:t>
            </a:r>
            <a:r>
              <a:rPr lang="en-US" sz="2400" dirty="0" smtClean="0"/>
              <a:t> K(X’, Y) P(x, k, A(x, k))</a:t>
            </a:r>
            <a:r>
              <a:rPr lang="ru-RU" sz="2400" dirty="0" smtClean="0"/>
              <a:t> утверждение                                                            о правильности                                         алгоритма</a:t>
            </a:r>
          </a:p>
          <a:p>
            <a:pPr>
              <a:buNone/>
            </a:pPr>
            <a:r>
              <a:rPr lang="ru-RU" sz="2400" dirty="0" smtClean="0"/>
              <a:t>Системы продукций</a:t>
            </a:r>
          </a:p>
          <a:p>
            <a:pPr>
              <a:buNone/>
            </a:pPr>
            <a:r>
              <a:rPr lang="ru-RU" sz="2400" dirty="0" smtClean="0"/>
              <a:t>Общие классы задач и алгоритмы их решения; общие подзадачи; отображение онтологии предметной области на онтологию метода (</a:t>
            </a:r>
            <a:r>
              <a:rPr lang="ru-RU" sz="2400" dirty="0" err="1" smtClean="0"/>
              <a:t>Чандрасекаран</a:t>
            </a:r>
            <a:r>
              <a:rPr lang="ru-RU" sz="2400" dirty="0" smtClean="0"/>
              <a:t>); </a:t>
            </a:r>
          </a:p>
          <a:p>
            <a:pPr>
              <a:buNone/>
            </a:pPr>
            <a:r>
              <a:rPr lang="ru-RU" sz="2400" dirty="0" smtClean="0"/>
              <a:t>Базы операций, </a:t>
            </a:r>
            <a:r>
              <a:rPr lang="ru-RU" sz="2400" dirty="0" err="1" smtClean="0"/>
              <a:t>недоопределенные</a:t>
            </a:r>
            <a:r>
              <a:rPr lang="ru-RU" sz="2400" dirty="0" smtClean="0"/>
              <a:t> операции</a:t>
            </a:r>
          </a:p>
        </p:txBody>
      </p:sp>
      <p:sp>
        <p:nvSpPr>
          <p:cNvPr id="5" name="Номер слайда 4"/>
          <p:cNvSpPr>
            <a:spLocks noGrp="1"/>
          </p:cNvSpPr>
          <p:nvPr>
            <p:ph type="sldNum" sz="quarter" idx="12"/>
          </p:nvPr>
        </p:nvSpPr>
        <p:spPr/>
        <p:txBody>
          <a:bodyPr/>
          <a:lstStyle/>
          <a:p>
            <a:fld id="{BC410EEA-824F-4D46-AFE7-60426C8C06B0}" type="slidenum">
              <a:rPr lang="en-US" smtClean="0"/>
              <a:pPr/>
              <a:t>20</a:t>
            </a:fld>
            <a:endParaRPr lang="en-US"/>
          </a:p>
        </p:txBody>
      </p:sp>
      <p:sp>
        <p:nvSpPr>
          <p:cNvPr id="63" name="Rectangle 1"/>
          <p:cNvSpPr>
            <a:spLocks noGrp="1"/>
          </p:cNvSpPr>
          <p:nvPr>
            <p:ph type="title"/>
          </p:nvPr>
        </p:nvSpPr>
        <p:spPr/>
        <p:txBody>
          <a:bodyPr>
            <a:normAutofit/>
          </a:bodyPr>
          <a:lstStyle/>
          <a:p>
            <a:r>
              <a:rPr lang="ru-RU" dirty="0" smtClean="0"/>
              <a:t> Алгоритм решения задачи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wipe(down)">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wipe(down)">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wipe(down)">
                                      <p:cBhvr>
                                        <p:cTn id="17" dur="500"/>
                                        <p:tgtEl>
                                          <p:spTgt spid="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4">
                                            <p:txEl>
                                              <p:pRg st="3" end="3"/>
                                            </p:txEl>
                                          </p:spTgt>
                                        </p:tgtEl>
                                        <p:attrNameLst>
                                          <p:attrName>style.visibility</p:attrName>
                                        </p:attrNameLst>
                                      </p:cBhvr>
                                      <p:to>
                                        <p:strVal val="visible"/>
                                      </p:to>
                                    </p:set>
                                    <p:animEffect transition="in" filter="wipe(down)">
                                      <p:cBhvr>
                                        <p:cTn id="22" dur="500"/>
                                        <p:tgtEl>
                                          <p:spTgt spid="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4">
                                            <p:txEl>
                                              <p:pRg st="4" end="4"/>
                                            </p:txEl>
                                          </p:spTgt>
                                        </p:tgtEl>
                                        <p:attrNameLst>
                                          <p:attrName>style.visibility</p:attrName>
                                        </p:attrNameLst>
                                      </p:cBhvr>
                                      <p:to>
                                        <p:strVal val="visible"/>
                                      </p:to>
                                    </p:set>
                                    <p:animEffect transition="in" filter="wipe(down)">
                                      <p:cBhvr>
                                        <p:cTn id="27" dur="500"/>
                                        <p:tgtEl>
                                          <p:spTgt spid="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sz="2400" b="1" dirty="0" smtClean="0"/>
              <a:t>Алгоритм всегда обладает нежелательными свойствами:</a:t>
            </a:r>
            <a:r>
              <a:rPr lang="ru-RU" sz="2400" dirty="0" smtClean="0"/>
              <a:t> </a:t>
            </a:r>
          </a:p>
          <a:p>
            <a:pPr lvl="1"/>
            <a:r>
              <a:rPr lang="ru-RU" sz="2400" dirty="0" smtClean="0"/>
              <a:t>результатом алгоритма могут быть неправильные решения</a:t>
            </a:r>
          </a:p>
          <a:p>
            <a:pPr lvl="1"/>
            <a:r>
              <a:rPr lang="ru-RU" sz="2400" dirty="0" smtClean="0"/>
              <a:t>алгоритм может не иметь результата</a:t>
            </a:r>
          </a:p>
          <a:p>
            <a:pPr>
              <a:buNone/>
            </a:pPr>
            <a:r>
              <a:rPr lang="ru-RU" sz="2400" b="1" dirty="0" smtClean="0"/>
              <a:t>Отладка баз знаний</a:t>
            </a:r>
          </a:p>
          <a:p>
            <a:pPr>
              <a:buNone/>
            </a:pPr>
            <a:r>
              <a:rPr lang="ru-RU" sz="2400" b="1" dirty="0" smtClean="0"/>
              <a:t>Задача управления базами знаний                           </a:t>
            </a:r>
            <a:r>
              <a:rPr lang="ru-RU" sz="2400" dirty="0" smtClean="0"/>
              <a:t>– исключение случаев проявления нежелательных свойств алгоритма</a:t>
            </a:r>
          </a:p>
          <a:p>
            <a:pPr>
              <a:buNone/>
            </a:pPr>
            <a:r>
              <a:rPr lang="ru-RU" sz="2400" b="1" dirty="0" smtClean="0"/>
              <a:t>Эксперимент </a:t>
            </a:r>
            <a:r>
              <a:rPr lang="ru-RU" sz="2400" b="1" dirty="0" err="1" smtClean="0"/>
              <a:t>Самюэля</a:t>
            </a:r>
            <a:endParaRPr lang="ru-RU" sz="2400" b="1" dirty="0" smtClean="0"/>
          </a:p>
          <a:p>
            <a:pPr>
              <a:buNone/>
            </a:pPr>
            <a:r>
              <a:rPr lang="ru-RU" sz="2400" b="1" dirty="0" smtClean="0"/>
              <a:t>Эксперимент </a:t>
            </a:r>
            <a:r>
              <a:rPr lang="ru-RU" sz="2400" b="1" dirty="0" err="1" smtClean="0"/>
              <a:t>Михальского</a:t>
            </a:r>
            <a:endParaRPr lang="ru-RU" sz="2400" b="1"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21</a:t>
            </a:fld>
            <a:endParaRPr lang="en-US"/>
          </a:p>
        </p:txBody>
      </p:sp>
      <p:sp>
        <p:nvSpPr>
          <p:cNvPr id="4" name="Заголовок 3"/>
          <p:cNvSpPr>
            <a:spLocks noGrp="1"/>
          </p:cNvSpPr>
          <p:nvPr>
            <p:ph type="title"/>
          </p:nvPr>
        </p:nvSpPr>
        <p:spPr/>
        <p:txBody>
          <a:bodyPr>
            <a:normAutofit fontScale="90000"/>
          </a:bodyPr>
          <a:lstStyle/>
          <a:p>
            <a:r>
              <a:rPr lang="ru-RU" dirty="0" smtClean="0"/>
              <a:t>Системы управления базами знаний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down)">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down)">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dirty="0" smtClean="0"/>
              <a:t>База прецедентов {&lt;x</a:t>
            </a:r>
            <a:r>
              <a:rPr lang="ru-RU" baseline="-25000" dirty="0" smtClean="0"/>
              <a:t>1</a:t>
            </a:r>
            <a:r>
              <a:rPr lang="ru-RU" dirty="0" smtClean="0"/>
              <a:t>, y</a:t>
            </a:r>
            <a:r>
              <a:rPr lang="ru-RU" baseline="-25000" dirty="0" smtClean="0"/>
              <a:t>1</a:t>
            </a:r>
            <a:r>
              <a:rPr lang="ru-RU" dirty="0" smtClean="0"/>
              <a:t>&gt;, ... , &lt;</a:t>
            </a:r>
            <a:r>
              <a:rPr lang="ru-RU" dirty="0" err="1" smtClean="0"/>
              <a:t>x</a:t>
            </a:r>
            <a:r>
              <a:rPr lang="ru-RU" baseline="-25000" dirty="0" err="1" smtClean="0"/>
              <a:t>n</a:t>
            </a:r>
            <a:r>
              <a:rPr lang="ru-RU" dirty="0" smtClean="0"/>
              <a:t>, </a:t>
            </a:r>
            <a:r>
              <a:rPr lang="ru-RU" dirty="0" err="1" smtClean="0"/>
              <a:t>y</a:t>
            </a:r>
            <a:r>
              <a:rPr lang="ru-RU" baseline="-25000" dirty="0" err="1" smtClean="0"/>
              <a:t>n</a:t>
            </a:r>
            <a:r>
              <a:rPr lang="ru-RU" dirty="0" smtClean="0"/>
              <a:t>&gt;};</a:t>
            </a:r>
          </a:p>
          <a:p>
            <a:r>
              <a:rPr lang="ru-RU" dirty="0" smtClean="0"/>
              <a:t>Оценка правильности базы знаний С(</a:t>
            </a:r>
            <a:r>
              <a:rPr lang="ru-RU" dirty="0" err="1" smtClean="0"/>
              <a:t>k</a:t>
            </a:r>
            <a:r>
              <a:rPr lang="ru-RU" dirty="0" smtClean="0"/>
              <a:t>) = {&lt;x</a:t>
            </a:r>
            <a:r>
              <a:rPr lang="ru-RU" baseline="-25000" dirty="0" smtClean="0"/>
              <a:t>1</a:t>
            </a:r>
            <a:r>
              <a:rPr lang="ru-RU" dirty="0" smtClean="0"/>
              <a:t>, y</a:t>
            </a:r>
            <a:r>
              <a:rPr lang="ru-RU" baseline="-25000" dirty="0" smtClean="0"/>
              <a:t>1</a:t>
            </a:r>
            <a:r>
              <a:rPr lang="ru-RU" dirty="0" smtClean="0"/>
              <a:t>&gt;, ... , &lt;</a:t>
            </a:r>
            <a:r>
              <a:rPr lang="ru-RU" dirty="0" err="1" smtClean="0"/>
              <a:t>x</a:t>
            </a:r>
            <a:r>
              <a:rPr lang="ru-RU" baseline="-25000" dirty="0" err="1" smtClean="0"/>
              <a:t>n</a:t>
            </a:r>
            <a:r>
              <a:rPr lang="ru-RU" dirty="0" smtClean="0"/>
              <a:t>, </a:t>
            </a:r>
            <a:r>
              <a:rPr lang="ru-RU" dirty="0" err="1" smtClean="0"/>
              <a:t>y</a:t>
            </a:r>
            <a:r>
              <a:rPr lang="ru-RU" baseline="-25000" dirty="0" err="1" smtClean="0"/>
              <a:t>n</a:t>
            </a:r>
            <a:r>
              <a:rPr lang="ru-RU" dirty="0" smtClean="0"/>
              <a:t>&gt;}, если </a:t>
            </a:r>
            <a:r>
              <a:rPr lang="ru-RU" dirty="0" smtClean="0">
                <a:sym typeface="Symbol"/>
              </a:rPr>
              <a:t></a:t>
            </a:r>
            <a:r>
              <a:rPr lang="ru-RU" dirty="0" smtClean="0"/>
              <a:t> </a:t>
            </a:r>
            <a:r>
              <a:rPr lang="ru-RU" dirty="0" err="1" smtClean="0"/>
              <a:t>i</a:t>
            </a:r>
            <a:r>
              <a:rPr lang="ru-RU" dirty="0" smtClean="0"/>
              <a:t> </a:t>
            </a:r>
            <a:r>
              <a:rPr lang="ru-RU" dirty="0" smtClean="0">
                <a:sym typeface="Symbol"/>
              </a:rPr>
              <a:t></a:t>
            </a:r>
            <a:r>
              <a:rPr lang="ru-RU" dirty="0" smtClean="0"/>
              <a:t> {1, ... , </a:t>
            </a:r>
            <a:r>
              <a:rPr lang="ru-RU" dirty="0" err="1" smtClean="0"/>
              <a:t>n</a:t>
            </a:r>
            <a:r>
              <a:rPr lang="ru-RU" dirty="0" smtClean="0"/>
              <a:t>} </a:t>
            </a:r>
            <a:r>
              <a:rPr lang="ru-RU" dirty="0" err="1" smtClean="0"/>
              <a:t>y</a:t>
            </a:r>
            <a:r>
              <a:rPr lang="ru-RU" baseline="-25000" dirty="0" err="1" smtClean="0"/>
              <a:t>i</a:t>
            </a:r>
            <a:r>
              <a:rPr lang="ru-RU" baseline="-25000" dirty="0" smtClean="0"/>
              <a:t> </a:t>
            </a:r>
            <a:r>
              <a:rPr lang="ru-RU" dirty="0" smtClean="0">
                <a:sym typeface="Symbol"/>
              </a:rPr>
              <a:t></a:t>
            </a:r>
            <a:r>
              <a:rPr lang="ru-RU" dirty="0" smtClean="0"/>
              <a:t> A(</a:t>
            </a:r>
            <a:r>
              <a:rPr lang="ru-RU" dirty="0" err="1" smtClean="0"/>
              <a:t>x</a:t>
            </a:r>
            <a:r>
              <a:rPr lang="ru-RU" baseline="-25000" dirty="0" err="1" smtClean="0"/>
              <a:t>i</a:t>
            </a:r>
            <a:r>
              <a:rPr lang="ru-RU" dirty="0" smtClean="0"/>
              <a:t>, </a:t>
            </a:r>
            <a:r>
              <a:rPr lang="ru-RU" dirty="0" err="1" smtClean="0"/>
              <a:t>k</a:t>
            </a:r>
            <a:r>
              <a:rPr lang="ru-RU" dirty="0" smtClean="0"/>
              <a:t>) для </a:t>
            </a:r>
            <a:r>
              <a:rPr lang="ru-RU" dirty="0" err="1" smtClean="0"/>
              <a:t>k</a:t>
            </a:r>
            <a:r>
              <a:rPr lang="ru-RU" dirty="0" smtClean="0"/>
              <a:t> </a:t>
            </a:r>
            <a:r>
              <a:rPr lang="ru-RU" dirty="0" smtClean="0">
                <a:sym typeface="Symbol"/>
              </a:rPr>
              <a:t></a:t>
            </a:r>
            <a:r>
              <a:rPr lang="ru-RU" dirty="0" smtClean="0"/>
              <a:t> K(X’, Y);</a:t>
            </a:r>
          </a:p>
          <a:p>
            <a:r>
              <a:rPr lang="ru-RU" dirty="0" smtClean="0"/>
              <a:t>База  знаний  </a:t>
            </a:r>
            <a:r>
              <a:rPr lang="ru-RU" dirty="0" err="1" smtClean="0"/>
              <a:t>k</a:t>
            </a:r>
            <a:r>
              <a:rPr lang="ru-RU" dirty="0" smtClean="0"/>
              <a:t> </a:t>
            </a:r>
            <a:r>
              <a:rPr lang="ru-RU" dirty="0" smtClean="0">
                <a:sym typeface="Symbol"/>
              </a:rPr>
              <a:t></a:t>
            </a:r>
            <a:r>
              <a:rPr lang="ru-RU" dirty="0" smtClean="0"/>
              <a:t> K(X’, Y) приближается к «правильной» базе знаний </a:t>
            </a:r>
            <a:r>
              <a:rPr lang="ru-RU" dirty="0" err="1" smtClean="0"/>
              <a:t>k</a:t>
            </a:r>
            <a:r>
              <a:rPr lang="ru-RU" dirty="0" smtClean="0"/>
              <a:t>*, если в оценке ее правильности С(</a:t>
            </a:r>
            <a:r>
              <a:rPr lang="ru-RU" dirty="0" err="1" smtClean="0"/>
              <a:t>k</a:t>
            </a:r>
            <a:r>
              <a:rPr lang="ru-RU" dirty="0" smtClean="0"/>
              <a:t>) параметр </a:t>
            </a:r>
            <a:r>
              <a:rPr lang="ru-RU" dirty="0" err="1" smtClean="0"/>
              <a:t>n</a:t>
            </a:r>
            <a:r>
              <a:rPr lang="ru-RU" dirty="0" smtClean="0"/>
              <a:t> неограниченно растет;</a:t>
            </a:r>
          </a:p>
          <a:p>
            <a:r>
              <a:rPr lang="ru-RU" dirty="0" smtClean="0"/>
              <a:t>Автоматическая и интерактивная системы управления базой знаний  </a:t>
            </a:r>
          </a:p>
          <a:p>
            <a:endParaRPr lang="ru-RU"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22</a:t>
            </a:fld>
            <a:endParaRPr lang="en-US"/>
          </a:p>
        </p:txBody>
      </p:sp>
      <p:sp>
        <p:nvSpPr>
          <p:cNvPr id="4" name="Заголовок 3"/>
          <p:cNvSpPr>
            <a:spLocks noGrp="1"/>
          </p:cNvSpPr>
          <p:nvPr>
            <p:ph type="title"/>
          </p:nvPr>
        </p:nvSpPr>
        <p:spPr/>
        <p:txBody>
          <a:bodyPr>
            <a:noAutofit/>
          </a:bodyPr>
          <a:lstStyle/>
          <a:p>
            <a:r>
              <a:rPr lang="ru-RU" sz="3600" dirty="0" smtClean="0"/>
              <a:t>Управление базой знаний в задаче медицинской диагностики</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772816"/>
            <a:ext cx="8229600" cy="4234475"/>
          </a:xfrm>
        </p:spPr>
        <p:txBody>
          <a:bodyPr>
            <a:normAutofit fontScale="92500" lnSpcReduction="10000"/>
          </a:bodyPr>
          <a:lstStyle/>
          <a:p>
            <a:r>
              <a:rPr lang="ru-RU" sz="2400" dirty="0" smtClean="0"/>
              <a:t>Простая модель интуитивного доказательства математического предложения  </a:t>
            </a:r>
            <a:r>
              <a:rPr lang="ru-RU" sz="2400" dirty="0" err="1" smtClean="0"/>
              <a:t>x</a:t>
            </a:r>
            <a:r>
              <a:rPr lang="ru-RU" sz="2400" dirty="0" smtClean="0"/>
              <a:t> </a:t>
            </a:r>
            <a:r>
              <a:rPr lang="ru-RU" sz="2400" dirty="0" smtClean="0">
                <a:sym typeface="Symbol"/>
              </a:rPr>
              <a:t></a:t>
            </a:r>
            <a:r>
              <a:rPr lang="ru-RU" sz="2400" dirty="0" smtClean="0"/>
              <a:t> X’ -последовательность математических предложений  x</a:t>
            </a:r>
            <a:r>
              <a:rPr lang="ru-RU" sz="2400" baseline="-25000" dirty="0" smtClean="0"/>
              <a:t>1</a:t>
            </a:r>
            <a:r>
              <a:rPr lang="ru-RU" sz="2400" dirty="0" smtClean="0"/>
              <a:t>, x</a:t>
            </a:r>
            <a:r>
              <a:rPr lang="ru-RU" sz="2400" baseline="-25000" dirty="0" smtClean="0"/>
              <a:t>2</a:t>
            </a:r>
            <a:r>
              <a:rPr lang="ru-RU" sz="2400" dirty="0" smtClean="0"/>
              <a:t>, ..., x</a:t>
            </a:r>
            <a:r>
              <a:rPr lang="ru-RU" sz="2400" baseline="-25000" dirty="0" smtClean="0"/>
              <a:t>n-1</a:t>
            </a:r>
            <a:r>
              <a:rPr lang="ru-RU" sz="2400" dirty="0" smtClean="0"/>
              <a:t>, </a:t>
            </a:r>
            <a:r>
              <a:rPr lang="ru-RU" sz="2400" dirty="0" err="1" smtClean="0"/>
              <a:t>x</a:t>
            </a:r>
            <a:r>
              <a:rPr lang="ru-RU" sz="2400" baseline="-25000" dirty="0" err="1" smtClean="0"/>
              <a:t>n</a:t>
            </a:r>
            <a:r>
              <a:rPr lang="ru-RU" sz="2400" dirty="0" smtClean="0"/>
              <a:t>, </a:t>
            </a:r>
            <a:r>
              <a:rPr lang="ru-RU" sz="2400" dirty="0" err="1" smtClean="0"/>
              <a:t>x</a:t>
            </a:r>
            <a:r>
              <a:rPr lang="ru-RU" sz="2400" dirty="0" smtClean="0"/>
              <a:t>;</a:t>
            </a:r>
          </a:p>
          <a:p>
            <a:r>
              <a:rPr lang="ru-RU" sz="2400" dirty="0" smtClean="0"/>
              <a:t>Верификация интуитивного доказательства – доказательство y</a:t>
            </a:r>
            <a:r>
              <a:rPr lang="ru-RU" sz="2400" baseline="-25000" dirty="0" smtClean="0"/>
              <a:t>1</a:t>
            </a:r>
            <a:r>
              <a:rPr lang="ru-RU" sz="2400" dirty="0" smtClean="0"/>
              <a:t> </a:t>
            </a:r>
            <a:r>
              <a:rPr lang="ru-RU" sz="2400" dirty="0" smtClean="0">
                <a:sym typeface="Symbol"/>
              </a:rPr>
              <a:t></a:t>
            </a:r>
            <a:r>
              <a:rPr lang="ru-RU" sz="2400" dirty="0" smtClean="0"/>
              <a:t> Y предложения x</a:t>
            </a:r>
            <a:r>
              <a:rPr lang="ru-RU" sz="2400" baseline="-25000" dirty="0" smtClean="0"/>
              <a:t>1</a:t>
            </a:r>
            <a:r>
              <a:rPr lang="ru-RU" sz="2400" dirty="0" smtClean="0"/>
              <a:t> </a:t>
            </a:r>
            <a:r>
              <a:rPr lang="ru-RU" sz="2400" dirty="0" smtClean="0">
                <a:sym typeface="Symbol"/>
              </a:rPr>
              <a:t></a:t>
            </a:r>
            <a:r>
              <a:rPr lang="ru-RU" sz="2400" dirty="0" smtClean="0"/>
              <a:t> X с использованием базы знаний </a:t>
            </a:r>
            <a:r>
              <a:rPr lang="ru-RU" sz="2400" dirty="0" err="1" smtClean="0"/>
              <a:t>k</a:t>
            </a:r>
            <a:r>
              <a:rPr lang="ru-RU" sz="2400" dirty="0" smtClean="0"/>
              <a:t> </a:t>
            </a:r>
            <a:r>
              <a:rPr lang="ru-RU" sz="2400" dirty="0" smtClean="0">
                <a:sym typeface="Symbol"/>
              </a:rPr>
              <a:t></a:t>
            </a:r>
            <a:r>
              <a:rPr lang="ru-RU" sz="2400" dirty="0" smtClean="0"/>
              <a:t> K(X’, Y); доказательство y</a:t>
            </a:r>
            <a:r>
              <a:rPr lang="ru-RU" sz="2400" baseline="-25000" dirty="0" smtClean="0"/>
              <a:t>2</a:t>
            </a:r>
            <a:r>
              <a:rPr lang="ru-RU" sz="2400" dirty="0" smtClean="0"/>
              <a:t> </a:t>
            </a:r>
            <a:r>
              <a:rPr lang="ru-RU" sz="2400" dirty="0" smtClean="0">
                <a:sym typeface="Symbol"/>
              </a:rPr>
              <a:t></a:t>
            </a:r>
            <a:r>
              <a:rPr lang="ru-RU" sz="2400" dirty="0" smtClean="0"/>
              <a:t> Y предложения x</a:t>
            </a:r>
            <a:r>
              <a:rPr lang="ru-RU" sz="2400" baseline="-25000" dirty="0" smtClean="0"/>
              <a:t>2</a:t>
            </a:r>
            <a:r>
              <a:rPr lang="ru-RU" sz="2400" dirty="0" smtClean="0"/>
              <a:t> </a:t>
            </a:r>
            <a:r>
              <a:rPr lang="ru-RU" sz="2400" dirty="0" smtClean="0">
                <a:sym typeface="Symbol"/>
              </a:rPr>
              <a:t></a:t>
            </a:r>
            <a:r>
              <a:rPr lang="ru-RU" sz="2400" dirty="0" smtClean="0"/>
              <a:t> X с использованием базы знаний </a:t>
            </a:r>
            <a:r>
              <a:rPr lang="ru-RU" sz="2400" dirty="0" err="1" smtClean="0"/>
              <a:t>k</a:t>
            </a:r>
            <a:r>
              <a:rPr lang="ru-RU" sz="2400" dirty="0" smtClean="0"/>
              <a:t> </a:t>
            </a:r>
            <a:r>
              <a:rPr lang="ru-RU" sz="2400" dirty="0" smtClean="0">
                <a:sym typeface="Symbol"/>
              </a:rPr>
              <a:t></a:t>
            </a:r>
            <a:r>
              <a:rPr lang="ru-RU" sz="2400" dirty="0" smtClean="0"/>
              <a:t> {x</a:t>
            </a:r>
            <a:r>
              <a:rPr lang="ru-RU" sz="2400" baseline="-25000" dirty="0" smtClean="0"/>
              <a:t>1</a:t>
            </a:r>
            <a:r>
              <a:rPr lang="ru-RU" sz="2400" dirty="0" smtClean="0"/>
              <a:t>}; ...;  доказательство </a:t>
            </a:r>
            <a:r>
              <a:rPr lang="ru-RU" sz="2400" dirty="0" err="1" smtClean="0"/>
              <a:t>y</a:t>
            </a:r>
            <a:r>
              <a:rPr lang="ru-RU" sz="2400" baseline="-25000" dirty="0" err="1" smtClean="0"/>
              <a:t>n</a:t>
            </a:r>
            <a:r>
              <a:rPr lang="ru-RU" sz="2400" dirty="0" smtClean="0"/>
              <a:t> </a:t>
            </a:r>
            <a:r>
              <a:rPr lang="ru-RU" sz="2400" dirty="0" smtClean="0">
                <a:sym typeface="Symbol"/>
              </a:rPr>
              <a:t></a:t>
            </a:r>
            <a:r>
              <a:rPr lang="ru-RU" sz="2400" dirty="0" smtClean="0"/>
              <a:t> Y предложения </a:t>
            </a:r>
            <a:r>
              <a:rPr lang="ru-RU" sz="2400" dirty="0" err="1" smtClean="0"/>
              <a:t>x</a:t>
            </a:r>
            <a:r>
              <a:rPr lang="ru-RU" sz="2400" baseline="-25000" dirty="0" err="1" smtClean="0"/>
              <a:t>n</a:t>
            </a:r>
            <a:r>
              <a:rPr lang="ru-RU" sz="2400" dirty="0" smtClean="0"/>
              <a:t> </a:t>
            </a:r>
            <a:r>
              <a:rPr lang="ru-RU" sz="2400" dirty="0" smtClean="0">
                <a:sym typeface="Symbol"/>
              </a:rPr>
              <a:t></a:t>
            </a:r>
            <a:r>
              <a:rPr lang="ru-RU" sz="2400" dirty="0" smtClean="0"/>
              <a:t> X с использованием базы знаний </a:t>
            </a:r>
            <a:r>
              <a:rPr lang="ru-RU" sz="2400" dirty="0" err="1" smtClean="0"/>
              <a:t>k</a:t>
            </a:r>
            <a:r>
              <a:rPr lang="ru-RU" sz="2400" dirty="0" smtClean="0"/>
              <a:t> </a:t>
            </a:r>
            <a:r>
              <a:rPr lang="ru-RU" sz="2400" dirty="0" smtClean="0">
                <a:sym typeface="Symbol"/>
              </a:rPr>
              <a:t></a:t>
            </a:r>
            <a:r>
              <a:rPr lang="ru-RU" sz="2400" dirty="0" smtClean="0"/>
              <a:t> {x</a:t>
            </a:r>
            <a:r>
              <a:rPr lang="ru-RU" sz="2400" baseline="-25000" dirty="0" smtClean="0"/>
              <a:t>1</a:t>
            </a:r>
            <a:r>
              <a:rPr lang="ru-RU" sz="2400" dirty="0" smtClean="0"/>
              <a:t>, x</a:t>
            </a:r>
            <a:r>
              <a:rPr lang="ru-RU" sz="2400" baseline="-25000" dirty="0" smtClean="0"/>
              <a:t>2</a:t>
            </a:r>
            <a:r>
              <a:rPr lang="ru-RU" sz="2400" dirty="0" smtClean="0"/>
              <a:t>, ..., x</a:t>
            </a:r>
            <a:r>
              <a:rPr lang="ru-RU" sz="2400" baseline="-25000" dirty="0" smtClean="0"/>
              <a:t>n-1</a:t>
            </a:r>
            <a:r>
              <a:rPr lang="ru-RU" sz="2400" dirty="0" smtClean="0"/>
              <a:t>}; доказательство y</a:t>
            </a:r>
            <a:r>
              <a:rPr lang="ru-RU" sz="2400" baseline="-25000" dirty="0" smtClean="0"/>
              <a:t>n+1</a:t>
            </a:r>
            <a:r>
              <a:rPr lang="ru-RU" sz="2400" dirty="0" smtClean="0"/>
              <a:t> </a:t>
            </a:r>
            <a:r>
              <a:rPr lang="ru-RU" sz="2400" dirty="0" smtClean="0">
                <a:sym typeface="Symbol"/>
              </a:rPr>
              <a:t></a:t>
            </a:r>
            <a:r>
              <a:rPr lang="ru-RU" sz="2400" dirty="0" smtClean="0"/>
              <a:t> Y предложения </a:t>
            </a:r>
            <a:r>
              <a:rPr lang="ru-RU" sz="2400" dirty="0" err="1" smtClean="0"/>
              <a:t>x</a:t>
            </a:r>
            <a:r>
              <a:rPr lang="ru-RU" sz="2400" dirty="0" smtClean="0"/>
              <a:t> </a:t>
            </a:r>
            <a:r>
              <a:rPr lang="ru-RU" sz="2400" dirty="0" smtClean="0">
                <a:sym typeface="Symbol"/>
              </a:rPr>
              <a:t></a:t>
            </a:r>
            <a:r>
              <a:rPr lang="ru-RU" sz="2400" dirty="0" smtClean="0"/>
              <a:t> X с использованием базы знаний </a:t>
            </a:r>
            <a:r>
              <a:rPr lang="ru-RU" sz="2400" dirty="0" err="1" smtClean="0"/>
              <a:t>k</a:t>
            </a:r>
            <a:r>
              <a:rPr lang="ru-RU" sz="2400" dirty="0" smtClean="0"/>
              <a:t> </a:t>
            </a:r>
            <a:r>
              <a:rPr lang="ru-RU" sz="2400" dirty="0" smtClean="0">
                <a:sym typeface="Symbol"/>
              </a:rPr>
              <a:t></a:t>
            </a:r>
            <a:r>
              <a:rPr lang="ru-RU" sz="2400" dirty="0" smtClean="0"/>
              <a:t> {x</a:t>
            </a:r>
            <a:r>
              <a:rPr lang="ru-RU" sz="2400" baseline="-25000" dirty="0" smtClean="0"/>
              <a:t>1</a:t>
            </a:r>
            <a:r>
              <a:rPr lang="ru-RU" sz="2400" dirty="0" smtClean="0"/>
              <a:t>, x</a:t>
            </a:r>
            <a:r>
              <a:rPr lang="ru-RU" sz="2400" baseline="-25000" dirty="0" smtClean="0"/>
              <a:t>2</a:t>
            </a:r>
            <a:r>
              <a:rPr lang="ru-RU" sz="2400" dirty="0" smtClean="0"/>
              <a:t>, ..., x</a:t>
            </a:r>
            <a:r>
              <a:rPr lang="ru-RU" sz="2400" baseline="-25000" dirty="0" smtClean="0"/>
              <a:t>n-1</a:t>
            </a:r>
            <a:r>
              <a:rPr lang="ru-RU" sz="2400" dirty="0" smtClean="0"/>
              <a:t>, </a:t>
            </a:r>
            <a:r>
              <a:rPr lang="ru-RU" sz="2400" dirty="0" err="1" smtClean="0"/>
              <a:t>x</a:t>
            </a:r>
            <a:r>
              <a:rPr lang="ru-RU" sz="2400" baseline="-25000" dirty="0" err="1" smtClean="0"/>
              <a:t>n</a:t>
            </a:r>
            <a:r>
              <a:rPr lang="ru-RU" sz="2400" dirty="0" smtClean="0"/>
              <a:t>} </a:t>
            </a:r>
            <a:endParaRPr lang="ru-RU" sz="2400"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23</a:t>
            </a:fld>
            <a:endParaRPr lang="en-US"/>
          </a:p>
        </p:txBody>
      </p:sp>
      <p:sp>
        <p:nvSpPr>
          <p:cNvPr id="4" name="Заголовок 3"/>
          <p:cNvSpPr>
            <a:spLocks noGrp="1"/>
          </p:cNvSpPr>
          <p:nvPr>
            <p:ph type="title"/>
          </p:nvPr>
        </p:nvSpPr>
        <p:spPr>
          <a:xfrm>
            <a:off x="457200" y="274638"/>
            <a:ext cx="8229600" cy="1210146"/>
          </a:xfrm>
        </p:spPr>
        <p:txBody>
          <a:bodyPr>
            <a:noAutofit/>
          </a:bodyPr>
          <a:lstStyle/>
          <a:p>
            <a:r>
              <a:rPr lang="ru-RU" sz="3200" dirty="0" smtClean="0"/>
              <a:t>Система управления базой знаний в задаче верификации интуитивных доказательств</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628800"/>
            <a:ext cx="8229600" cy="4378491"/>
          </a:xfrm>
        </p:spPr>
        <p:txBody>
          <a:bodyPr>
            <a:normAutofit fontScale="92500" lnSpcReduction="10000"/>
          </a:bodyPr>
          <a:lstStyle/>
          <a:p>
            <a:r>
              <a:rPr lang="ru-RU" dirty="0" smtClean="0"/>
              <a:t>Оценка эффективности базы знаний </a:t>
            </a:r>
            <a:r>
              <a:rPr lang="ru-RU" dirty="0" err="1" smtClean="0"/>
              <a:t>k</a:t>
            </a:r>
            <a:r>
              <a:rPr lang="ru-RU" dirty="0" smtClean="0"/>
              <a:t> </a:t>
            </a:r>
            <a:r>
              <a:rPr lang="ru-RU" dirty="0" smtClean="0">
                <a:sym typeface="Symbol"/>
              </a:rPr>
              <a:t></a:t>
            </a:r>
            <a:r>
              <a:rPr lang="ru-RU" dirty="0" smtClean="0"/>
              <a:t> K(X’, Y) – множество предложений, для которых система поиска доказательств с этой базой знаний уже построила доказательства;</a:t>
            </a:r>
          </a:p>
          <a:p>
            <a:r>
              <a:rPr lang="ru-RU" dirty="0" err="1" smtClean="0"/>
              <a:t>Метадоказательство</a:t>
            </a:r>
            <a:r>
              <a:rPr lang="ru-RU" dirty="0" smtClean="0"/>
              <a:t> </a:t>
            </a:r>
            <a:r>
              <a:rPr lang="ru-RU" smtClean="0"/>
              <a:t>– полное доказательство</a:t>
            </a:r>
            <a:r>
              <a:rPr lang="ru-RU" dirty="0" smtClean="0"/>
              <a:t>, содержащее синтаксические переменные;</a:t>
            </a:r>
          </a:p>
          <a:p>
            <a:r>
              <a:rPr lang="ru-RU" dirty="0" smtClean="0"/>
              <a:t>Система управления базой знаний - если доказано некоторое предложение </a:t>
            </a:r>
            <a:r>
              <a:rPr lang="ru-RU" dirty="0" err="1" smtClean="0"/>
              <a:t>x</a:t>
            </a:r>
            <a:r>
              <a:rPr lang="ru-RU" dirty="0" smtClean="0"/>
              <a:t> </a:t>
            </a:r>
            <a:r>
              <a:rPr lang="ru-RU" dirty="0" smtClean="0">
                <a:sym typeface="Symbol"/>
              </a:rPr>
              <a:t></a:t>
            </a:r>
            <a:r>
              <a:rPr lang="ru-RU" dirty="0" smtClean="0"/>
              <a:t> X, то это предложение включается в базу знаний; если при этом построено доказательство </a:t>
            </a:r>
            <a:r>
              <a:rPr lang="ru-RU" dirty="0" err="1" smtClean="0"/>
              <a:t>y</a:t>
            </a:r>
            <a:r>
              <a:rPr lang="ru-RU" dirty="0" smtClean="0"/>
              <a:t> </a:t>
            </a:r>
            <a:r>
              <a:rPr lang="ru-RU" dirty="0" smtClean="0">
                <a:sym typeface="Symbol"/>
              </a:rPr>
              <a:t></a:t>
            </a:r>
            <a:r>
              <a:rPr lang="ru-RU" dirty="0" smtClean="0"/>
              <a:t> Y, то оно обобщается до </a:t>
            </a:r>
            <a:r>
              <a:rPr lang="ru-RU" dirty="0" err="1" smtClean="0"/>
              <a:t>метадоказательства</a:t>
            </a:r>
            <a:r>
              <a:rPr lang="ru-RU" dirty="0" smtClean="0"/>
              <a:t> </a:t>
            </a:r>
            <a:r>
              <a:rPr lang="ru-RU" dirty="0" err="1" smtClean="0"/>
              <a:t>my</a:t>
            </a:r>
            <a:r>
              <a:rPr lang="ru-RU" dirty="0" smtClean="0"/>
              <a:t>, которое включается в базу знаний </a:t>
            </a:r>
            <a:endParaRPr lang="ru-RU"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24</a:t>
            </a:fld>
            <a:endParaRPr lang="en-US"/>
          </a:p>
        </p:txBody>
      </p:sp>
      <p:sp>
        <p:nvSpPr>
          <p:cNvPr id="4" name="Заголовок 3"/>
          <p:cNvSpPr>
            <a:spLocks noGrp="1"/>
          </p:cNvSpPr>
          <p:nvPr>
            <p:ph type="title"/>
          </p:nvPr>
        </p:nvSpPr>
        <p:spPr/>
        <p:txBody>
          <a:bodyPr>
            <a:noAutofit/>
          </a:bodyPr>
          <a:lstStyle/>
          <a:p>
            <a:r>
              <a:rPr lang="ru-RU" sz="3200" dirty="0" smtClean="0"/>
              <a:t>Система управления базой знаний в задаче верификации интуитивных доказательств</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4611968"/>
          </a:xfrm>
        </p:spPr>
        <p:txBody>
          <a:bodyPr>
            <a:normAutofit fontScale="77500" lnSpcReduction="20000"/>
          </a:bodyPr>
          <a:lstStyle/>
          <a:p>
            <a:r>
              <a:rPr lang="ru-RU" dirty="0" smtClean="0"/>
              <a:t>Поиск в базе знаний предложения </a:t>
            </a:r>
            <a:r>
              <a:rPr lang="ru-RU" dirty="0" err="1" smtClean="0"/>
              <a:t>x</a:t>
            </a:r>
            <a:r>
              <a:rPr lang="ru-RU" dirty="0" smtClean="0"/>
              <a:t>’, для которого </a:t>
            </a:r>
            <a:r>
              <a:rPr lang="ru-RU" dirty="0" err="1" smtClean="0"/>
              <a:t>x</a:t>
            </a:r>
            <a:r>
              <a:rPr lang="ru-RU" dirty="0" smtClean="0"/>
              <a:t> является частным случаем (в случае успеха система управления базой знаний включает </a:t>
            </a:r>
            <a:r>
              <a:rPr lang="ru-RU" dirty="0" err="1" smtClean="0"/>
              <a:t>x</a:t>
            </a:r>
            <a:r>
              <a:rPr lang="ru-RU" dirty="0" smtClean="0"/>
              <a:t> в базу знаний);</a:t>
            </a:r>
          </a:p>
          <a:p>
            <a:r>
              <a:rPr lang="ru-RU" dirty="0" smtClean="0"/>
              <a:t>Поиск в базе знаний </a:t>
            </a:r>
            <a:r>
              <a:rPr lang="ru-RU" dirty="0" err="1" smtClean="0"/>
              <a:t>метадоказательства</a:t>
            </a:r>
            <a:r>
              <a:rPr lang="ru-RU" dirty="0" smtClean="0"/>
              <a:t> </a:t>
            </a:r>
            <a:r>
              <a:rPr lang="ru-RU" dirty="0" err="1" smtClean="0"/>
              <a:t>my</a:t>
            </a:r>
            <a:r>
              <a:rPr lang="ru-RU" dirty="0" smtClean="0"/>
              <a:t>, конкретизацией которого является доказательство </a:t>
            </a:r>
            <a:r>
              <a:rPr lang="ru-RU" dirty="0" err="1" smtClean="0"/>
              <a:t>y</a:t>
            </a:r>
            <a:r>
              <a:rPr lang="ru-RU" dirty="0" smtClean="0"/>
              <a:t> предложения </a:t>
            </a:r>
            <a:r>
              <a:rPr lang="ru-RU" dirty="0" err="1" smtClean="0"/>
              <a:t>x</a:t>
            </a:r>
            <a:r>
              <a:rPr lang="ru-RU" dirty="0" smtClean="0"/>
              <a:t> (в случае успеха система управления базой знаний включает </a:t>
            </a:r>
            <a:r>
              <a:rPr lang="ru-RU" dirty="0" err="1" smtClean="0"/>
              <a:t>x</a:t>
            </a:r>
            <a:r>
              <a:rPr lang="ru-RU" dirty="0" smtClean="0"/>
              <a:t> в базу знаний);</a:t>
            </a:r>
          </a:p>
          <a:p>
            <a:r>
              <a:rPr lang="ru-RU" dirty="0" smtClean="0"/>
              <a:t>Автоматический поиск (за заданное время) доказательства </a:t>
            </a:r>
            <a:r>
              <a:rPr lang="ru-RU" dirty="0" err="1" smtClean="0"/>
              <a:t>y</a:t>
            </a:r>
            <a:r>
              <a:rPr lang="ru-RU" dirty="0" smtClean="0"/>
              <a:t> предложения </a:t>
            </a:r>
            <a:r>
              <a:rPr lang="ru-RU" dirty="0" err="1" smtClean="0"/>
              <a:t>x</a:t>
            </a:r>
            <a:r>
              <a:rPr lang="ru-RU" dirty="0" smtClean="0"/>
              <a:t> (в случае успеха система управления базой знаний включает </a:t>
            </a:r>
            <a:r>
              <a:rPr lang="ru-RU" dirty="0" err="1" smtClean="0"/>
              <a:t>x</a:t>
            </a:r>
            <a:r>
              <a:rPr lang="ru-RU" dirty="0" smtClean="0"/>
              <a:t> в базу знаний, обобщает </a:t>
            </a:r>
            <a:r>
              <a:rPr lang="ru-RU" dirty="0" err="1" smtClean="0"/>
              <a:t>y</a:t>
            </a:r>
            <a:r>
              <a:rPr lang="ru-RU" dirty="0" smtClean="0"/>
              <a:t> до </a:t>
            </a:r>
            <a:r>
              <a:rPr lang="ru-RU" dirty="0" err="1" smtClean="0"/>
              <a:t>метадоказательства</a:t>
            </a:r>
            <a:r>
              <a:rPr lang="ru-RU" dirty="0" smtClean="0"/>
              <a:t> </a:t>
            </a:r>
            <a:r>
              <a:rPr lang="ru-RU" dirty="0" err="1" smtClean="0"/>
              <a:t>my</a:t>
            </a:r>
            <a:r>
              <a:rPr lang="ru-RU" dirty="0" smtClean="0"/>
              <a:t> и включает его в базу знаний);</a:t>
            </a:r>
          </a:p>
          <a:p>
            <a:r>
              <a:rPr lang="ru-RU" dirty="0" smtClean="0"/>
              <a:t>Интерактивное построение доказательства </a:t>
            </a:r>
            <a:r>
              <a:rPr lang="ru-RU" dirty="0" err="1" smtClean="0"/>
              <a:t>y</a:t>
            </a:r>
            <a:r>
              <a:rPr lang="ru-RU" dirty="0" smtClean="0"/>
              <a:t> предложения </a:t>
            </a:r>
            <a:r>
              <a:rPr lang="ru-RU" dirty="0" err="1" smtClean="0"/>
              <a:t>x</a:t>
            </a:r>
            <a:r>
              <a:rPr lang="ru-RU" dirty="0" smtClean="0"/>
              <a:t> (в случае успеха система управления базой знаний включает </a:t>
            </a:r>
            <a:r>
              <a:rPr lang="ru-RU" dirty="0" err="1" smtClean="0"/>
              <a:t>x</a:t>
            </a:r>
            <a:r>
              <a:rPr lang="ru-RU" dirty="0" smtClean="0"/>
              <a:t> в базу знаний, обобщает </a:t>
            </a:r>
            <a:r>
              <a:rPr lang="ru-RU" dirty="0" err="1" smtClean="0"/>
              <a:t>y</a:t>
            </a:r>
            <a:r>
              <a:rPr lang="ru-RU" dirty="0" smtClean="0"/>
              <a:t> до </a:t>
            </a:r>
            <a:r>
              <a:rPr lang="ru-RU" dirty="0" err="1" smtClean="0"/>
              <a:t>метадоказательства</a:t>
            </a:r>
            <a:r>
              <a:rPr lang="ru-RU" dirty="0" smtClean="0"/>
              <a:t> </a:t>
            </a:r>
            <a:r>
              <a:rPr lang="ru-RU" dirty="0" err="1" smtClean="0"/>
              <a:t>my</a:t>
            </a:r>
            <a:r>
              <a:rPr lang="ru-RU" dirty="0" smtClean="0"/>
              <a:t> и включает его в базу знаний)  </a:t>
            </a:r>
            <a:endParaRPr lang="ru-RU"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25</a:t>
            </a:fld>
            <a:endParaRPr lang="en-US"/>
          </a:p>
        </p:txBody>
      </p:sp>
      <p:sp>
        <p:nvSpPr>
          <p:cNvPr id="4" name="Заголовок 3"/>
          <p:cNvSpPr>
            <a:spLocks noGrp="1"/>
          </p:cNvSpPr>
          <p:nvPr>
            <p:ph type="title"/>
          </p:nvPr>
        </p:nvSpPr>
        <p:spPr/>
        <p:txBody>
          <a:bodyPr>
            <a:normAutofit fontScale="90000"/>
          </a:bodyPr>
          <a:lstStyle/>
          <a:p>
            <a:r>
              <a:rPr lang="ru-RU" dirty="0" smtClean="0"/>
              <a:t>Построение доказательства </a:t>
            </a:r>
            <a:r>
              <a:rPr lang="en-US" dirty="0" smtClean="0"/>
              <a:t>y</a:t>
            </a:r>
            <a:r>
              <a:rPr lang="ru-RU" dirty="0" smtClean="0"/>
              <a:t> предложения </a:t>
            </a:r>
            <a:r>
              <a:rPr lang="en-US" dirty="0" smtClean="0"/>
              <a:t>x</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dirty="0" smtClean="0"/>
              <a:t>Машинное обучение и интеллектуальные системы;</a:t>
            </a:r>
          </a:p>
          <a:p>
            <a:r>
              <a:rPr lang="ru-RU" dirty="0" smtClean="0"/>
              <a:t>Облачные вычисления и интеллектуальные системы</a:t>
            </a:r>
          </a:p>
          <a:p>
            <a:r>
              <a:rPr lang="ru-RU" dirty="0" smtClean="0"/>
              <a:t>   </a:t>
            </a:r>
            <a:r>
              <a:rPr lang="en-US" dirty="0" err="1" smtClean="0"/>
              <a:t>Protege</a:t>
            </a:r>
            <a:endParaRPr lang="ru-RU" dirty="0" smtClean="0"/>
          </a:p>
          <a:p>
            <a:r>
              <a:rPr lang="ru-RU" dirty="0" smtClean="0"/>
              <a:t>   </a:t>
            </a:r>
            <a:r>
              <a:rPr lang="en-US" dirty="0" err="1" smtClean="0"/>
              <a:t>IACPaaS</a:t>
            </a:r>
            <a:endParaRPr lang="ru-RU" dirty="0" smtClean="0"/>
          </a:p>
          <a:p>
            <a:r>
              <a:rPr lang="ru-RU" dirty="0" smtClean="0"/>
              <a:t>Развитие технологий продолжается, проблема далека от завершения, сейчас можно говорить лишь о промежуточных результатах</a:t>
            </a:r>
            <a:endParaRPr lang="ru-RU"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26</a:t>
            </a:fld>
            <a:endParaRPr lang="en-US"/>
          </a:p>
        </p:txBody>
      </p:sp>
      <p:sp>
        <p:nvSpPr>
          <p:cNvPr id="4" name="Заголовок 3"/>
          <p:cNvSpPr>
            <a:spLocks noGrp="1"/>
          </p:cNvSpPr>
          <p:nvPr>
            <p:ph type="title"/>
          </p:nvPr>
        </p:nvSpPr>
        <p:spPr/>
        <p:txBody>
          <a:bodyPr/>
          <a:lstStyle/>
          <a:p>
            <a:r>
              <a:rPr lang="ru-RU" dirty="0" smtClean="0"/>
              <a:t>Заключение</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323528" y="1196752"/>
            <a:ext cx="8712968" cy="5184576"/>
          </a:xfrm>
        </p:spPr>
        <p:txBody>
          <a:bodyPr>
            <a:normAutofit fontScale="77500" lnSpcReduction="20000"/>
          </a:bodyPr>
          <a:lstStyle/>
          <a:p>
            <a:r>
              <a:rPr lang="ru-RU" sz="3100" b="1" dirty="0" smtClean="0"/>
              <a:t>1940-е</a:t>
            </a:r>
            <a:r>
              <a:rPr lang="ru-RU" dirty="0" smtClean="0"/>
              <a:t> Начало работ по программированию в </a:t>
            </a:r>
            <a:r>
              <a:rPr lang="ru-RU" b="1" dirty="0" smtClean="0"/>
              <a:t>США</a:t>
            </a:r>
          </a:p>
          <a:p>
            <a:r>
              <a:rPr lang="ru-RU" sz="3100" b="1" dirty="0" smtClean="0"/>
              <a:t>1950-е</a:t>
            </a:r>
            <a:r>
              <a:rPr lang="ru-RU" dirty="0" smtClean="0"/>
              <a:t> Начало работ по программированию в </a:t>
            </a:r>
            <a:r>
              <a:rPr lang="ru-RU" b="1" dirty="0" smtClean="0"/>
              <a:t>СССР</a:t>
            </a:r>
            <a:r>
              <a:rPr lang="ru-RU" dirty="0" smtClean="0"/>
              <a:t>;    начало работ в области искусственного интеллекта в </a:t>
            </a:r>
            <a:r>
              <a:rPr lang="ru-RU" b="1" dirty="0" smtClean="0"/>
              <a:t>США</a:t>
            </a:r>
          </a:p>
          <a:p>
            <a:r>
              <a:rPr lang="ru-RU" sz="3100" b="1" dirty="0" smtClean="0"/>
              <a:t>1960-е</a:t>
            </a:r>
            <a:r>
              <a:rPr lang="ru-RU" dirty="0" smtClean="0"/>
              <a:t> В </a:t>
            </a:r>
            <a:r>
              <a:rPr lang="ru-RU" b="1" dirty="0" smtClean="0"/>
              <a:t>СССР</a:t>
            </a:r>
            <a:r>
              <a:rPr lang="ru-RU" dirty="0" smtClean="0"/>
              <a:t> начало работ в области искусственного интеллекта; формируются коллективы в Москве (Д.А. Поспелов и др.), Новосибирске (А.С. Нариньяни), </a:t>
            </a:r>
            <a:r>
              <a:rPr lang="ru-RU" dirty="0" err="1" smtClean="0"/>
              <a:t>Таллине</a:t>
            </a:r>
            <a:r>
              <a:rPr lang="ru-RU" dirty="0" smtClean="0"/>
              <a:t> (Э.Х. </a:t>
            </a:r>
            <a:r>
              <a:rPr lang="ru-RU" dirty="0" err="1" smtClean="0"/>
              <a:t>Тыугу</a:t>
            </a:r>
            <a:r>
              <a:rPr lang="ru-RU" dirty="0" smtClean="0"/>
              <a:t>), Киеве (В.П. </a:t>
            </a:r>
            <a:r>
              <a:rPr lang="ru-RU" dirty="0" err="1" smtClean="0"/>
              <a:t>Гладун</a:t>
            </a:r>
            <a:r>
              <a:rPr lang="ru-RU" dirty="0" smtClean="0"/>
              <a:t>) и др.                                            Международные конференции по искусственному интеллекту;</a:t>
            </a:r>
          </a:p>
          <a:p>
            <a:r>
              <a:rPr lang="ru-RU" sz="3100" b="1" dirty="0" smtClean="0"/>
              <a:t>1970-е</a:t>
            </a:r>
            <a:r>
              <a:rPr lang="ru-RU" dirty="0" smtClean="0"/>
              <a:t> Начало работ по экспертным системам (интеллектуальным системам, системам с базами знаний) в </a:t>
            </a:r>
            <a:r>
              <a:rPr lang="ru-RU" b="1" dirty="0" smtClean="0"/>
              <a:t>США</a:t>
            </a:r>
            <a:r>
              <a:rPr lang="ru-RU" dirty="0" smtClean="0"/>
              <a:t>;                                                                    Приложения: медицина, геология, химия, распознавание речи и др.                                                                  Оболочки экспертных систем;                           Двусторонние международные встречи </a:t>
            </a:r>
            <a:r>
              <a:rPr lang="ru-RU" b="1" dirty="0" smtClean="0"/>
              <a:t>СССР-США</a:t>
            </a:r>
            <a:r>
              <a:rPr lang="ru-RU" dirty="0" smtClean="0"/>
              <a:t> по   искусственному интеллекту</a:t>
            </a:r>
          </a:p>
        </p:txBody>
      </p:sp>
      <p:sp>
        <p:nvSpPr>
          <p:cNvPr id="4" name="Номер слайда 3"/>
          <p:cNvSpPr>
            <a:spLocks noGrp="1"/>
          </p:cNvSpPr>
          <p:nvPr>
            <p:ph type="sldNum" sz="quarter" idx="12"/>
          </p:nvPr>
        </p:nvSpPr>
        <p:spPr/>
        <p:txBody>
          <a:bodyPr/>
          <a:lstStyle/>
          <a:p>
            <a:fld id="{BC410EEA-824F-4D46-AFE7-60426C8C06B0}" type="slidenum">
              <a:rPr lang="en-US" smtClean="0"/>
              <a:pPr/>
              <a:t>3</a:t>
            </a:fld>
            <a:endParaRPr lang="en-US"/>
          </a:p>
        </p:txBody>
      </p:sp>
      <p:sp>
        <p:nvSpPr>
          <p:cNvPr id="2" name="Rectangle 1"/>
          <p:cNvSpPr>
            <a:spLocks noGrp="1"/>
          </p:cNvSpPr>
          <p:nvPr>
            <p:ph type="title"/>
          </p:nvPr>
        </p:nvSpPr>
        <p:spPr>
          <a:xfrm>
            <a:off x="457200" y="274638"/>
            <a:ext cx="8003232" cy="922114"/>
          </a:xfrm>
        </p:spPr>
        <p:txBody>
          <a:bodyPr/>
          <a:lstStyle/>
          <a:p>
            <a:pPr algn="ctr"/>
            <a:r>
              <a:rPr lang="ru-RU" dirty="0" smtClean="0"/>
              <a:t>История</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340768"/>
            <a:ext cx="8229600" cy="4608512"/>
          </a:xfrm>
        </p:spPr>
        <p:txBody>
          <a:bodyPr>
            <a:normAutofit fontScale="77500" lnSpcReduction="20000"/>
          </a:bodyPr>
          <a:lstStyle/>
          <a:p>
            <a:r>
              <a:rPr lang="ru-RU" dirty="0" smtClean="0"/>
              <a:t>1970-е годы </a:t>
            </a:r>
            <a:r>
              <a:rPr lang="ru-RU" b="1" dirty="0" smtClean="0"/>
              <a:t>АН СССР </a:t>
            </a:r>
            <a:r>
              <a:rPr lang="ru-RU" dirty="0" smtClean="0"/>
              <a:t>руководство работами по искусственному интеллекту возлагает на Г.С. Поспелова;          Начало работ по интеллектуальным системам</a:t>
            </a:r>
            <a:r>
              <a:rPr lang="ru-RU" b="1" dirty="0" smtClean="0"/>
              <a:t> </a:t>
            </a:r>
            <a:r>
              <a:rPr lang="ru-RU" dirty="0" smtClean="0"/>
              <a:t>в</a:t>
            </a:r>
            <a:r>
              <a:rPr lang="ru-RU" b="1" dirty="0" smtClean="0"/>
              <a:t> СССР - </a:t>
            </a:r>
            <a:r>
              <a:rPr lang="ru-RU" dirty="0" smtClean="0"/>
              <a:t>создаются коллективы во</a:t>
            </a:r>
            <a:r>
              <a:rPr lang="ru-RU" b="1" dirty="0" smtClean="0"/>
              <a:t> </a:t>
            </a:r>
            <a:r>
              <a:rPr lang="ru-RU" dirty="0" smtClean="0"/>
              <a:t>Владивостоке, Иркутске и др., расширение тематики ранее созданных коллективов</a:t>
            </a:r>
          </a:p>
          <a:p>
            <a:endParaRPr lang="ru-RU" dirty="0" smtClean="0"/>
          </a:p>
          <a:p>
            <a:pPr>
              <a:buNone/>
            </a:pPr>
            <a:r>
              <a:rPr lang="ru-RU" dirty="0" smtClean="0"/>
              <a:t>   1980-е </a:t>
            </a:r>
            <a:r>
              <a:rPr lang="ru-RU" b="1" dirty="0" smtClean="0"/>
              <a:t>Японский</a:t>
            </a:r>
            <a:r>
              <a:rPr lang="ru-RU" dirty="0" smtClean="0"/>
              <a:t> проект, Стратегическая вычислительная инициатива </a:t>
            </a:r>
            <a:r>
              <a:rPr lang="ru-RU" b="1" dirty="0" smtClean="0"/>
              <a:t>США</a:t>
            </a:r>
            <a:r>
              <a:rPr lang="ru-RU" dirty="0" smtClean="0"/>
              <a:t>, </a:t>
            </a:r>
            <a:r>
              <a:rPr lang="ru-RU" b="1" dirty="0" smtClean="0"/>
              <a:t>Европейский</a:t>
            </a:r>
            <a:r>
              <a:rPr lang="ru-RU" dirty="0" smtClean="0"/>
              <a:t> проект, программа стран-членов </a:t>
            </a:r>
            <a:r>
              <a:rPr lang="ru-RU" b="1" dirty="0" smtClean="0"/>
              <a:t>СЭВ</a:t>
            </a:r>
            <a:r>
              <a:rPr lang="ru-RU" dirty="0" smtClean="0"/>
              <a:t> и закрытая программа </a:t>
            </a:r>
            <a:r>
              <a:rPr lang="ru-RU" b="1" dirty="0" smtClean="0"/>
              <a:t>СССР</a:t>
            </a:r>
            <a:r>
              <a:rPr lang="ru-RU" dirty="0" smtClean="0"/>
              <a:t>;                                                                        Работы в военной области в </a:t>
            </a:r>
            <a:r>
              <a:rPr lang="ru-RU" b="1" dirty="0" smtClean="0"/>
              <a:t>США</a:t>
            </a:r>
            <a:r>
              <a:rPr lang="ru-RU" dirty="0" smtClean="0"/>
              <a:t> и </a:t>
            </a:r>
            <a:r>
              <a:rPr lang="ru-RU" b="1" dirty="0" smtClean="0"/>
              <a:t>СССР; </a:t>
            </a:r>
            <a:r>
              <a:rPr lang="ru-RU" dirty="0" smtClean="0"/>
              <a:t>   Международная рабочая группа </a:t>
            </a:r>
            <a:r>
              <a:rPr lang="ru-RU" b="1" dirty="0" smtClean="0"/>
              <a:t>СЭВ</a:t>
            </a:r>
            <a:r>
              <a:rPr lang="ru-RU" dirty="0" smtClean="0"/>
              <a:t>;                      Работы в области онтологий в </a:t>
            </a:r>
            <a:r>
              <a:rPr lang="ru-RU" b="1" dirty="0" smtClean="0"/>
              <a:t>СССР</a:t>
            </a:r>
            <a:r>
              <a:rPr lang="ru-RU" dirty="0" smtClean="0"/>
              <a:t>, </a:t>
            </a:r>
            <a:r>
              <a:rPr lang="ru-RU" b="1" dirty="0" smtClean="0"/>
              <a:t>Европе и США; </a:t>
            </a:r>
            <a:r>
              <a:rPr lang="ru-RU" dirty="0" smtClean="0"/>
              <a:t>   Редакторы баз знаний в </a:t>
            </a:r>
            <a:r>
              <a:rPr lang="ru-RU" b="1" dirty="0" smtClean="0"/>
              <a:t>СССР;                        </a:t>
            </a:r>
            <a:r>
              <a:rPr lang="ru-RU" dirty="0" smtClean="0"/>
              <a:t>   Редакторы онтологий в </a:t>
            </a:r>
            <a:r>
              <a:rPr lang="ru-RU" b="1" dirty="0" smtClean="0"/>
              <a:t>США</a:t>
            </a:r>
            <a:r>
              <a:rPr lang="ru-RU" dirty="0" smtClean="0"/>
              <a:t>, </a:t>
            </a:r>
            <a:r>
              <a:rPr lang="ru-RU" b="1" dirty="0" smtClean="0"/>
              <a:t>Европе</a:t>
            </a:r>
          </a:p>
          <a:p>
            <a:endParaRPr lang="ru-RU" b="1"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4</a:t>
            </a:fld>
            <a:endParaRPr lang="en-US"/>
          </a:p>
        </p:txBody>
      </p:sp>
      <p:sp>
        <p:nvSpPr>
          <p:cNvPr id="4" name="Заголовок 3"/>
          <p:cNvSpPr>
            <a:spLocks noGrp="1"/>
          </p:cNvSpPr>
          <p:nvPr>
            <p:ph type="title"/>
          </p:nvPr>
        </p:nvSpPr>
        <p:spPr/>
        <p:txBody>
          <a:bodyPr/>
          <a:lstStyle/>
          <a:p>
            <a:pPr algn="ctr"/>
            <a:r>
              <a:rPr lang="ru-RU" dirty="0" smtClean="0"/>
              <a:t>История (продолжение)</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r>
              <a:rPr lang="ru-RU" dirty="0" smtClean="0"/>
              <a:t>1990-е Создание Ассоциации искусственного интеллекта в </a:t>
            </a:r>
            <a:r>
              <a:rPr lang="ru-RU" b="1" dirty="0" smtClean="0"/>
              <a:t>России;                </a:t>
            </a:r>
            <a:r>
              <a:rPr lang="ru-RU" dirty="0" smtClean="0"/>
              <a:t>   </a:t>
            </a:r>
            <a:r>
              <a:rPr lang="ru-RU" dirty="0" err="1" smtClean="0"/>
              <a:t>Метаредакторы</a:t>
            </a:r>
            <a:r>
              <a:rPr lang="ru-RU" dirty="0" smtClean="0"/>
              <a:t> баз знаний в </a:t>
            </a:r>
            <a:r>
              <a:rPr lang="ru-RU" b="1" dirty="0" smtClean="0"/>
              <a:t>России</a:t>
            </a:r>
            <a:r>
              <a:rPr lang="ru-RU" dirty="0" smtClean="0"/>
              <a:t>, </a:t>
            </a:r>
            <a:r>
              <a:rPr lang="ru-RU" b="1" dirty="0" smtClean="0"/>
              <a:t>США</a:t>
            </a:r>
          </a:p>
          <a:p>
            <a:r>
              <a:rPr lang="ru-RU" dirty="0" smtClean="0"/>
              <a:t>2000-е Клиент-серверные </a:t>
            </a:r>
            <a:r>
              <a:rPr lang="ru-RU" dirty="0" err="1" smtClean="0"/>
              <a:t>метаредактор</a:t>
            </a:r>
            <a:r>
              <a:rPr lang="ru-RU" dirty="0" smtClean="0"/>
              <a:t> баз знаний и платформа для разработки интеллектуальных систем в </a:t>
            </a:r>
            <a:r>
              <a:rPr lang="ru-RU" b="1" dirty="0" smtClean="0"/>
              <a:t>России</a:t>
            </a:r>
          </a:p>
          <a:p>
            <a:r>
              <a:rPr lang="ru-RU" dirty="0" smtClean="0"/>
              <a:t>2010–е Конференции ОСТИС в Минске;    Облачные </a:t>
            </a:r>
            <a:r>
              <a:rPr lang="ru-RU" dirty="0" err="1" smtClean="0"/>
              <a:t>метаредакторы</a:t>
            </a:r>
            <a:r>
              <a:rPr lang="ru-RU" dirty="0" smtClean="0"/>
              <a:t> баз знаний в </a:t>
            </a:r>
            <a:r>
              <a:rPr lang="ru-RU" b="1" dirty="0" smtClean="0"/>
              <a:t>США; </a:t>
            </a:r>
            <a:r>
              <a:rPr lang="ru-RU" dirty="0" smtClean="0"/>
              <a:t>   Клиент-серверная платформа для разработки интеллектуальных систем в </a:t>
            </a:r>
            <a:r>
              <a:rPr lang="ru-RU" b="1" dirty="0" smtClean="0"/>
              <a:t>Белоруссии; </a:t>
            </a:r>
            <a:r>
              <a:rPr lang="ru-RU" dirty="0" smtClean="0"/>
              <a:t>   Облачная платформа для разработки облачных интеллектуальных систем в </a:t>
            </a:r>
            <a:r>
              <a:rPr lang="ru-RU" b="1" dirty="0" smtClean="0"/>
              <a:t>России</a:t>
            </a:r>
            <a:endParaRPr lang="ru-RU" b="1"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5</a:t>
            </a:fld>
            <a:endParaRPr lang="en-US"/>
          </a:p>
        </p:txBody>
      </p:sp>
      <p:sp>
        <p:nvSpPr>
          <p:cNvPr id="4" name="Заголовок 3"/>
          <p:cNvSpPr>
            <a:spLocks noGrp="1"/>
          </p:cNvSpPr>
          <p:nvPr>
            <p:ph type="title"/>
          </p:nvPr>
        </p:nvSpPr>
        <p:spPr/>
        <p:txBody>
          <a:bodyPr/>
          <a:lstStyle/>
          <a:p>
            <a:pPr algn="ctr"/>
            <a:r>
              <a:rPr lang="ru-RU" dirty="0" smtClean="0"/>
              <a:t>История (продолжение)</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idx="1"/>
          </p:nvPr>
        </p:nvSpPr>
        <p:spPr>
          <a:xfrm>
            <a:off x="0" y="1844824"/>
            <a:ext cx="9144000" cy="4525963"/>
          </a:xfrm>
        </p:spPr>
        <p:txBody>
          <a:bodyPr>
            <a:normAutofit fontScale="85000" lnSpcReduction="20000"/>
          </a:bodyPr>
          <a:lstStyle/>
          <a:p>
            <a:r>
              <a:rPr lang="ru-RU" dirty="0" smtClean="0"/>
              <a:t>Сигнатура </a:t>
            </a:r>
            <a:r>
              <a:rPr lang="ru-RU" dirty="0" smtClean="0">
                <a:sym typeface="Symbol"/>
              </a:rPr>
              <a:t></a:t>
            </a:r>
            <a:r>
              <a:rPr lang="ru-RU" dirty="0" smtClean="0"/>
              <a:t> = {</a:t>
            </a:r>
            <a:r>
              <a:rPr lang="en-US" dirty="0" smtClean="0"/>
              <a:t>O</a:t>
            </a:r>
            <a:r>
              <a:rPr lang="ru-RU" dirty="0" smtClean="0"/>
              <a:t>, </a:t>
            </a:r>
            <a:r>
              <a:rPr lang="en-US" dirty="0" smtClean="0"/>
              <a:t>F</a:t>
            </a:r>
            <a:r>
              <a:rPr lang="ru-RU" dirty="0" smtClean="0"/>
              <a:t>, </a:t>
            </a:r>
            <a:r>
              <a:rPr lang="en-US" dirty="0" smtClean="0"/>
              <a:t>Pr</a:t>
            </a:r>
            <a:r>
              <a:rPr lang="ru-RU" dirty="0" smtClean="0"/>
              <a:t>} – математическая абстракция онтологии.</a:t>
            </a:r>
          </a:p>
          <a:p>
            <a:r>
              <a:rPr lang="ru-RU" dirty="0" smtClean="0"/>
              <a:t>Дано:</a:t>
            </a:r>
          </a:p>
          <a:p>
            <a:r>
              <a:rPr lang="ru-RU" dirty="0" smtClean="0"/>
              <a:t>Множество аксиом А – предложений на логическом языке сигнатуры </a:t>
            </a:r>
            <a:r>
              <a:rPr lang="ru-RU" dirty="0" smtClean="0">
                <a:sym typeface="Symbol"/>
              </a:rPr>
              <a:t> - </a:t>
            </a:r>
            <a:r>
              <a:rPr lang="ru-RU" dirty="0" smtClean="0"/>
              <a:t>математическая абстракция базы знаний;</a:t>
            </a:r>
          </a:p>
          <a:p>
            <a:r>
              <a:rPr lang="ru-RU" dirty="0" smtClean="0"/>
              <a:t>Некоторое подмножество </a:t>
            </a:r>
            <a:r>
              <a:rPr lang="en-US" dirty="0" smtClean="0"/>
              <a:t>U</a:t>
            </a:r>
            <a:r>
              <a:rPr lang="ru-RU" dirty="0" smtClean="0"/>
              <a:t>’ носителя </a:t>
            </a:r>
            <a:r>
              <a:rPr lang="en-US" dirty="0" smtClean="0"/>
              <a:t>U </a:t>
            </a:r>
            <a:r>
              <a:rPr lang="ru-RU" dirty="0" smtClean="0"/>
              <a:t>алгебраической системы и некоторые подмножества F</a:t>
            </a:r>
            <a:r>
              <a:rPr lang="ru-RU" u="sng" baseline="-25000" dirty="0" smtClean="0"/>
              <a:t>1</a:t>
            </a:r>
            <a:r>
              <a:rPr lang="ru-RU" dirty="0" smtClean="0"/>
              <a:t> </a:t>
            </a:r>
            <a:r>
              <a:rPr lang="en-US" dirty="0" smtClean="0">
                <a:sym typeface="Symbol"/>
              </a:rPr>
              <a:t></a:t>
            </a:r>
            <a:r>
              <a:rPr lang="en-US" dirty="0" smtClean="0"/>
              <a:t> F</a:t>
            </a:r>
            <a:r>
              <a:rPr lang="ru-RU" dirty="0" smtClean="0"/>
              <a:t> и Р</a:t>
            </a:r>
            <a:r>
              <a:rPr lang="ru-RU" baseline="-25000" dirty="0" smtClean="0"/>
              <a:t>1</a:t>
            </a:r>
            <a:r>
              <a:rPr lang="ru-RU" dirty="0" smtClean="0"/>
              <a:t> </a:t>
            </a:r>
            <a:r>
              <a:rPr lang="en-US" dirty="0" smtClean="0">
                <a:sym typeface="Symbol"/>
              </a:rPr>
              <a:t></a:t>
            </a:r>
            <a:r>
              <a:rPr lang="en-US" dirty="0" smtClean="0"/>
              <a:t> </a:t>
            </a:r>
            <a:r>
              <a:rPr lang="ru-RU" dirty="0" smtClean="0"/>
              <a:t>Р</a:t>
            </a:r>
            <a:r>
              <a:rPr lang="en-US" dirty="0" smtClean="0"/>
              <a:t>r</a:t>
            </a:r>
            <a:r>
              <a:rPr lang="ru-RU" dirty="0" smtClean="0"/>
              <a:t>,  для элементов которых заданы их частичные интерпретации – абстракция результатов наблюдений; </a:t>
            </a:r>
          </a:p>
          <a:p>
            <a:r>
              <a:rPr lang="ru-RU" dirty="0" smtClean="0"/>
              <a:t>Множество </a:t>
            </a:r>
            <a:r>
              <a:rPr lang="en-US" dirty="0" smtClean="0"/>
              <a:t>C</a:t>
            </a:r>
            <a:r>
              <a:rPr lang="ru-RU" dirty="0" smtClean="0"/>
              <a:t> – предложений на логическом языке сигнатуры </a:t>
            </a:r>
            <a:r>
              <a:rPr lang="ru-RU" dirty="0" smtClean="0">
                <a:sym typeface="Symbol"/>
              </a:rPr>
              <a:t> - абстракция условий на решение задачи</a:t>
            </a:r>
            <a:r>
              <a:rPr lang="ru-RU" dirty="0" smtClean="0"/>
              <a:t>.</a:t>
            </a:r>
          </a:p>
          <a:p>
            <a:r>
              <a:rPr lang="ru-RU" dirty="0" smtClean="0"/>
              <a:t>Множество предложений А </a:t>
            </a:r>
            <a:r>
              <a:rPr lang="ru-RU" dirty="0" smtClean="0">
                <a:sym typeface="Symbol"/>
              </a:rPr>
              <a:t></a:t>
            </a:r>
            <a:r>
              <a:rPr lang="ru-RU" dirty="0" smtClean="0"/>
              <a:t> С должно быть непротиворечиво с учетом интерпретации символов сигнатуры </a:t>
            </a:r>
            <a:r>
              <a:rPr lang="ru-RU" dirty="0" smtClean="0">
                <a:sym typeface="Symbol"/>
              </a:rPr>
              <a:t></a:t>
            </a:r>
            <a:r>
              <a:rPr lang="ru-RU" dirty="0" smtClean="0"/>
              <a:t>.</a:t>
            </a:r>
            <a:endParaRPr lang="ru-RU" dirty="0"/>
          </a:p>
        </p:txBody>
      </p:sp>
      <p:sp>
        <p:nvSpPr>
          <p:cNvPr id="7" name="Номер слайда 6"/>
          <p:cNvSpPr>
            <a:spLocks noGrp="1"/>
          </p:cNvSpPr>
          <p:nvPr>
            <p:ph type="sldNum" sz="quarter" idx="12"/>
          </p:nvPr>
        </p:nvSpPr>
        <p:spPr/>
        <p:txBody>
          <a:bodyPr/>
          <a:lstStyle/>
          <a:p>
            <a:fld id="{BC410EEA-824F-4D46-AFE7-60426C8C06B0}" type="slidenum">
              <a:rPr lang="en-US" smtClean="0"/>
              <a:pPr/>
              <a:t>6</a:t>
            </a:fld>
            <a:endParaRPr lang="en-US"/>
          </a:p>
        </p:txBody>
      </p:sp>
      <p:sp>
        <p:nvSpPr>
          <p:cNvPr id="8" name="Заголовок 7"/>
          <p:cNvSpPr>
            <a:spLocks noGrp="1"/>
          </p:cNvSpPr>
          <p:nvPr>
            <p:ph type="title"/>
          </p:nvPr>
        </p:nvSpPr>
        <p:spPr>
          <a:xfrm>
            <a:off x="457200" y="274638"/>
            <a:ext cx="8229600" cy="1570186"/>
          </a:xfrm>
        </p:spPr>
        <p:txBody>
          <a:bodyPr>
            <a:normAutofit fontScale="90000"/>
          </a:bodyPr>
          <a:lstStyle/>
          <a:p>
            <a:r>
              <a:rPr lang="ru-RU" dirty="0" smtClean="0"/>
              <a:t>Математические задачи, решаемые интеллектуальными системами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down)">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2060848"/>
            <a:ext cx="8229600" cy="4248472"/>
          </a:xfrm>
        </p:spPr>
        <p:txBody>
          <a:bodyPr>
            <a:normAutofit fontScale="85000" lnSpcReduction="20000"/>
          </a:bodyPr>
          <a:lstStyle/>
          <a:p>
            <a:r>
              <a:rPr lang="ru-RU" u="sng" dirty="0" smtClean="0"/>
              <a:t>Найти </a:t>
            </a:r>
            <a:r>
              <a:rPr lang="ru-RU" dirty="0" smtClean="0"/>
              <a:t>все  алгебраические системы сигнатуры </a:t>
            </a:r>
            <a:r>
              <a:rPr lang="ru-RU" dirty="0" smtClean="0">
                <a:sym typeface="Symbol"/>
              </a:rPr>
              <a:t> (математические абстракции объяснений)</a:t>
            </a:r>
            <a:r>
              <a:rPr lang="ru-RU" dirty="0" smtClean="0"/>
              <a:t>, удовлетворяющие следующим условиям:</a:t>
            </a:r>
          </a:p>
          <a:p>
            <a:r>
              <a:rPr lang="ru-RU" dirty="0" smtClean="0"/>
              <a:t>1) U’ </a:t>
            </a:r>
            <a:r>
              <a:rPr lang="ru-RU" dirty="0" smtClean="0">
                <a:sym typeface="Symbol"/>
              </a:rPr>
              <a:t></a:t>
            </a:r>
            <a:r>
              <a:rPr lang="ru-RU" dirty="0" smtClean="0"/>
              <a:t> U, где </a:t>
            </a:r>
            <a:r>
              <a:rPr lang="en-US" dirty="0" smtClean="0"/>
              <a:t>U</a:t>
            </a:r>
            <a:r>
              <a:rPr lang="ru-RU" dirty="0" smtClean="0"/>
              <a:t> – носитель,</a:t>
            </a:r>
          </a:p>
          <a:p>
            <a:r>
              <a:rPr lang="ru-RU" dirty="0" smtClean="0"/>
              <a:t>2) интерпретация функциональных символов из F</a:t>
            </a:r>
            <a:r>
              <a:rPr lang="ru-RU" baseline="-25000" dirty="0" smtClean="0"/>
              <a:t>1</a:t>
            </a:r>
            <a:r>
              <a:rPr lang="ru-RU" dirty="0" smtClean="0"/>
              <a:t> и предикатных символов из Р</a:t>
            </a:r>
            <a:r>
              <a:rPr lang="ru-RU" baseline="-25000" dirty="0" smtClean="0"/>
              <a:t>1</a:t>
            </a:r>
            <a:r>
              <a:rPr lang="ru-RU" dirty="0" smtClean="0"/>
              <a:t> является расширением заданной во входных данных интерпретации до полной определенности функций и предикатов,</a:t>
            </a:r>
          </a:p>
          <a:p>
            <a:r>
              <a:rPr lang="ru-RU" dirty="0" smtClean="0"/>
              <a:t>3) все предложения из множества А </a:t>
            </a:r>
            <a:r>
              <a:rPr lang="ru-RU" dirty="0" smtClean="0">
                <a:sym typeface="Symbol"/>
              </a:rPr>
              <a:t></a:t>
            </a:r>
            <a:r>
              <a:rPr lang="ru-RU" dirty="0" smtClean="0"/>
              <a:t> С являются истинными.</a:t>
            </a:r>
          </a:p>
          <a:p>
            <a:r>
              <a:rPr lang="ru-RU" dirty="0" smtClean="0"/>
              <a:t>Задачи анализа и синтеза</a:t>
            </a:r>
          </a:p>
          <a:p>
            <a:r>
              <a:rPr lang="ru-RU" dirty="0" smtClean="0"/>
              <a:t>Метод полного перебора</a:t>
            </a:r>
          </a:p>
          <a:p>
            <a:endParaRPr lang="ru-RU"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7</a:t>
            </a:fld>
            <a:endParaRPr lang="en-US"/>
          </a:p>
        </p:txBody>
      </p:sp>
      <p:sp>
        <p:nvSpPr>
          <p:cNvPr id="4" name="Заголовок 3"/>
          <p:cNvSpPr>
            <a:spLocks noGrp="1"/>
          </p:cNvSpPr>
          <p:nvPr>
            <p:ph type="title"/>
          </p:nvPr>
        </p:nvSpPr>
        <p:spPr>
          <a:xfrm>
            <a:off x="457200" y="274638"/>
            <a:ext cx="8229600" cy="1570186"/>
          </a:xfrm>
        </p:spPr>
        <p:txBody>
          <a:bodyPr>
            <a:normAutofit fontScale="90000"/>
          </a:bodyPr>
          <a:lstStyle/>
          <a:p>
            <a:r>
              <a:rPr lang="ru-RU" dirty="0" smtClean="0"/>
              <a:t>Математические задачи, решаемые интеллектуальными системами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r>
              <a:rPr lang="ru-RU" dirty="0" smtClean="0"/>
              <a:t>Формы объяснения:</a:t>
            </a:r>
          </a:p>
          <a:p>
            <a:endParaRPr lang="ru-RU" dirty="0" smtClean="0"/>
          </a:p>
          <a:p>
            <a:r>
              <a:rPr lang="ru-RU" dirty="0" smtClean="0"/>
              <a:t>трассировка, </a:t>
            </a:r>
          </a:p>
          <a:p>
            <a:endParaRPr lang="ru-RU" dirty="0" smtClean="0"/>
          </a:p>
          <a:p>
            <a:r>
              <a:rPr lang="ru-RU" dirty="0" smtClean="0"/>
              <a:t>анализ гипотез (аналог консультации или консилиума, мозгового штурма),</a:t>
            </a:r>
          </a:p>
          <a:p>
            <a:endParaRPr lang="ru-RU" dirty="0" smtClean="0"/>
          </a:p>
          <a:p>
            <a:r>
              <a:rPr lang="ru-RU" dirty="0" smtClean="0"/>
              <a:t>доказательство</a:t>
            </a:r>
          </a:p>
          <a:p>
            <a:endParaRPr lang="ru-RU" dirty="0" smtClean="0"/>
          </a:p>
          <a:p>
            <a:r>
              <a:rPr lang="ru-RU" dirty="0" smtClean="0"/>
              <a:t>другие формы</a:t>
            </a:r>
            <a:endParaRPr lang="ru-RU" dirty="0"/>
          </a:p>
        </p:txBody>
      </p:sp>
      <p:sp>
        <p:nvSpPr>
          <p:cNvPr id="3" name="Номер слайда 2"/>
          <p:cNvSpPr>
            <a:spLocks noGrp="1"/>
          </p:cNvSpPr>
          <p:nvPr>
            <p:ph type="sldNum" sz="quarter" idx="12"/>
          </p:nvPr>
        </p:nvSpPr>
        <p:spPr/>
        <p:txBody>
          <a:bodyPr/>
          <a:lstStyle/>
          <a:p>
            <a:fld id="{BC410EEA-824F-4D46-AFE7-60426C8C06B0}" type="slidenum">
              <a:rPr lang="en-US" smtClean="0"/>
              <a:pPr/>
              <a:t>8</a:t>
            </a:fld>
            <a:endParaRPr lang="en-US"/>
          </a:p>
        </p:txBody>
      </p:sp>
      <p:sp>
        <p:nvSpPr>
          <p:cNvPr id="4" name="Заголовок 3"/>
          <p:cNvSpPr>
            <a:spLocks noGrp="1"/>
          </p:cNvSpPr>
          <p:nvPr>
            <p:ph type="title"/>
          </p:nvPr>
        </p:nvSpPr>
        <p:spPr/>
        <p:txBody>
          <a:bodyPr>
            <a:normAutofit fontScale="90000"/>
          </a:bodyPr>
          <a:lstStyle/>
          <a:p>
            <a:r>
              <a:rPr lang="ru-RU" dirty="0" smtClean="0"/>
              <a:t>Результат интеллектуальной системы - объяснение</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down)">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sz="quarter" idx="2"/>
          </p:nvPr>
        </p:nvSpPr>
        <p:spPr>
          <a:xfrm>
            <a:off x="683568" y="188640"/>
            <a:ext cx="6491064" cy="1800200"/>
          </a:xfrm>
        </p:spPr>
        <p:txBody>
          <a:bodyPr>
            <a:normAutofit fontScale="92500" lnSpcReduction="10000"/>
          </a:bodyPr>
          <a:lstStyle/>
          <a:p>
            <a:endParaRPr lang="ru-RU" sz="2600" dirty="0" smtClean="0"/>
          </a:p>
          <a:p>
            <a:pPr>
              <a:buNone/>
            </a:pPr>
            <a:r>
              <a:rPr lang="ru-RU" sz="3300" dirty="0" smtClean="0"/>
              <a:t>Множество выходных данных (объяснение</a:t>
            </a:r>
            <a:r>
              <a:rPr lang="ru-RU" sz="2600" dirty="0" smtClean="0"/>
              <a:t>)</a:t>
            </a:r>
            <a:endParaRPr lang="ru-RU" sz="4000" dirty="0" smtClean="0"/>
          </a:p>
          <a:p>
            <a:pPr>
              <a:buNone/>
            </a:pPr>
            <a:r>
              <a:rPr lang="ru-RU" sz="2800" dirty="0" smtClean="0"/>
              <a:t> </a:t>
            </a:r>
            <a:endParaRPr lang="ru-RU" sz="4000" b="1" dirty="0" smtClean="0"/>
          </a:p>
        </p:txBody>
      </p:sp>
      <p:sp>
        <p:nvSpPr>
          <p:cNvPr id="6" name="Содержимое 5"/>
          <p:cNvSpPr>
            <a:spLocks noGrp="1"/>
          </p:cNvSpPr>
          <p:nvPr>
            <p:ph sz="quarter" idx="4"/>
          </p:nvPr>
        </p:nvSpPr>
        <p:spPr>
          <a:xfrm>
            <a:off x="7164288" y="548680"/>
            <a:ext cx="1666528" cy="3941763"/>
          </a:xfrm>
        </p:spPr>
        <p:txBody>
          <a:bodyPr/>
          <a:lstStyle/>
          <a:p>
            <a:r>
              <a:rPr lang="ru-RU" b="1" dirty="0" err="1" smtClean="0"/>
              <a:t>y</a:t>
            </a:r>
            <a:r>
              <a:rPr lang="ru-RU" b="1" dirty="0" smtClean="0"/>
              <a:t> </a:t>
            </a:r>
            <a:r>
              <a:rPr lang="ru-RU" b="1" dirty="0" smtClean="0">
                <a:sym typeface="Symbol"/>
              </a:rPr>
              <a:t></a:t>
            </a:r>
            <a:r>
              <a:rPr lang="ru-RU" b="1" dirty="0" smtClean="0"/>
              <a:t> Y</a:t>
            </a:r>
            <a:endParaRPr lang="ru-RU" dirty="0"/>
          </a:p>
        </p:txBody>
      </p:sp>
      <p:sp>
        <p:nvSpPr>
          <p:cNvPr id="7" name="Номер слайда 6"/>
          <p:cNvSpPr>
            <a:spLocks noGrp="1"/>
          </p:cNvSpPr>
          <p:nvPr>
            <p:ph type="sldNum" sz="quarter" idx="12"/>
          </p:nvPr>
        </p:nvSpPr>
        <p:spPr/>
        <p:txBody>
          <a:bodyPr/>
          <a:lstStyle/>
          <a:p>
            <a:fld id="{BC410EEA-824F-4D46-AFE7-60426C8C06B0}" type="slidenum">
              <a:rPr lang="en-US" smtClean="0"/>
              <a:pPr/>
              <a:t>9</a:t>
            </a:fld>
            <a:endParaRPr lang="en-US"/>
          </a:p>
        </p:txBody>
      </p:sp>
      <p:sp>
        <p:nvSpPr>
          <p:cNvPr id="2050" name="Rectangle 2"/>
          <p:cNvSpPr>
            <a:spLocks noChangeArrowheads="1"/>
          </p:cNvSpPr>
          <p:nvPr/>
        </p:nvSpPr>
        <p:spPr bwMode="auto">
          <a:xfrm>
            <a:off x="1331640" y="2348880"/>
            <a:ext cx="6838950" cy="2305050"/>
          </a:xfrm>
          <a:prstGeom prst="rect">
            <a:avLst/>
          </a:prstGeom>
          <a:noFill/>
          <a:ln w="9525">
            <a:no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500" b="0" i="0" u="none" strike="noStrike" cap="none" normalizeH="0" baseline="0" dirty="0" smtClean="0">
                <a:ln>
                  <a:noFill/>
                </a:ln>
                <a:solidFill>
                  <a:srgbClr val="0000CC"/>
                </a:solidFill>
                <a:effectLst/>
                <a:latin typeface="Arial" pitchFamily="34" charset="0"/>
                <a:cs typeface="Arial" pitchFamily="34" charset="0"/>
              </a:rPr>
              <a:t>название заболевания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500" b="0" i="0" u="none" strike="noStrike" cap="none" normalizeH="0" baseline="0" dirty="0" smtClean="0">
                <a:ln>
                  <a:noFill/>
                </a:ln>
                <a:solidFill>
                  <a:srgbClr val="0000CC"/>
                </a:solidFill>
                <a:effectLst/>
                <a:latin typeface="Arial" pitchFamily="34" charset="0"/>
                <a:cs typeface="Arial" pitchFamily="34" charset="0"/>
              </a:rPr>
              <a:t>    (*) признак наличия заболевания</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500" b="0" i="0" u="none" strike="noStrike" cap="none" normalizeH="0" baseline="0" dirty="0" smtClean="0">
                <a:ln>
                  <a:noFill/>
                </a:ln>
                <a:solidFill>
                  <a:srgbClr val="0000CC"/>
                </a:solidFill>
                <a:effectLst/>
                <a:latin typeface="Arial" pitchFamily="34" charset="0"/>
                <a:cs typeface="Arial" pitchFamily="34" charset="0"/>
              </a:rPr>
              <a:t>             название признака</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500" b="0" i="0" u="none" strike="noStrike" cap="none" normalizeH="0" baseline="0" dirty="0" smtClean="0">
                <a:ln>
                  <a:noFill/>
                </a:ln>
                <a:solidFill>
                  <a:srgbClr val="0000CC"/>
                </a:solidFill>
                <a:effectLst/>
                <a:latin typeface="Arial" pitchFamily="34" charset="0"/>
                <a:cs typeface="Arial" pitchFamily="34" charset="0"/>
              </a:rPr>
              <a:t>             (*) вариант динамики признака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500" b="0" i="0" u="none" strike="noStrike" cap="none" normalizeH="0" baseline="0" dirty="0" smtClean="0">
                <a:ln>
                  <a:noFill/>
                </a:ln>
                <a:solidFill>
                  <a:srgbClr val="0000CC"/>
                </a:solidFill>
                <a:effectLst/>
                <a:latin typeface="Arial" pitchFamily="34" charset="0"/>
                <a:cs typeface="Arial" pitchFamily="34" charset="0"/>
              </a:rPr>
              <a:t>                     объяснение развития этого варианта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500" b="0" i="0" u="none" strike="noStrike" cap="none" normalizeH="0" baseline="0" dirty="0" smtClean="0">
                <a:ln>
                  <a:noFill/>
                </a:ln>
                <a:solidFill>
                  <a:srgbClr val="0000CC"/>
                </a:solidFill>
                <a:effectLst/>
                <a:latin typeface="Arial" pitchFamily="34" charset="0"/>
                <a:cs typeface="Arial" pitchFamily="34" charset="0"/>
              </a:rPr>
              <a:t>                        (*) период развития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500" b="0" i="0" u="none" strike="noStrike" cap="none" normalizeH="0" baseline="0" dirty="0" smtClean="0">
                <a:ln>
                  <a:noFill/>
                </a:ln>
                <a:solidFill>
                  <a:srgbClr val="0000CC"/>
                </a:solidFill>
                <a:effectLst/>
                <a:latin typeface="Arial" pitchFamily="34" charset="0"/>
                <a:cs typeface="Arial" pitchFamily="34" charset="0"/>
              </a:rPr>
              <a:t>                              номер периода динамики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500" b="0" i="0" u="none" strike="noStrike" cap="none" normalizeH="0" baseline="0" dirty="0" smtClean="0">
                <a:ln>
                  <a:noFill/>
                </a:ln>
                <a:solidFill>
                  <a:srgbClr val="0000CC"/>
                </a:solidFill>
                <a:effectLst/>
                <a:latin typeface="Arial" pitchFamily="34" charset="0"/>
                <a:cs typeface="Arial" pitchFamily="34" charset="0"/>
              </a:rPr>
              <a:t>                              значение </a:t>
            </a:r>
            <a:r>
              <a:rPr kumimoji="0" lang="ru-RU" sz="1400" b="0" i="0" u="none" strike="noStrike" cap="none" normalizeH="0" baseline="0" dirty="0" smtClean="0">
                <a:ln>
                  <a:noFill/>
                </a:ln>
                <a:solidFill>
                  <a:srgbClr val="0000CC"/>
                </a:solidFill>
                <a:effectLst/>
                <a:latin typeface="Arial" pitchFamily="34" charset="0"/>
                <a:cs typeface="Arial" pitchFamily="34" charset="0"/>
              </a:rPr>
              <a:t>признака, произошедшее в этот период</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rgbClr val="0000CC"/>
                </a:solidFill>
                <a:effectLst/>
                <a:latin typeface="Arial" pitchFamily="34" charset="0"/>
                <a:cs typeface="Arial" pitchFamily="34" charset="0"/>
              </a:rPr>
              <a:t>                                     </a:t>
            </a:r>
            <a:r>
              <a:rPr kumimoji="0" lang="ru-RU" sz="1500" b="0" i="0" u="none" strike="noStrike" cap="none" normalizeH="0" baseline="0" dirty="0" smtClean="0">
                <a:ln>
                  <a:noFill/>
                </a:ln>
                <a:solidFill>
                  <a:srgbClr val="0000CC"/>
                </a:solidFill>
                <a:effectLst/>
                <a:latin typeface="Arial" pitchFamily="34" charset="0"/>
                <a:cs typeface="Arial" pitchFamily="34" charset="0"/>
              </a:rPr>
              <a:t>момент наблюдения признака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1115616" y="1556792"/>
            <a:ext cx="6957993" cy="51809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ainstrmSes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130000" t="-95000" r="40000" b="21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8422FFE-216A-4455-8262-546F7A578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5737</Words>
  <Application>Microsoft Office PowerPoint</Application>
  <PresentationFormat>Экран (4:3)</PresentationFormat>
  <Paragraphs>323</Paragraphs>
  <Slides>26</Slides>
  <Notes>26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28" baseType="lpstr">
      <vt:lpstr>BrainstrmSess</vt:lpstr>
      <vt:lpstr>Visio</vt:lpstr>
      <vt:lpstr>Современные технологии разработки интеллектуальных систем</vt:lpstr>
      <vt:lpstr>План лекции</vt:lpstr>
      <vt:lpstr>История</vt:lpstr>
      <vt:lpstr>История (продолжение)</vt:lpstr>
      <vt:lpstr>История (продолжение)</vt:lpstr>
      <vt:lpstr>Математические задачи, решаемые интеллектуальными системами</vt:lpstr>
      <vt:lpstr>Математические задачи, решаемые интеллектуальными системами</vt:lpstr>
      <vt:lpstr>Результат интеллектуальной системы - объяснение</vt:lpstr>
      <vt:lpstr>Презентация PowerPoint</vt:lpstr>
      <vt:lpstr>Презентация PowerPoint</vt:lpstr>
      <vt:lpstr>Семантические ограничения на входные данные: X  X’</vt:lpstr>
      <vt:lpstr>Презентация PowerPoint</vt:lpstr>
      <vt:lpstr>База знаний</vt:lpstr>
      <vt:lpstr>Webprotege: фрагмент онтологии базы знаний о пище</vt:lpstr>
      <vt:lpstr>Webprotege: фрагмент базы знаний о спарже</vt:lpstr>
      <vt:lpstr>Метаредактор IWE: фрагмент онтологии медицинской базы знаний</vt:lpstr>
      <vt:lpstr>Метаредактор IWE: фрагмент базы знаний в области офтальмологии</vt:lpstr>
      <vt:lpstr>Метаредакторы баз знаний</vt:lpstr>
      <vt:lpstr>Спецификация задачи</vt:lpstr>
      <vt:lpstr> Алгоритм решения задачи</vt:lpstr>
      <vt:lpstr>Системы управления базами знаний</vt:lpstr>
      <vt:lpstr>Управление базой знаний в задаче медицинской диагностики</vt:lpstr>
      <vt:lpstr>Система управления базой знаний в задаче верификации интуитивных доказательств</vt:lpstr>
      <vt:lpstr>Система управления базой знаний в задаче верификации интуитивных доказательств</vt:lpstr>
      <vt:lpstr>Построение доказательства y предложения x</vt:lpstr>
      <vt:lpstr>Заключение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2014-02-03T05:00:30Z</dcterms:created>
  <dcterms:modified xsi:type="dcterms:W3CDTF">2014-04-18T04:30:54Z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TC101671239990</vt:lpwstr>
  </property>
</Properties>
</file>