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72" r:id="rId1"/>
    <p:sldMasterId id="2147483738" r:id="rId2"/>
  </p:sldMasterIdLst>
  <p:notesMasterIdLst>
    <p:notesMasterId r:id="rId17"/>
  </p:notesMasterIdLst>
  <p:sldIdLst>
    <p:sldId id="256" r:id="rId3"/>
    <p:sldId id="263" r:id="rId4"/>
    <p:sldId id="258" r:id="rId5"/>
    <p:sldId id="262" r:id="rId6"/>
    <p:sldId id="266" r:id="rId7"/>
    <p:sldId id="278" r:id="rId8"/>
    <p:sldId id="273" r:id="rId9"/>
    <p:sldId id="274" r:id="rId10"/>
    <p:sldId id="275" r:id="rId11"/>
    <p:sldId id="276" r:id="rId12"/>
    <p:sldId id="280" r:id="rId13"/>
    <p:sldId id="279" r:id="rId14"/>
    <p:sldId id="264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20" autoAdjust="0"/>
  </p:normalViewPr>
  <p:slideViewPr>
    <p:cSldViewPr>
      <p:cViewPr varScale="1">
        <p:scale>
          <a:sx n="96" d="100"/>
          <a:sy n="96" d="100"/>
        </p:scale>
        <p:origin x="-1066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1356B-EFD9-4B25-83FF-66C4C8836AB4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3E1B0-ACD8-432B-9531-8C0452E3B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10 лет</a:t>
            </a:r>
          </a:p>
          <a:p>
            <a:r>
              <a:rPr lang="ru-RU" dirty="0"/>
              <a:t>Много приложений, помимо транспортной задачи. Но в большинстве – экономического характера.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37C594-3E5B-48E2-B860-080B2514344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3894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Система автоматизации научных исследований: подготовка данных, проведение эксперимента, анализ результатов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37C594-3E5B-48E2-B860-080B2514344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4283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37C594-3E5B-48E2-B860-080B2514344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9781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79"/>
            <a:ext cx="7772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C8F19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DBDFF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4A00-5D3A-4DFE-B8A8-D9321133AE47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B678-0282-4EB8-9CA2-52C2F2CDB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4A00-5D3A-4DFE-B8A8-D9321133AE47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B678-0282-4EB8-9CA2-52C2F2CDB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4A00-5D3A-4DFE-B8A8-D9321133AE47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B678-0282-4EB8-9CA2-52C2F2CDB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4A00-5D3A-4DFE-B8A8-D9321133AE47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B678-0282-4EB8-9CA2-52C2F2CDB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4A00-5D3A-4DFE-B8A8-D9321133AE47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28EB678-0282-4EB8-9CA2-52C2F2CDB6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4A00-5D3A-4DFE-B8A8-D9321133AE47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B678-0282-4EB8-9CA2-52C2F2CDB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4A00-5D3A-4DFE-B8A8-D9321133AE47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B678-0282-4EB8-9CA2-52C2F2CDB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8952" y="139117"/>
            <a:ext cx="1538841" cy="276999"/>
          </a:xfrm>
        </p:spPr>
        <p:txBody>
          <a:bodyPr lIns="0" tIns="0" rIns="0" bIns="0"/>
          <a:lstStyle>
            <a:lvl1pPr>
              <a:defRPr sz="1800" b="1" i="0">
                <a:solidFill>
                  <a:srgbClr val="C8F19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03486" y="2338400"/>
            <a:ext cx="4191362" cy="184666"/>
          </a:xfrm>
        </p:spPr>
        <p:txBody>
          <a:bodyPr lIns="0" tIns="0" rIns="0" bIns="0"/>
          <a:lstStyle>
            <a:lvl1pPr>
              <a:defRPr sz="1200" b="1" i="0">
                <a:solidFill>
                  <a:srgbClr val="DBDFF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8952" y="139117"/>
            <a:ext cx="1538841" cy="276999"/>
          </a:xfrm>
        </p:spPr>
        <p:txBody>
          <a:bodyPr lIns="0" tIns="0" rIns="0" bIns="0"/>
          <a:lstStyle>
            <a:lvl1pPr>
              <a:defRPr sz="1800" b="1" i="0">
                <a:solidFill>
                  <a:srgbClr val="C8F19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8952" y="139117"/>
            <a:ext cx="1538841" cy="276999"/>
          </a:xfrm>
        </p:spPr>
        <p:txBody>
          <a:bodyPr lIns="0" tIns="0" rIns="0" bIns="0"/>
          <a:lstStyle>
            <a:lvl1pPr>
              <a:defRPr sz="1800" b="1" i="0">
                <a:solidFill>
                  <a:srgbClr val="C8F19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4A00-5D3A-4DFE-B8A8-D9321133AE47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B678-0282-4EB8-9CA2-52C2F2CDB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4A00-5D3A-4DFE-B8A8-D9321133AE47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B678-0282-4EB8-9CA2-52C2F2CDB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4A00-5D3A-4DFE-B8A8-D9321133AE47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B678-0282-4EB8-9CA2-52C2F2CDB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4A00-5D3A-4DFE-B8A8-D9321133AE47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B678-0282-4EB8-9CA2-52C2F2CDB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" y="0"/>
            <a:ext cx="9143130" cy="685339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660260" y="71787"/>
            <a:ext cx="363262" cy="269483"/>
          </a:xfrm>
          <a:custGeom>
            <a:avLst/>
            <a:gdLst/>
            <a:ahLst/>
            <a:cxnLst/>
            <a:rect l="l" t="t" r="r" b="b"/>
            <a:pathLst>
              <a:path w="424815" h="297180">
                <a:moveTo>
                  <a:pt x="424467" y="0"/>
                </a:moveTo>
                <a:lnTo>
                  <a:pt x="0" y="0"/>
                </a:lnTo>
                <a:lnTo>
                  <a:pt x="112576" y="296747"/>
                </a:lnTo>
                <a:lnTo>
                  <a:pt x="311446" y="296747"/>
                </a:lnTo>
                <a:lnTo>
                  <a:pt x="424467" y="0"/>
                </a:lnTo>
                <a:close/>
              </a:path>
            </a:pathLst>
          </a:custGeom>
          <a:solidFill>
            <a:srgbClr val="34AB89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85439" y="25957"/>
            <a:ext cx="643989" cy="46602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1043" y="2513448"/>
            <a:ext cx="914943" cy="129559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474419" y="2530608"/>
            <a:ext cx="912010" cy="1288682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11328" y="2521971"/>
            <a:ext cx="961097" cy="127797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8952" y="139117"/>
            <a:ext cx="153884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C8F19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03486" y="2338400"/>
            <a:ext cx="419136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DBDFF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39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39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kern="0">
                <a:solidFill>
                  <a:prstClr val="black">
                    <a:tint val="75000"/>
                  </a:prstClr>
                </a:solidFill>
              </a:rPr>
              <a:pPr/>
              <a:t>10/30/2024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39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ker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00736">
        <a:defRPr>
          <a:latin typeface="+mn-lt"/>
          <a:ea typeface="+mn-ea"/>
          <a:cs typeface="+mn-cs"/>
        </a:defRPr>
      </a:lvl2pPr>
      <a:lvl3pPr marL="801472">
        <a:defRPr>
          <a:latin typeface="+mn-lt"/>
          <a:ea typeface="+mn-ea"/>
          <a:cs typeface="+mn-cs"/>
        </a:defRPr>
      </a:lvl3pPr>
      <a:lvl4pPr marL="1202207">
        <a:defRPr>
          <a:latin typeface="+mn-lt"/>
          <a:ea typeface="+mn-ea"/>
          <a:cs typeface="+mn-cs"/>
        </a:defRPr>
      </a:lvl4pPr>
      <a:lvl5pPr marL="1602943">
        <a:defRPr>
          <a:latin typeface="+mn-lt"/>
          <a:ea typeface="+mn-ea"/>
          <a:cs typeface="+mn-cs"/>
        </a:defRPr>
      </a:lvl5pPr>
      <a:lvl6pPr marL="2003679">
        <a:defRPr>
          <a:latin typeface="+mn-lt"/>
          <a:ea typeface="+mn-ea"/>
          <a:cs typeface="+mn-cs"/>
        </a:defRPr>
      </a:lvl6pPr>
      <a:lvl7pPr marL="2404415">
        <a:defRPr>
          <a:latin typeface="+mn-lt"/>
          <a:ea typeface="+mn-ea"/>
          <a:cs typeface="+mn-cs"/>
        </a:defRPr>
      </a:lvl7pPr>
      <a:lvl8pPr marL="2805151">
        <a:defRPr>
          <a:latin typeface="+mn-lt"/>
          <a:ea typeface="+mn-ea"/>
          <a:cs typeface="+mn-cs"/>
        </a:defRPr>
      </a:lvl8pPr>
      <a:lvl9pPr marL="320588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00736">
        <a:defRPr>
          <a:latin typeface="+mn-lt"/>
          <a:ea typeface="+mn-ea"/>
          <a:cs typeface="+mn-cs"/>
        </a:defRPr>
      </a:lvl2pPr>
      <a:lvl3pPr marL="801472">
        <a:defRPr>
          <a:latin typeface="+mn-lt"/>
          <a:ea typeface="+mn-ea"/>
          <a:cs typeface="+mn-cs"/>
        </a:defRPr>
      </a:lvl3pPr>
      <a:lvl4pPr marL="1202207">
        <a:defRPr>
          <a:latin typeface="+mn-lt"/>
          <a:ea typeface="+mn-ea"/>
          <a:cs typeface="+mn-cs"/>
        </a:defRPr>
      </a:lvl4pPr>
      <a:lvl5pPr marL="1602943">
        <a:defRPr>
          <a:latin typeface="+mn-lt"/>
          <a:ea typeface="+mn-ea"/>
          <a:cs typeface="+mn-cs"/>
        </a:defRPr>
      </a:lvl5pPr>
      <a:lvl6pPr marL="2003679">
        <a:defRPr>
          <a:latin typeface="+mn-lt"/>
          <a:ea typeface="+mn-ea"/>
          <a:cs typeface="+mn-cs"/>
        </a:defRPr>
      </a:lvl6pPr>
      <a:lvl7pPr marL="2404415">
        <a:defRPr>
          <a:latin typeface="+mn-lt"/>
          <a:ea typeface="+mn-ea"/>
          <a:cs typeface="+mn-cs"/>
        </a:defRPr>
      </a:lvl7pPr>
      <a:lvl8pPr marL="2805151">
        <a:defRPr>
          <a:latin typeface="+mn-lt"/>
          <a:ea typeface="+mn-ea"/>
          <a:cs typeface="+mn-cs"/>
        </a:defRPr>
      </a:lvl8pPr>
      <a:lvl9pPr marL="3205886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kern="0" smtClean="0">
                <a:solidFill>
                  <a:prstClr val="black">
                    <a:tint val="75000"/>
                  </a:prstClr>
                </a:solidFill>
              </a:rPr>
              <a:pPr/>
              <a:t>10/30/2024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ru-RU" kern="0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is@iis.nsk.su" TargetMode="External"/><Relationship Id="rId2" Type="http://schemas.openxmlformats.org/officeDocument/2006/relationships/hyperlink" Target="https://www.iis.nsk.su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ershov.iis.nsk.su/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iis.nsk.su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natta.garanina@gmail.com" TargetMode="External"/><Relationship Id="rId2" Type="http://schemas.openxmlformats.org/officeDocument/2006/relationships/hyperlink" Target="mailto:anureev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mailto:apple-66@mail.r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34/S0361768823050079" TargetMode="External"/><Relationship Id="rId7" Type="http://schemas.openxmlformats.org/officeDocument/2006/relationships/image" Target="../media/image9.jpeg"/><Relationship Id="rId2" Type="http://schemas.openxmlformats.org/officeDocument/2006/relationships/hyperlink" Target="mailto:vshel@iis.nsk.s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asp.iis.nsk.su/page3.html" TargetMode="External"/><Relationship Id="rId5" Type="http://schemas.openxmlformats.org/officeDocument/2006/relationships/hyperlink" Target="http://novtex.ru/prin/full/pi317_web-99-111.pdf" TargetMode="External"/><Relationship Id="rId4" Type="http://schemas.openxmlformats.org/officeDocument/2006/relationships/hyperlink" Target="https://doi.org/10.17587/prin.8.99-11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764704"/>
            <a:ext cx="7772400" cy="252028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Arial"/>
                <a:ea typeface="Times New Roman"/>
              </a:rPr>
              <a:t>  Федеральное государственное бюджетное учреждение науки </a:t>
            </a:r>
            <a:br>
              <a:rPr lang="ru-RU" sz="2800" dirty="0" smtClean="0">
                <a:solidFill>
                  <a:srgbClr val="000000"/>
                </a:solidFill>
                <a:latin typeface="Arial"/>
                <a:ea typeface="Times New Roman"/>
              </a:rPr>
            </a:br>
            <a:r>
              <a:rPr lang="ru-RU" sz="2800" dirty="0" smtClean="0">
                <a:solidFill>
                  <a:srgbClr val="000000"/>
                </a:solidFill>
                <a:latin typeface="Arial"/>
                <a:ea typeface="Times New Roman"/>
              </a:rPr>
              <a:t>Институт систем информатики им.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ea typeface="Times New Roman"/>
              </a:rPr>
              <a:t> </a:t>
            </a:r>
            <a:r>
              <a:rPr lang="ru-RU" sz="2800" dirty="0" smtClean="0">
                <a:solidFill>
                  <a:srgbClr val="000000"/>
                </a:solidFill>
                <a:latin typeface="Arial"/>
                <a:ea typeface="Times New Roman"/>
              </a:rPr>
              <a:t>А.П.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ea typeface="Times New Roman"/>
              </a:rPr>
              <a:t> </a:t>
            </a:r>
            <a:r>
              <a:rPr lang="ru-RU" sz="2800" dirty="0" smtClean="0">
                <a:solidFill>
                  <a:srgbClr val="000000"/>
                </a:solidFill>
                <a:latin typeface="Arial"/>
                <a:ea typeface="Times New Roman"/>
              </a:rPr>
              <a:t>Ершова </a:t>
            </a:r>
            <a:r>
              <a:rPr lang="ru-RU" sz="2800" dirty="0" smtClean="0">
                <a:latin typeface="Times New Roman"/>
                <a:ea typeface="Times New Roman"/>
              </a:rPr>
              <a:t/>
            </a:r>
            <a:br>
              <a:rPr lang="ru-RU" sz="2800" dirty="0" smtClean="0">
                <a:latin typeface="Times New Roman"/>
                <a:ea typeface="Times New Roman"/>
              </a:rPr>
            </a:br>
            <a:r>
              <a:rPr lang="ru-RU" sz="2800" dirty="0" smtClean="0">
                <a:solidFill>
                  <a:srgbClr val="000000"/>
                </a:solidFill>
                <a:latin typeface="Arial"/>
                <a:ea typeface="Times New Roman"/>
              </a:rPr>
              <a:t>Сибирского отделения </a:t>
            </a:r>
            <a:r>
              <a:rPr lang="ru-RU" sz="2800" smtClean="0">
                <a:solidFill>
                  <a:srgbClr val="000000"/>
                </a:solidFill>
                <a:latin typeface="Arial"/>
                <a:ea typeface="Times New Roman"/>
              </a:rPr>
              <a:t>Российской             академии наук</a:t>
            </a:r>
            <a:r>
              <a:rPr lang="ru-RU" sz="2800" dirty="0" smtClean="0">
                <a:latin typeface="Times New Roman"/>
                <a:ea typeface="Times New Roman"/>
              </a:rPr>
              <a:t/>
            </a:r>
            <a:br>
              <a:rPr lang="ru-RU" sz="2800" dirty="0" smtClean="0">
                <a:latin typeface="Times New Roman"/>
                <a:ea typeface="Times New Roman"/>
              </a:rPr>
            </a:br>
            <a:r>
              <a:rPr lang="ru-RU" sz="2800" dirty="0" smtClean="0">
                <a:solidFill>
                  <a:srgbClr val="000000"/>
                </a:solidFill>
                <a:latin typeface="Arial"/>
                <a:ea typeface="Times New Roman"/>
              </a:rPr>
              <a:t>(ИСИ СО РАН)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933056"/>
            <a:ext cx="7854696" cy="2160240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/>
              <a:t>Местонахождение института:</a:t>
            </a:r>
          </a:p>
          <a:p>
            <a:r>
              <a:rPr lang="ru-RU" dirty="0"/>
              <a:t>630090, Российская Федерация, г. Новосибирск, </a:t>
            </a:r>
          </a:p>
          <a:p>
            <a:r>
              <a:rPr lang="ru-RU" dirty="0"/>
              <a:t>проспект Академика Лаврентьева, 6.</a:t>
            </a:r>
            <a:br>
              <a:rPr lang="ru-RU" dirty="0"/>
            </a:br>
            <a:r>
              <a:rPr lang="ru-RU" dirty="0"/>
              <a:t>тел. (383) 3308652, факс (383) 3323494,</a:t>
            </a:r>
            <a:br>
              <a:rPr lang="ru-RU" dirty="0"/>
            </a:br>
            <a:r>
              <a:rPr lang="ru-RU" dirty="0" err="1"/>
              <a:t>вебсайт</a:t>
            </a:r>
            <a:r>
              <a:rPr lang="ru-RU" dirty="0"/>
              <a:t> </a:t>
            </a:r>
            <a:r>
              <a:rPr lang="ru-RU" u="sng" dirty="0" err="1">
                <a:hlinkClick r:id="rId2"/>
              </a:rPr>
              <a:t>www.iis.nsk.su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электронная почта </a:t>
            </a:r>
            <a:r>
              <a:rPr lang="ru-RU" u="sng" dirty="0" err="1">
                <a:hlinkClick r:id="rId3"/>
              </a:rPr>
              <a:t>iis@iis.nsk.su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lc="http://schemas.openxmlformats.org/drawingml/2006/lockedCanvas" xmlns:a16="http://schemas.microsoft.com/office/drawing/2014/main" xmlns="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id="{121003CD-8C2A-5C2E-04D3-E32484B1B51F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94022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28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71055"/>
            <a:ext cx="7886700" cy="570590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МИКС-ПРОСТОР помогает эксперту в прогнозах изменения грузопотоков</a:t>
            </a:r>
          </a:p>
          <a:p>
            <a:r>
              <a:rPr lang="ru-RU" dirty="0" smtClean="0"/>
              <a:t>При перекрытии или существенном уменьшении пропускной способности отдельных транспортных плеч;</a:t>
            </a:r>
          </a:p>
          <a:p>
            <a:r>
              <a:rPr lang="ru-RU" dirty="0" smtClean="0"/>
              <a:t>При изменении транспортных тарифов по отдельным плечам или транспортным коридорам;</a:t>
            </a:r>
          </a:p>
          <a:p>
            <a:r>
              <a:rPr lang="ru-RU" dirty="0" smtClean="0"/>
              <a:t>При использовании дополнительных, не существующих в настоящее время транспортных маршрутов;</a:t>
            </a:r>
          </a:p>
          <a:p>
            <a:r>
              <a:rPr lang="ru-RU" dirty="0" smtClean="0"/>
              <a:t>При предполагаемых долгосрочных изменениях объёмах производства и потребления в узлах сети.</a:t>
            </a:r>
          </a:p>
          <a:p>
            <a:r>
              <a:rPr lang="ru-RU" dirty="0" smtClean="0"/>
              <a:t>и т.п.</a:t>
            </a:r>
          </a:p>
          <a:p>
            <a:endParaRPr lang="en-US" dirty="0"/>
          </a:p>
        </p:txBody>
      </p:sp>
    </p:spTree>
  </p:cSld>
  <p:clrMapOvr>
    <a:masterClrMapping/>
  </p:clrMapOvr>
  <p:transition advTm="10327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692696"/>
          <a:ext cx="9144000" cy="6181497"/>
        </p:xfrm>
        <a:graphic>
          <a:graphicData uri="http://schemas.openxmlformats.org/presentationml/2006/ole">
            <p:oleObj spid="_x0000_s65538" name="Acrobat Document" r:id="rId3" imgW="6415981" imgH="4533738" progId="AcroExch.Document.7">
              <p:embed/>
            </p:oleObj>
          </a:graphicData>
        </a:graphic>
      </p:graphicFrame>
    </p:spTree>
  </p:cSld>
  <p:clrMapOvr>
    <a:masterClrMapping/>
  </p:clrMapOvr>
  <p:transition advTm="10359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-36512" y="908720"/>
          <a:ext cx="9217024" cy="5544616"/>
        </p:xfrm>
        <a:graphic>
          <a:graphicData uri="http://schemas.openxmlformats.org/presentationml/2006/ole">
            <p:oleObj spid="_x0000_s64514" name="Acrobat Document" r:id="rId3" imgW="7315200" imgH="4114800" progId="AcroExch.Document.7">
              <p:embed/>
            </p:oleObj>
          </a:graphicData>
        </a:graphic>
      </p:graphicFrame>
    </p:spTree>
  </p:cSld>
  <p:clrMapOvr>
    <a:masterClrMapping/>
  </p:clrMapOvr>
  <p:transition advTm="10172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2941320"/>
          <a:ext cx="6095999" cy="819523"/>
        </p:xfrm>
        <a:graphic>
          <a:graphicData uri="http://schemas.openxmlformats.org/drawingml/2006/table">
            <a:tbl>
              <a:tblPr/>
              <a:tblGrid>
                <a:gridCol w="3047801"/>
                <a:gridCol w="3048198"/>
              </a:tblGrid>
              <a:tr h="4002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82" marR="428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82" marR="428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92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82" marR="428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882" marR="428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7652" name="Рисунок 2" descr="Docum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075238" cy="3017838"/>
          </a:xfrm>
          <a:prstGeom prst="rect">
            <a:avLst/>
          </a:prstGeom>
          <a:noFill/>
        </p:spPr>
      </p:pic>
      <p:pic>
        <p:nvPicPr>
          <p:cNvPr id="27651" name="Рисунок 10" descr="ershov_to_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556792"/>
            <a:ext cx="1820863" cy="1965325"/>
          </a:xfrm>
          <a:prstGeom prst="rect">
            <a:avLst/>
          </a:prstGeom>
          <a:noFill/>
        </p:spPr>
      </p:pic>
      <p:pic>
        <p:nvPicPr>
          <p:cNvPr id="27650" name="Рисунок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4221088"/>
            <a:ext cx="1425575" cy="1800200"/>
          </a:xfrm>
          <a:prstGeom prst="rect">
            <a:avLst/>
          </a:prstGeom>
          <a:noFill/>
        </p:spPr>
      </p:pic>
      <p:pic>
        <p:nvPicPr>
          <p:cNvPr id="27649" name="Рисунок 1" descr="ersho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861048"/>
            <a:ext cx="3154363" cy="246062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148064" y="404664"/>
            <a:ext cx="365779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400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Электронный архив академика</a:t>
            </a:r>
            <a:endParaRPr lang="ru-RU" sz="1400" dirty="0" smtClean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Андрея Петровича Ершова (1931-1988) </a:t>
            </a:r>
            <a:r>
              <a:rPr lang="ru-RU" sz="1400" u="sng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6"/>
              </a:rPr>
              <a:t>http://ershov.iis.nsk.su</a:t>
            </a:r>
            <a:r>
              <a:rPr lang="ru-RU" u="sng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6"/>
              </a:rPr>
              <a:t>/</a:t>
            </a:r>
            <a:endParaRPr lang="ru-RU" sz="800" dirty="0" smtClean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75656" y="-118278"/>
            <a:ext cx="56166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Лаборатория информационных систем </a:t>
            </a:r>
            <a:r>
              <a:rPr lang="ru-RU" sz="12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3877603"/>
            <a:ext cx="3833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Вся история информатики в СССР</a:t>
            </a:r>
            <a:endParaRPr lang="ru-RU" sz="1400" dirty="0" smtClean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6021288"/>
            <a:ext cx="5328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Научный руководитель проекта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д.ф.-м.н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Александр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Гурьевич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Марчук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mag@iis.nsk.su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  <p:transition advTm="10172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072751"/>
            <a:ext cx="903649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1323594"/>
            <a:ext cx="8964488" cy="804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 smtClean="0">
              <a:solidFill>
                <a:srgbClr val="1F497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solidFill>
                <a:srgbClr val="1F497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solidFill>
                <a:srgbClr val="1F497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solidFill>
                <a:srgbClr val="1F497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УВАЖАЕМЫЕ УЧАСТНИКИ ФОРУМА!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Презентацию и раздаточный материал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Вы можете найти на сайте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Института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систем информатики СО РАН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 ссылке: </a:t>
            </a:r>
            <a:r>
              <a:rPr lang="ru-RU" sz="2800" u="sng" dirty="0" smtClean="0">
                <a:hlinkClick r:id="rId2"/>
              </a:rPr>
              <a:t>https://www.iis.nsk.su/</a:t>
            </a:r>
            <a:endParaRPr lang="ru-RU" sz="2800" dirty="0" smtClean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или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по 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QR code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srgbClr val="1F497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СПАСИБО за внимание!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 descr="C:\Users\Галя\AppData\Local\Microsoft\Windows\Temporary Internet Files\Content.Outlook\WWDN8ZP6\qr-code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005064"/>
            <a:ext cx="1944490" cy="1944490"/>
          </a:xfrm>
          <a:prstGeom prst="rect">
            <a:avLst/>
          </a:prstGeom>
          <a:noFill/>
        </p:spPr>
      </p:pic>
    </p:spTree>
  </p:cSld>
  <p:clrMapOvr>
    <a:masterClrMapping/>
  </p:clrMapOvr>
  <p:transition advTm="1059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305800" cy="2808312"/>
          </a:xfrm>
        </p:spPr>
        <p:txBody>
          <a:bodyPr>
            <a:noAutofit/>
          </a:bodyPr>
          <a:lstStyle/>
          <a:p>
            <a:pPr indent="144145" algn="ctr">
              <a:spcAft>
                <a:spcPts val="0"/>
              </a:spcAft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PMingLiU"/>
                <a:cs typeface="Times New Roman"/>
              </a:rPr>
              <a:t/>
            </a:r>
            <a:b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PMingLiU"/>
                <a:cs typeface="Times New Roman"/>
              </a:rPr>
            </a:b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PMingLiU"/>
                <a:cs typeface="Times New Roman"/>
              </a:rPr>
              <a:t/>
            </a:r>
            <a:b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PMingLiU"/>
                <a:cs typeface="Times New Roman"/>
              </a:rPr>
            </a:b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PMingLiU"/>
                <a:cs typeface="Times New Roman"/>
              </a:rPr>
              <a:t/>
            </a:r>
            <a:b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PMingLiU"/>
                <a:cs typeface="Times New Roman"/>
              </a:rPr>
            </a:b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PMingLiU"/>
                <a:cs typeface="Times New Roman"/>
              </a:rPr>
              <a:t/>
            </a:r>
            <a:b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PMingLiU"/>
                <a:cs typeface="Times New Roman"/>
              </a:rPr>
            </a:b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PMingLiU"/>
                <a:cs typeface="Times New Roman"/>
              </a:rPr>
              <a:t/>
            </a:r>
            <a:b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PMingLiU"/>
                <a:cs typeface="Times New Roman"/>
              </a:rPr>
            </a:b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PMingLiU"/>
                <a:cs typeface="Times New Roman"/>
              </a:rPr>
              <a:t/>
            </a:r>
            <a:b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PMingLiU"/>
                <a:cs typeface="Times New Roman"/>
              </a:rPr>
            </a:b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PMingLiU"/>
                <a:cs typeface="Times New Roman"/>
              </a:rPr>
              <a:t/>
            </a:r>
            <a:b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PMingLiU"/>
                <a:cs typeface="Times New Roman"/>
              </a:rPr>
            </a:b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PMingLiU"/>
                <a:cs typeface="Times New Roman"/>
              </a:rPr>
              <a:t/>
            </a:r>
            <a:b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PMingLiU"/>
                <a:cs typeface="Times New Roman"/>
              </a:rPr>
            </a:b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PMingLiU"/>
                <a:cs typeface="Times New Roman"/>
              </a:rPr>
              <a:t/>
            </a:r>
            <a:b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PMingLiU"/>
                <a:cs typeface="Times New Roman"/>
              </a:rPr>
            </a:b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PMingLiU"/>
                <a:cs typeface="Times New Roman"/>
              </a:rPr>
              <a:t/>
            </a:r>
            <a:b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PMingLiU"/>
                <a:cs typeface="Times New Roman"/>
              </a:rPr>
            </a:br>
            <a:r>
              <a:rPr lang="en-US" sz="4400" b="1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PMingLiU"/>
                <a:cs typeface="Times New Roman"/>
              </a:rPr>
              <a:t>II </a:t>
            </a:r>
            <a:r>
              <a:rPr lang="ru-RU" sz="4000" b="1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PMingLiU"/>
                <a:cs typeface="Times New Roman"/>
              </a:rPr>
              <a:t>НАУЧНО-ПРОИЗВОДСТВЕННЫЙ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PMingLiU"/>
                <a:cs typeface="Times New Roman"/>
              </a:rPr>
              <a:t>ФОРУМ «ЗОЛОТАЯ ДОЛИНА</a:t>
            </a:r>
            <a:r>
              <a:rPr lang="ru-RU" sz="4000" b="1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PMingLiU"/>
                <a:cs typeface="Times New Roman"/>
              </a:rPr>
              <a:t>» - 2024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"/>
                <a:ea typeface="PMingLiU"/>
                <a:cs typeface="Times New Roman"/>
              </a:rPr>
              <a:t/>
            </a:r>
            <a:b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"/>
                <a:ea typeface="PMingLiU"/>
                <a:cs typeface="Times New Roman"/>
              </a:rPr>
            </a:b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0462" y="3180358"/>
            <a:ext cx="737197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 smtClean="0">
              <a:solidFill>
                <a:srgbClr val="343434"/>
              </a:solidFill>
              <a:latin typeface="Times New Roman"/>
              <a:ea typeface="PMingLiU"/>
              <a:cs typeface="Times New Roman"/>
            </a:endParaRPr>
          </a:p>
          <a:p>
            <a:pPr algn="ctr"/>
            <a:endParaRPr lang="ru-RU" sz="1600" dirty="0" smtClean="0">
              <a:solidFill>
                <a:srgbClr val="343434"/>
              </a:solidFill>
              <a:latin typeface="Times New Roman"/>
              <a:ea typeface="PMingLiU"/>
              <a:cs typeface="Times New Roman"/>
            </a:endParaRPr>
          </a:p>
          <a:p>
            <a:pPr algn="ctr"/>
            <a:endParaRPr lang="ru-RU" sz="1600" dirty="0" smtClean="0">
              <a:solidFill>
                <a:srgbClr val="343434"/>
              </a:solidFill>
              <a:latin typeface="Times New Roman"/>
              <a:ea typeface="PMingLiU"/>
              <a:cs typeface="Times New Roman"/>
            </a:endParaRP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PMingLiU"/>
                <a:cs typeface="Times New Roman"/>
              </a:rPr>
              <a:t>Направление </a:t>
            </a:r>
          </a:p>
          <a:p>
            <a:pPr algn="ctr"/>
            <a:endParaRPr lang="ru-RU" sz="1600" b="1" dirty="0" smtClean="0">
              <a:solidFill>
                <a:srgbClr val="343434"/>
              </a:solidFill>
              <a:latin typeface="Times New Roman"/>
              <a:ea typeface="PMingLiU"/>
              <a:cs typeface="Times New Roman"/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PMingLiU"/>
                <a:cs typeface="Times New Roman"/>
              </a:rPr>
              <a:t>ИСКУССТВЕННЫЙ ИНТЕЛЛЕКТ В ПРОМЫШЛЕННОСТИ И РОБОТОТЕХНИКА</a:t>
            </a:r>
            <a:r>
              <a:rPr lang="ru-RU" sz="4000" dirty="0" smtClean="0">
                <a:solidFill>
                  <a:srgbClr val="04617B"/>
                </a:solidFill>
                <a:latin typeface="Times"/>
                <a:ea typeface="PMingLiU"/>
                <a:cs typeface="Times New Roman"/>
              </a:rPr>
              <a:t/>
            </a:r>
            <a:br>
              <a:rPr lang="ru-RU" sz="4000" dirty="0" smtClean="0">
                <a:solidFill>
                  <a:srgbClr val="04617B"/>
                </a:solidFill>
                <a:latin typeface="Times"/>
                <a:ea typeface="PMingLiU"/>
                <a:cs typeface="Times New Roman"/>
              </a:rPr>
            </a:br>
            <a:endParaRPr lang="ru-RU" dirty="0"/>
          </a:p>
        </p:txBody>
      </p:sp>
    </p:spTree>
  </p:cSld>
  <p:clrMapOvr>
    <a:masterClrMapping/>
  </p:clrMapOvr>
  <p:transition advTm="9142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1560" y="548680"/>
            <a:ext cx="2304256" cy="288239"/>
          </a:xfrm>
          <a:prstGeom prst="rect">
            <a:avLst/>
          </a:prstGeom>
        </p:spPr>
        <p:txBody>
          <a:bodyPr vert="horz" wrap="square" lIns="0" tIns="11131" rIns="0" bIns="0" rtlCol="0">
            <a:spAutoFit/>
          </a:bodyPr>
          <a:lstStyle/>
          <a:p>
            <a:pPr marL="11131">
              <a:spcBef>
                <a:spcPts val="88"/>
              </a:spcBef>
            </a:pPr>
            <a:r>
              <a:rPr dirty="0"/>
              <a:t>Если</a:t>
            </a:r>
            <a:r>
              <a:rPr spc="-9" dirty="0"/>
              <a:t> </a:t>
            </a:r>
            <a:r>
              <a:rPr dirty="0"/>
              <a:t>вам</a:t>
            </a:r>
            <a:r>
              <a:rPr spc="-18" dirty="0"/>
              <a:t> </a:t>
            </a:r>
            <a:r>
              <a:rPr spc="-9" dirty="0"/>
              <a:t>нужно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4429" y="908720"/>
            <a:ext cx="2823563" cy="195906"/>
          </a:xfrm>
          <a:prstGeom prst="rect">
            <a:avLst/>
          </a:prstGeom>
        </p:spPr>
        <p:txBody>
          <a:bodyPr vert="horz" wrap="square" lIns="0" tIns="11131" rIns="0" bIns="0" rtlCol="0">
            <a:spAutoFit/>
          </a:bodyPr>
          <a:lstStyle/>
          <a:p>
            <a:pPr marL="210924" indent="-199793">
              <a:spcBef>
                <a:spcPts val="88"/>
              </a:spcBef>
              <a:buSzPct val="71428"/>
              <a:buFont typeface="Symbol"/>
              <a:buChar char=""/>
              <a:tabLst>
                <a:tab pos="210924" algn="l"/>
              </a:tabLst>
            </a:pPr>
            <a:r>
              <a:rPr sz="1200" b="1" kern="0" dirty="0">
                <a:solidFill>
                  <a:srgbClr val="DBDFF4"/>
                </a:solidFill>
                <a:cs typeface="Calibri"/>
              </a:rPr>
              <a:t>Безопасное</a:t>
            </a:r>
            <a:r>
              <a:rPr sz="1200" b="1" kern="0" spc="-48" dirty="0">
                <a:solidFill>
                  <a:srgbClr val="DBDFF4"/>
                </a:solidFill>
                <a:cs typeface="Calibri"/>
              </a:rPr>
              <a:t> </a:t>
            </a:r>
            <a:r>
              <a:rPr sz="1200" b="1" kern="0" dirty="0">
                <a:solidFill>
                  <a:srgbClr val="DBDFF4"/>
                </a:solidFill>
                <a:cs typeface="Calibri"/>
              </a:rPr>
              <a:t>программное</a:t>
            </a:r>
            <a:r>
              <a:rPr sz="1200" b="1" kern="0" spc="-44" dirty="0">
                <a:solidFill>
                  <a:srgbClr val="DBDFF4"/>
                </a:solidFill>
                <a:cs typeface="Calibri"/>
              </a:rPr>
              <a:t> </a:t>
            </a:r>
            <a:r>
              <a:rPr sz="1200" b="1" kern="0" spc="-9" dirty="0">
                <a:solidFill>
                  <a:srgbClr val="DBDFF4"/>
                </a:solidFill>
                <a:cs typeface="Calibri"/>
              </a:rPr>
              <a:t>обеспечение</a:t>
            </a:r>
            <a:endParaRPr sz="1200" kern="0" dirty="0">
              <a:solidFill>
                <a:sysClr val="windowText" lastClr="000000"/>
              </a:solidFill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4431" y="1127453"/>
            <a:ext cx="2249619" cy="196467"/>
          </a:xfrm>
          <a:prstGeom prst="rect">
            <a:avLst/>
          </a:prstGeom>
        </p:spPr>
        <p:txBody>
          <a:bodyPr vert="horz" wrap="square" lIns="0" tIns="11687" rIns="0" bIns="0" rtlCol="0">
            <a:spAutoFit/>
          </a:bodyPr>
          <a:lstStyle/>
          <a:p>
            <a:pPr marL="210924" indent="-199793">
              <a:spcBef>
                <a:spcPts val="92"/>
              </a:spcBef>
              <a:buSzPct val="71428"/>
              <a:buFont typeface="Symbol"/>
              <a:buChar char=""/>
              <a:tabLst>
                <a:tab pos="210924" algn="l"/>
              </a:tabLst>
            </a:pPr>
            <a:r>
              <a:rPr sz="1200" b="1" kern="0" dirty="0">
                <a:solidFill>
                  <a:srgbClr val="DBDFF4"/>
                </a:solidFill>
                <a:cs typeface="Calibri"/>
              </a:rPr>
              <a:t>Хорошее</a:t>
            </a:r>
            <a:r>
              <a:rPr sz="1200" b="1" kern="0" spc="-31" dirty="0">
                <a:solidFill>
                  <a:srgbClr val="DBDFF4"/>
                </a:solidFill>
                <a:cs typeface="Calibri"/>
              </a:rPr>
              <a:t> </a:t>
            </a:r>
            <a:r>
              <a:rPr sz="1200" b="1" kern="0" dirty="0">
                <a:solidFill>
                  <a:srgbClr val="DBDFF4"/>
                </a:solidFill>
                <a:cs typeface="Calibri"/>
              </a:rPr>
              <a:t>качество</a:t>
            </a:r>
            <a:r>
              <a:rPr sz="1200" b="1" kern="0" spc="-26" dirty="0">
                <a:solidFill>
                  <a:srgbClr val="DBDFF4"/>
                </a:solidFill>
                <a:cs typeface="Calibri"/>
              </a:rPr>
              <a:t> </a:t>
            </a:r>
            <a:r>
              <a:rPr sz="1200" b="1" kern="0" spc="-9" dirty="0">
                <a:solidFill>
                  <a:srgbClr val="DBDFF4"/>
                </a:solidFill>
                <a:cs typeface="Calibri"/>
              </a:rPr>
              <a:t>требований</a:t>
            </a:r>
            <a:endParaRPr sz="1200" kern="0" dirty="0">
              <a:solidFill>
                <a:sysClr val="windowText" lastClr="000000"/>
              </a:solidFill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1560" y="1486971"/>
            <a:ext cx="2736304" cy="868765"/>
          </a:xfrm>
          <a:prstGeom prst="rect">
            <a:avLst/>
          </a:prstGeom>
        </p:spPr>
        <p:txBody>
          <a:bodyPr vert="horz" wrap="square" lIns="0" tIns="108523" rIns="0" bIns="0" rtlCol="0">
            <a:spAutoFit/>
          </a:bodyPr>
          <a:lstStyle/>
          <a:p>
            <a:pPr marL="11131">
              <a:spcBef>
                <a:spcPts val="855"/>
              </a:spcBef>
            </a:pPr>
            <a:r>
              <a:rPr sz="1200" b="1" kern="0" dirty="0">
                <a:solidFill>
                  <a:srgbClr val="34AB89"/>
                </a:solidFill>
                <a:cs typeface="Calibri"/>
              </a:rPr>
              <a:t>Свяжитесь</a:t>
            </a:r>
            <a:r>
              <a:rPr sz="1200" b="1" kern="0" spc="-18" dirty="0">
                <a:solidFill>
                  <a:srgbClr val="34AB89"/>
                </a:solidFill>
                <a:cs typeface="Calibri"/>
              </a:rPr>
              <a:t> </a:t>
            </a:r>
            <a:r>
              <a:rPr sz="1200" b="1" kern="0" dirty="0">
                <a:solidFill>
                  <a:srgbClr val="34AB89"/>
                </a:solidFill>
                <a:cs typeface="Calibri"/>
              </a:rPr>
              <a:t>с</a:t>
            </a:r>
            <a:r>
              <a:rPr sz="1200" b="1" kern="0" spc="-9" dirty="0">
                <a:solidFill>
                  <a:srgbClr val="34AB89"/>
                </a:solidFill>
                <a:cs typeface="Calibri"/>
              </a:rPr>
              <a:t> </a:t>
            </a:r>
            <a:r>
              <a:rPr sz="1200" b="1" kern="0" spc="-18" dirty="0">
                <a:solidFill>
                  <a:srgbClr val="34AB89"/>
                </a:solidFill>
                <a:cs typeface="Calibri"/>
              </a:rPr>
              <a:t>нами!</a:t>
            </a:r>
            <a:endParaRPr sz="1200" kern="0" dirty="0">
              <a:solidFill>
                <a:sysClr val="windowText" lastClr="000000"/>
              </a:solidFill>
              <a:cs typeface="Calibri"/>
            </a:endParaRPr>
          </a:p>
          <a:p>
            <a:pPr marL="11131">
              <a:spcBef>
                <a:spcPts val="771"/>
              </a:spcBef>
            </a:pPr>
            <a:r>
              <a:rPr sz="1200" b="1" kern="0" dirty="0">
                <a:solidFill>
                  <a:srgbClr val="34AB89"/>
                </a:solidFill>
                <a:cs typeface="Calibri"/>
              </a:rPr>
              <a:t>Мы</a:t>
            </a:r>
            <a:r>
              <a:rPr sz="1200" b="1" kern="0" spc="-22" dirty="0">
                <a:solidFill>
                  <a:srgbClr val="34AB89"/>
                </a:solidFill>
                <a:cs typeface="Calibri"/>
              </a:rPr>
              <a:t> </a:t>
            </a:r>
            <a:r>
              <a:rPr sz="1200" b="1" kern="0" dirty="0">
                <a:solidFill>
                  <a:srgbClr val="34AB89"/>
                </a:solidFill>
                <a:cs typeface="Calibri"/>
              </a:rPr>
              <a:t>готовы</a:t>
            </a:r>
            <a:r>
              <a:rPr sz="1200" b="1" kern="0" spc="-22" dirty="0">
                <a:solidFill>
                  <a:srgbClr val="34AB89"/>
                </a:solidFill>
                <a:cs typeface="Calibri"/>
              </a:rPr>
              <a:t> </a:t>
            </a:r>
            <a:r>
              <a:rPr sz="1200" b="1" kern="0" dirty="0">
                <a:solidFill>
                  <a:srgbClr val="34AB89"/>
                </a:solidFill>
                <a:cs typeface="Calibri"/>
              </a:rPr>
              <a:t>обсудить</a:t>
            </a:r>
            <a:r>
              <a:rPr sz="1200" b="1" kern="0" spc="-18" dirty="0">
                <a:solidFill>
                  <a:srgbClr val="34AB89"/>
                </a:solidFill>
                <a:cs typeface="Calibri"/>
              </a:rPr>
              <a:t> </a:t>
            </a:r>
            <a:r>
              <a:rPr sz="1200" b="1" kern="0" spc="-9" dirty="0">
                <a:solidFill>
                  <a:srgbClr val="34AB89"/>
                </a:solidFill>
                <a:cs typeface="Calibri"/>
              </a:rPr>
              <a:t>кооперацию</a:t>
            </a:r>
            <a:endParaRPr sz="1200" kern="0" dirty="0">
              <a:solidFill>
                <a:sysClr val="windowText" lastClr="000000"/>
              </a:solidFill>
              <a:cs typeface="Calibri"/>
            </a:endParaRPr>
          </a:p>
          <a:p>
            <a:pPr marL="11131">
              <a:spcBef>
                <a:spcPts val="780"/>
              </a:spcBef>
            </a:pPr>
            <a:r>
              <a:rPr sz="1200" b="1" i="1" kern="0" dirty="0">
                <a:solidFill>
                  <a:srgbClr val="DBDFF4"/>
                </a:solidFill>
                <a:cs typeface="Calibri"/>
              </a:rPr>
              <a:t>Verification</a:t>
            </a:r>
            <a:r>
              <a:rPr sz="1200" b="1" i="1" kern="0" spc="-13" dirty="0">
                <a:solidFill>
                  <a:srgbClr val="DBDFF4"/>
                </a:solidFill>
                <a:cs typeface="Calibri"/>
              </a:rPr>
              <a:t> </a:t>
            </a:r>
            <a:r>
              <a:rPr sz="1200" b="1" i="1" kern="0">
                <a:solidFill>
                  <a:srgbClr val="DBDFF4"/>
                </a:solidFill>
                <a:cs typeface="Calibri"/>
              </a:rPr>
              <a:t>Work</a:t>
            </a:r>
            <a:r>
              <a:rPr sz="1200" b="1" i="1" kern="0" spc="-18">
                <a:solidFill>
                  <a:srgbClr val="DBDFF4"/>
                </a:solidFill>
                <a:cs typeface="Calibri"/>
              </a:rPr>
              <a:t> </a:t>
            </a:r>
            <a:r>
              <a:rPr sz="1200" b="1" i="1" kern="0" smtClean="0">
                <a:solidFill>
                  <a:srgbClr val="DBDFF4"/>
                </a:solidFill>
                <a:cs typeface="Calibri"/>
              </a:rPr>
              <a:t>Group</a:t>
            </a:r>
            <a:endParaRPr sz="1200" kern="0" dirty="0">
              <a:solidFill>
                <a:sysClr val="windowText" lastClr="000000"/>
              </a:solidFill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08010" y="548680"/>
            <a:ext cx="3788326" cy="288239"/>
          </a:xfrm>
          <a:prstGeom prst="rect">
            <a:avLst/>
          </a:prstGeom>
        </p:spPr>
        <p:txBody>
          <a:bodyPr vert="horz" wrap="square" lIns="0" tIns="11131" rIns="0" bIns="0" rtlCol="0">
            <a:spAutoFit/>
          </a:bodyPr>
          <a:lstStyle/>
          <a:p>
            <a:pPr marL="11131">
              <a:spcBef>
                <a:spcPts val="88"/>
              </a:spcBef>
            </a:pPr>
            <a:r>
              <a:rPr b="1" kern="0" dirty="0" err="1">
                <a:solidFill>
                  <a:srgbClr val="C8F195"/>
                </a:solidFill>
                <a:cs typeface="Calibri"/>
              </a:rPr>
              <a:t>Области</a:t>
            </a:r>
            <a:r>
              <a:rPr b="1" kern="0" spc="-4" dirty="0">
                <a:solidFill>
                  <a:srgbClr val="C8F195"/>
                </a:solidFill>
                <a:cs typeface="Calibri"/>
              </a:rPr>
              <a:t> </a:t>
            </a:r>
            <a:r>
              <a:rPr b="1" kern="0" spc="-9" dirty="0" err="1" smtClean="0">
                <a:solidFill>
                  <a:srgbClr val="C8F195"/>
                </a:solidFill>
                <a:cs typeface="Calibri"/>
              </a:rPr>
              <a:t>применения</a:t>
            </a:r>
            <a:endParaRPr kern="0" dirty="0">
              <a:solidFill>
                <a:sysClr val="windowText" lastClr="000000"/>
              </a:solidFill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95936" y="1268760"/>
            <a:ext cx="2953671" cy="195906"/>
          </a:xfrm>
          <a:prstGeom prst="rect">
            <a:avLst/>
          </a:prstGeom>
        </p:spPr>
        <p:txBody>
          <a:bodyPr vert="horz" wrap="square" lIns="0" tIns="11131" rIns="0" bIns="0" rtlCol="0">
            <a:spAutoFit/>
          </a:bodyPr>
          <a:lstStyle/>
          <a:p>
            <a:pPr marL="210924" indent="-199793">
              <a:spcBef>
                <a:spcPts val="88"/>
              </a:spcBef>
              <a:buSzPct val="71428"/>
              <a:buFont typeface="Symbol"/>
              <a:buChar char=""/>
              <a:tabLst>
                <a:tab pos="210924" algn="l"/>
              </a:tabLst>
            </a:pPr>
            <a:r>
              <a:rPr sz="1200" b="1" kern="0" dirty="0">
                <a:solidFill>
                  <a:srgbClr val="DBDFF4"/>
                </a:solidFill>
                <a:cs typeface="Calibri"/>
              </a:rPr>
              <a:t>Верификация</a:t>
            </a:r>
            <a:r>
              <a:rPr sz="1200" b="1" kern="0" spc="-44" dirty="0">
                <a:solidFill>
                  <a:srgbClr val="DBDFF4"/>
                </a:solidFill>
                <a:cs typeface="Calibri"/>
              </a:rPr>
              <a:t> </a:t>
            </a:r>
            <a:r>
              <a:rPr sz="1200" b="1" kern="0" dirty="0">
                <a:solidFill>
                  <a:srgbClr val="DBDFF4"/>
                </a:solidFill>
                <a:cs typeface="Calibri"/>
              </a:rPr>
              <a:t>аппаратного</a:t>
            </a:r>
            <a:r>
              <a:rPr sz="1200" b="1" kern="0" spc="-39" dirty="0">
                <a:solidFill>
                  <a:srgbClr val="DBDFF4"/>
                </a:solidFill>
                <a:cs typeface="Calibri"/>
              </a:rPr>
              <a:t> </a:t>
            </a:r>
            <a:r>
              <a:rPr sz="1200" b="1" kern="0" spc="-9" dirty="0">
                <a:solidFill>
                  <a:srgbClr val="DBDFF4"/>
                </a:solidFill>
                <a:cs typeface="Calibri"/>
              </a:rPr>
              <a:t>обеспечения</a:t>
            </a:r>
            <a:endParaRPr sz="1200" kern="0" dirty="0">
              <a:solidFill>
                <a:sysClr val="windowText" lastClr="000000"/>
              </a:solidFill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95936" y="1556792"/>
            <a:ext cx="3096478" cy="196467"/>
          </a:xfrm>
          <a:prstGeom prst="rect">
            <a:avLst/>
          </a:prstGeom>
        </p:spPr>
        <p:txBody>
          <a:bodyPr vert="horz" wrap="square" lIns="0" tIns="11687" rIns="0" bIns="0" rtlCol="0">
            <a:spAutoFit/>
          </a:bodyPr>
          <a:lstStyle/>
          <a:p>
            <a:pPr marL="210924" indent="-199793">
              <a:spcBef>
                <a:spcPts val="92"/>
              </a:spcBef>
              <a:buSzPct val="71428"/>
              <a:buFont typeface="Symbol"/>
              <a:buChar char=""/>
              <a:tabLst>
                <a:tab pos="210924" algn="l"/>
              </a:tabLst>
            </a:pPr>
            <a:r>
              <a:rPr sz="1200" b="1" kern="0" dirty="0">
                <a:solidFill>
                  <a:srgbClr val="DBDFF4"/>
                </a:solidFill>
                <a:cs typeface="Calibri"/>
              </a:rPr>
              <a:t>Верификация</a:t>
            </a:r>
            <a:r>
              <a:rPr sz="1200" b="1" kern="0" spc="-44" dirty="0">
                <a:solidFill>
                  <a:srgbClr val="DBDFF4"/>
                </a:solidFill>
                <a:cs typeface="Calibri"/>
              </a:rPr>
              <a:t> </a:t>
            </a:r>
            <a:r>
              <a:rPr sz="1200" b="1" kern="0" dirty="0">
                <a:solidFill>
                  <a:srgbClr val="DBDFF4"/>
                </a:solidFill>
                <a:cs typeface="Calibri"/>
              </a:rPr>
              <a:t>программного</a:t>
            </a:r>
            <a:r>
              <a:rPr sz="1200" b="1" kern="0" spc="-39" dirty="0">
                <a:solidFill>
                  <a:srgbClr val="DBDFF4"/>
                </a:solidFill>
                <a:cs typeface="Calibri"/>
              </a:rPr>
              <a:t> </a:t>
            </a:r>
            <a:r>
              <a:rPr sz="1200" b="1" kern="0" spc="-9" dirty="0">
                <a:solidFill>
                  <a:srgbClr val="DBDFF4"/>
                </a:solidFill>
                <a:cs typeface="Calibri"/>
              </a:rPr>
              <a:t>обеспечения</a:t>
            </a:r>
            <a:endParaRPr sz="1200" kern="0" dirty="0">
              <a:solidFill>
                <a:sysClr val="windowText" lastClr="000000"/>
              </a:solidFill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95936" y="1844824"/>
            <a:ext cx="3036206" cy="196467"/>
          </a:xfrm>
          <a:prstGeom prst="rect">
            <a:avLst/>
          </a:prstGeom>
        </p:spPr>
        <p:txBody>
          <a:bodyPr vert="horz" wrap="square" lIns="0" tIns="11687" rIns="0" bIns="0" rtlCol="0">
            <a:spAutoFit/>
          </a:bodyPr>
          <a:lstStyle/>
          <a:p>
            <a:pPr marL="210924" indent="-199793">
              <a:spcBef>
                <a:spcPts val="92"/>
              </a:spcBef>
              <a:buSzPct val="71428"/>
              <a:buFont typeface="Symbol"/>
              <a:buChar char=""/>
              <a:tabLst>
                <a:tab pos="210924" algn="l"/>
              </a:tabLst>
            </a:pPr>
            <a:r>
              <a:rPr sz="1200" b="1" kern="0" dirty="0">
                <a:solidFill>
                  <a:srgbClr val="DBDFF4"/>
                </a:solidFill>
                <a:cs typeface="Calibri"/>
              </a:rPr>
              <a:t>Верификация </a:t>
            </a:r>
            <a:r>
              <a:rPr sz="1200" b="1" kern="0" spc="-9" dirty="0">
                <a:solidFill>
                  <a:srgbClr val="DBDFF4"/>
                </a:solidFill>
                <a:cs typeface="Calibri"/>
              </a:rPr>
              <a:t>искусственного</a:t>
            </a:r>
            <a:r>
              <a:rPr sz="1200" b="1" kern="0" spc="4" dirty="0">
                <a:solidFill>
                  <a:srgbClr val="DBDFF4"/>
                </a:solidFill>
                <a:cs typeface="Calibri"/>
              </a:rPr>
              <a:t> </a:t>
            </a:r>
            <a:r>
              <a:rPr sz="1200" b="1" kern="0" spc="-9" dirty="0">
                <a:solidFill>
                  <a:srgbClr val="DBDFF4"/>
                </a:solidFill>
                <a:cs typeface="Calibri"/>
              </a:rPr>
              <a:t>интеллекта</a:t>
            </a:r>
            <a:endParaRPr sz="1200" kern="0" dirty="0">
              <a:solidFill>
                <a:sysClr val="windowText" lastClr="000000"/>
              </a:solidFill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95936" y="2132856"/>
            <a:ext cx="3953321" cy="196467"/>
          </a:xfrm>
          <a:prstGeom prst="rect">
            <a:avLst/>
          </a:prstGeom>
        </p:spPr>
        <p:txBody>
          <a:bodyPr vert="horz" wrap="square" lIns="0" tIns="11687" rIns="0" bIns="0" rtlCol="0">
            <a:spAutoFit/>
          </a:bodyPr>
          <a:lstStyle/>
          <a:p>
            <a:pPr marL="210924" indent="-199793">
              <a:spcBef>
                <a:spcPts val="92"/>
              </a:spcBef>
              <a:buSzPct val="71428"/>
              <a:buFont typeface="Symbol"/>
              <a:buChar char=""/>
              <a:tabLst>
                <a:tab pos="210924" algn="l"/>
              </a:tabLst>
            </a:pPr>
            <a:r>
              <a:rPr sz="1200" b="1" kern="0" dirty="0">
                <a:solidFill>
                  <a:srgbClr val="DBDFF4"/>
                </a:solidFill>
                <a:cs typeface="Calibri"/>
              </a:rPr>
              <a:t>Верификация</a:t>
            </a:r>
            <a:r>
              <a:rPr sz="1200" b="1" kern="0" spc="-22" dirty="0">
                <a:solidFill>
                  <a:srgbClr val="DBDFF4"/>
                </a:solidFill>
                <a:cs typeface="Calibri"/>
              </a:rPr>
              <a:t> </a:t>
            </a:r>
            <a:r>
              <a:rPr sz="1200" b="1" kern="0" dirty="0">
                <a:solidFill>
                  <a:srgbClr val="DBDFF4"/>
                </a:solidFill>
                <a:cs typeface="Calibri"/>
              </a:rPr>
              <a:t>встроенного</a:t>
            </a:r>
            <a:r>
              <a:rPr sz="1200" b="1" kern="0" spc="-18" dirty="0">
                <a:solidFill>
                  <a:srgbClr val="DBDFF4"/>
                </a:solidFill>
                <a:cs typeface="Calibri"/>
              </a:rPr>
              <a:t> </a:t>
            </a:r>
            <a:r>
              <a:rPr sz="1200" b="1" kern="0" spc="-9" dirty="0">
                <a:solidFill>
                  <a:srgbClr val="DBDFF4"/>
                </a:solidFill>
                <a:cs typeface="Calibri"/>
              </a:rPr>
              <a:t>программного</a:t>
            </a:r>
            <a:r>
              <a:rPr sz="1200" b="1" kern="0" spc="-13" dirty="0">
                <a:solidFill>
                  <a:srgbClr val="DBDFF4"/>
                </a:solidFill>
                <a:cs typeface="Calibri"/>
              </a:rPr>
              <a:t> </a:t>
            </a:r>
            <a:r>
              <a:rPr sz="1200" b="1" kern="0" spc="-9" dirty="0">
                <a:solidFill>
                  <a:srgbClr val="DBDFF4"/>
                </a:solidFill>
                <a:cs typeface="Calibri"/>
              </a:rPr>
              <a:t>обеспечения</a:t>
            </a:r>
            <a:endParaRPr sz="1200" kern="0" dirty="0">
              <a:solidFill>
                <a:sysClr val="windowText" lastClr="000000"/>
              </a:solidFill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xfrm>
            <a:off x="4003486" y="2492896"/>
            <a:ext cx="4191362" cy="1319210"/>
          </a:xfrm>
          <a:prstGeom prst="rect">
            <a:avLst/>
          </a:prstGeom>
        </p:spPr>
        <p:txBody>
          <a:bodyPr vert="horz" wrap="square" lIns="0" tIns="11687" rIns="0" bIns="0" rtlCol="0">
            <a:spAutoFit/>
          </a:bodyPr>
          <a:lstStyle/>
          <a:p>
            <a:pPr marL="210924" indent="-199793">
              <a:spcBef>
                <a:spcPts val="92"/>
              </a:spcBef>
              <a:buSzPct val="71428"/>
              <a:buFont typeface="Symbol"/>
              <a:buChar char=""/>
              <a:tabLst>
                <a:tab pos="210924" algn="l"/>
              </a:tabLst>
            </a:pPr>
            <a:r>
              <a:rPr dirty="0"/>
              <a:t>Верификация</a:t>
            </a:r>
            <a:r>
              <a:rPr spc="-53" dirty="0"/>
              <a:t> </a:t>
            </a:r>
            <a:r>
              <a:rPr dirty="0"/>
              <a:t>управляющего</a:t>
            </a:r>
            <a:r>
              <a:rPr spc="-48" dirty="0"/>
              <a:t> </a:t>
            </a:r>
            <a:r>
              <a:rPr dirty="0"/>
              <a:t>программного</a:t>
            </a:r>
            <a:r>
              <a:rPr spc="-53" dirty="0"/>
              <a:t> </a:t>
            </a:r>
            <a:r>
              <a:rPr spc="-9" dirty="0"/>
              <a:t>обеспечения</a:t>
            </a:r>
          </a:p>
          <a:p>
            <a:pPr marL="211480" marR="4453" indent="-200350">
              <a:lnSpc>
                <a:spcPct val="203600"/>
              </a:lnSpc>
              <a:buSzPct val="71428"/>
              <a:buFont typeface="Symbol"/>
              <a:buChar char=""/>
              <a:tabLst>
                <a:tab pos="211480" algn="l"/>
              </a:tabLst>
            </a:pPr>
            <a:r>
              <a:rPr dirty="0"/>
              <a:t>Разработка</a:t>
            </a:r>
            <a:r>
              <a:rPr spc="4" dirty="0"/>
              <a:t> </a:t>
            </a:r>
            <a:r>
              <a:rPr dirty="0"/>
              <a:t>языков</a:t>
            </a:r>
            <a:r>
              <a:rPr spc="-13" dirty="0"/>
              <a:t> </a:t>
            </a:r>
            <a:r>
              <a:rPr spc="-9" dirty="0"/>
              <a:t>программирования</a:t>
            </a:r>
            <a:r>
              <a:rPr spc="-18" dirty="0"/>
              <a:t> </a:t>
            </a:r>
            <a:r>
              <a:rPr dirty="0"/>
              <a:t>и</a:t>
            </a:r>
            <a:r>
              <a:rPr spc="-4" dirty="0"/>
              <a:t> </a:t>
            </a:r>
            <a:r>
              <a:rPr dirty="0"/>
              <a:t>инструментов</a:t>
            </a:r>
            <a:r>
              <a:rPr spc="4" dirty="0"/>
              <a:t> </a:t>
            </a:r>
            <a:r>
              <a:rPr spc="-22" dirty="0"/>
              <a:t>для </a:t>
            </a:r>
            <a:r>
              <a:rPr dirty="0"/>
              <a:t>управляющего</a:t>
            </a:r>
            <a:r>
              <a:rPr spc="-61" dirty="0"/>
              <a:t> </a:t>
            </a:r>
            <a:r>
              <a:rPr dirty="0"/>
              <a:t>программного</a:t>
            </a:r>
            <a:r>
              <a:rPr spc="-48" dirty="0"/>
              <a:t> </a:t>
            </a:r>
            <a:r>
              <a:rPr spc="-9" dirty="0"/>
              <a:t>обеспечения</a:t>
            </a:r>
          </a:p>
          <a:p>
            <a:pPr>
              <a:spcBef>
                <a:spcPts val="26"/>
              </a:spcBef>
              <a:buClr>
                <a:srgbClr val="DBDFF4"/>
              </a:buClr>
              <a:buFont typeface="Symbol"/>
              <a:buChar char=""/>
            </a:pPr>
            <a:endParaRPr dirty="0"/>
          </a:p>
          <a:p>
            <a:pPr marL="210924" indent="-199793">
              <a:buSzPct val="71428"/>
              <a:buFont typeface="Symbol"/>
              <a:buChar char=""/>
              <a:tabLst>
                <a:tab pos="210924" algn="l"/>
              </a:tabLst>
            </a:pPr>
            <a:r>
              <a:rPr dirty="0"/>
              <a:t>Разработка</a:t>
            </a:r>
            <a:r>
              <a:rPr spc="-26" dirty="0"/>
              <a:t> </a:t>
            </a:r>
            <a:r>
              <a:rPr dirty="0"/>
              <a:t>требований</a:t>
            </a:r>
            <a:r>
              <a:rPr spc="-26" dirty="0"/>
              <a:t> </a:t>
            </a:r>
            <a:r>
              <a:rPr dirty="0"/>
              <a:t>к</a:t>
            </a:r>
            <a:r>
              <a:rPr spc="-26" dirty="0"/>
              <a:t> </a:t>
            </a:r>
            <a:r>
              <a:rPr dirty="0"/>
              <a:t>программному</a:t>
            </a:r>
            <a:r>
              <a:rPr spc="-26" dirty="0"/>
              <a:t> </a:t>
            </a:r>
            <a:r>
              <a:rPr spc="-9" dirty="0"/>
              <a:t>обеспечению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003487" y="3914070"/>
            <a:ext cx="4766391" cy="195906"/>
          </a:xfrm>
          <a:prstGeom prst="rect">
            <a:avLst/>
          </a:prstGeom>
        </p:spPr>
        <p:txBody>
          <a:bodyPr vert="horz" wrap="square" lIns="0" tIns="11131" rIns="0" bIns="0" rtlCol="0">
            <a:spAutoFit/>
          </a:bodyPr>
          <a:lstStyle/>
          <a:p>
            <a:pPr marL="210924" indent="-199793">
              <a:spcBef>
                <a:spcPts val="88"/>
              </a:spcBef>
              <a:buClr>
                <a:srgbClr val="FFFFFF"/>
              </a:buClr>
              <a:buSzPct val="71428"/>
              <a:buFont typeface="Symbol"/>
              <a:buChar char=""/>
              <a:tabLst>
                <a:tab pos="210924" algn="l"/>
              </a:tabLst>
            </a:pPr>
            <a:r>
              <a:rPr sz="1200" b="1" kern="0" dirty="0">
                <a:solidFill>
                  <a:srgbClr val="DBDFF4"/>
                </a:solidFill>
                <a:cs typeface="Calibri"/>
              </a:rPr>
              <a:t>Разработка</a:t>
            </a:r>
            <a:r>
              <a:rPr sz="1200" b="1" kern="0" spc="-26" dirty="0">
                <a:solidFill>
                  <a:srgbClr val="DBDFF4"/>
                </a:solidFill>
                <a:cs typeface="Calibri"/>
              </a:rPr>
              <a:t> </a:t>
            </a:r>
            <a:r>
              <a:rPr sz="1200" b="1" kern="0" dirty="0">
                <a:solidFill>
                  <a:srgbClr val="DBDFF4"/>
                </a:solidFill>
                <a:cs typeface="Calibri"/>
              </a:rPr>
              <a:t>формальных</a:t>
            </a:r>
            <a:r>
              <a:rPr sz="1200" b="1" kern="0" spc="-26" dirty="0">
                <a:solidFill>
                  <a:srgbClr val="DBDFF4"/>
                </a:solidFill>
                <a:cs typeface="Calibri"/>
              </a:rPr>
              <a:t> </a:t>
            </a:r>
            <a:r>
              <a:rPr sz="1200" b="1" kern="0" dirty="0">
                <a:solidFill>
                  <a:srgbClr val="DBDFF4"/>
                </a:solidFill>
                <a:cs typeface="Calibri"/>
              </a:rPr>
              <a:t>моделей</a:t>
            </a:r>
            <a:r>
              <a:rPr sz="1200" b="1" kern="0" spc="-31" dirty="0">
                <a:solidFill>
                  <a:srgbClr val="DBDFF4"/>
                </a:solidFill>
                <a:cs typeface="Calibri"/>
              </a:rPr>
              <a:t> </a:t>
            </a:r>
            <a:r>
              <a:rPr sz="1200" b="1" kern="0" dirty="0">
                <a:solidFill>
                  <a:srgbClr val="DBDFF4"/>
                </a:solidFill>
                <a:cs typeface="Calibri"/>
              </a:rPr>
              <a:t>для</a:t>
            </a:r>
            <a:r>
              <a:rPr sz="1200" b="1" kern="0" spc="-35" dirty="0">
                <a:solidFill>
                  <a:srgbClr val="DBDFF4"/>
                </a:solidFill>
                <a:cs typeface="Calibri"/>
              </a:rPr>
              <a:t> </a:t>
            </a:r>
            <a:r>
              <a:rPr sz="1200" b="1" kern="0" dirty="0">
                <a:solidFill>
                  <a:srgbClr val="DBDFF4"/>
                </a:solidFill>
                <a:cs typeface="Calibri"/>
              </a:rPr>
              <a:t>программного</a:t>
            </a:r>
            <a:r>
              <a:rPr sz="1200" b="1" kern="0" spc="-31" dirty="0">
                <a:solidFill>
                  <a:srgbClr val="DBDFF4"/>
                </a:solidFill>
                <a:cs typeface="Calibri"/>
              </a:rPr>
              <a:t> </a:t>
            </a:r>
            <a:r>
              <a:rPr sz="1200" b="1" kern="0" dirty="0">
                <a:solidFill>
                  <a:srgbClr val="DBDFF4"/>
                </a:solidFill>
                <a:cs typeface="Calibri"/>
              </a:rPr>
              <a:t>и</a:t>
            </a:r>
            <a:r>
              <a:rPr sz="1200" b="1" kern="0" spc="-35" dirty="0">
                <a:solidFill>
                  <a:srgbClr val="DBDFF4"/>
                </a:solidFill>
                <a:cs typeface="Calibri"/>
              </a:rPr>
              <a:t> </a:t>
            </a:r>
            <a:r>
              <a:rPr sz="1200" b="1" kern="0" spc="-9" dirty="0">
                <a:solidFill>
                  <a:srgbClr val="DBDFF4"/>
                </a:solidFill>
                <a:cs typeface="Calibri"/>
              </a:rPr>
              <a:t>аппаратного</a:t>
            </a:r>
            <a:endParaRPr sz="1200" kern="0" dirty="0">
              <a:solidFill>
                <a:sysClr val="windowText" lastClr="000000"/>
              </a:solidFill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98963" y="4221088"/>
            <a:ext cx="878562" cy="195906"/>
          </a:xfrm>
          <a:prstGeom prst="rect">
            <a:avLst/>
          </a:prstGeom>
        </p:spPr>
        <p:txBody>
          <a:bodyPr vert="horz" wrap="square" lIns="0" tIns="11131" rIns="0" bIns="0" rtlCol="0">
            <a:spAutoFit/>
          </a:bodyPr>
          <a:lstStyle/>
          <a:p>
            <a:pPr marL="11131">
              <a:spcBef>
                <a:spcPts val="88"/>
              </a:spcBef>
            </a:pPr>
            <a:r>
              <a:rPr sz="1200" b="1" kern="0" spc="-9" dirty="0">
                <a:solidFill>
                  <a:srgbClr val="DBDFF4"/>
                </a:solidFill>
                <a:cs typeface="Calibri"/>
              </a:rPr>
              <a:t>обеспечения</a:t>
            </a:r>
            <a:endParaRPr sz="1200" kern="0" dirty="0">
              <a:solidFill>
                <a:sysClr val="windowText" lastClr="000000"/>
              </a:solidFill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1560" y="4789200"/>
            <a:ext cx="936104" cy="288239"/>
          </a:xfrm>
          <a:prstGeom prst="rect">
            <a:avLst/>
          </a:prstGeom>
        </p:spPr>
        <p:txBody>
          <a:bodyPr vert="horz" wrap="square" lIns="0" tIns="11131" rIns="0" bIns="0" rtlCol="0">
            <a:spAutoFit/>
          </a:bodyPr>
          <a:lstStyle/>
          <a:p>
            <a:pPr marL="11131">
              <a:spcBef>
                <a:spcPts val="88"/>
              </a:spcBef>
            </a:pPr>
            <a:r>
              <a:rPr b="1" kern="0" spc="-9" dirty="0">
                <a:solidFill>
                  <a:srgbClr val="C8F195"/>
                </a:solidFill>
                <a:cs typeface="Calibri"/>
              </a:rPr>
              <a:t>Методы</a:t>
            </a:r>
            <a:endParaRPr kern="0" dirty="0">
              <a:solidFill>
                <a:sysClr val="windowText" lastClr="000000"/>
              </a:solidFill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4431" y="5084109"/>
            <a:ext cx="2578673" cy="1374404"/>
          </a:xfrm>
          <a:prstGeom prst="rect">
            <a:avLst/>
          </a:prstGeom>
        </p:spPr>
        <p:txBody>
          <a:bodyPr vert="horz" wrap="square" lIns="0" tIns="42852" rIns="0" bIns="0" rtlCol="0">
            <a:spAutoFit/>
          </a:bodyPr>
          <a:lstStyle/>
          <a:p>
            <a:pPr marL="210924" indent="-199793">
              <a:spcBef>
                <a:spcPts val="337"/>
              </a:spcBef>
              <a:buSzPct val="85714"/>
              <a:buFont typeface="Symbol"/>
              <a:buChar char=""/>
              <a:tabLst>
                <a:tab pos="210924" algn="l"/>
              </a:tabLst>
            </a:pPr>
            <a:r>
              <a:rPr sz="1200" b="1" kern="0" dirty="0">
                <a:solidFill>
                  <a:srgbClr val="DBDFF4"/>
                </a:solidFill>
                <a:cs typeface="Calibri"/>
              </a:rPr>
              <a:t>Дедуктивная</a:t>
            </a:r>
            <a:r>
              <a:rPr sz="1200" b="1" kern="0" spc="-48" dirty="0">
                <a:solidFill>
                  <a:srgbClr val="DBDFF4"/>
                </a:solidFill>
                <a:cs typeface="Calibri"/>
              </a:rPr>
              <a:t> </a:t>
            </a:r>
            <a:r>
              <a:rPr sz="1200" b="1" kern="0" spc="-9" dirty="0">
                <a:solidFill>
                  <a:srgbClr val="DBDFF4"/>
                </a:solidFill>
                <a:cs typeface="Calibri"/>
              </a:rPr>
              <a:t>верификация</a:t>
            </a:r>
            <a:endParaRPr sz="1200" kern="0" dirty="0">
              <a:solidFill>
                <a:sysClr val="windowText" lastClr="000000"/>
              </a:solidFill>
              <a:cs typeface="Calibri"/>
            </a:endParaRPr>
          </a:p>
          <a:p>
            <a:pPr marL="210924" indent="-199793">
              <a:spcBef>
                <a:spcPts val="254"/>
              </a:spcBef>
              <a:buSzPct val="85714"/>
              <a:buFont typeface="Symbol"/>
              <a:buChar char=""/>
              <a:tabLst>
                <a:tab pos="210924" algn="l"/>
              </a:tabLst>
            </a:pPr>
            <a:r>
              <a:rPr sz="1200" b="1" kern="0" dirty="0">
                <a:solidFill>
                  <a:srgbClr val="DBDFF4"/>
                </a:solidFill>
                <a:cs typeface="Calibri"/>
              </a:rPr>
              <a:t>Проверка</a:t>
            </a:r>
            <a:r>
              <a:rPr sz="1200" b="1" kern="0" spc="-18" dirty="0">
                <a:solidFill>
                  <a:srgbClr val="DBDFF4"/>
                </a:solidFill>
                <a:cs typeface="Calibri"/>
              </a:rPr>
              <a:t> </a:t>
            </a:r>
            <a:r>
              <a:rPr sz="1200" b="1" kern="0" spc="-9" dirty="0">
                <a:solidFill>
                  <a:srgbClr val="DBDFF4"/>
                </a:solidFill>
                <a:cs typeface="Calibri"/>
              </a:rPr>
              <a:t>модели</a:t>
            </a:r>
            <a:endParaRPr sz="1200" kern="0" dirty="0">
              <a:solidFill>
                <a:sysClr val="windowText" lastClr="000000"/>
              </a:solidFill>
              <a:cs typeface="Calibri"/>
            </a:endParaRPr>
          </a:p>
          <a:p>
            <a:pPr marL="210924" indent="-199793">
              <a:spcBef>
                <a:spcPts val="241"/>
              </a:spcBef>
              <a:buSzPct val="85714"/>
              <a:buFont typeface="Symbol"/>
              <a:buChar char=""/>
              <a:tabLst>
                <a:tab pos="210924" algn="l"/>
              </a:tabLst>
            </a:pPr>
            <a:r>
              <a:rPr sz="1200" b="1" kern="0" dirty="0">
                <a:solidFill>
                  <a:srgbClr val="DBDFF4"/>
                </a:solidFill>
                <a:cs typeface="Calibri"/>
              </a:rPr>
              <a:t>Верификация</a:t>
            </a:r>
            <a:r>
              <a:rPr sz="1200" b="1" kern="0" spc="-44" dirty="0">
                <a:solidFill>
                  <a:srgbClr val="DBDFF4"/>
                </a:solidFill>
                <a:cs typeface="Calibri"/>
              </a:rPr>
              <a:t> </a:t>
            </a:r>
            <a:r>
              <a:rPr sz="1200" b="1" kern="0" dirty="0">
                <a:solidFill>
                  <a:srgbClr val="DBDFF4"/>
                </a:solidFill>
                <a:cs typeface="Calibri"/>
              </a:rPr>
              <a:t>времени</a:t>
            </a:r>
            <a:r>
              <a:rPr sz="1200" b="1" kern="0" spc="-39" dirty="0">
                <a:solidFill>
                  <a:srgbClr val="DBDFF4"/>
                </a:solidFill>
                <a:cs typeface="Calibri"/>
              </a:rPr>
              <a:t> </a:t>
            </a:r>
            <a:r>
              <a:rPr sz="1200" b="1" kern="0" spc="-9" dirty="0">
                <a:solidFill>
                  <a:srgbClr val="DBDFF4"/>
                </a:solidFill>
                <a:cs typeface="Calibri"/>
              </a:rPr>
              <a:t>исполнения</a:t>
            </a:r>
            <a:endParaRPr sz="1200" kern="0" dirty="0">
              <a:solidFill>
                <a:sysClr val="windowText" lastClr="000000"/>
              </a:solidFill>
              <a:cs typeface="Calibri"/>
            </a:endParaRPr>
          </a:p>
          <a:p>
            <a:pPr marL="210924" indent="-199793">
              <a:spcBef>
                <a:spcPts val="250"/>
              </a:spcBef>
              <a:buSzPct val="85714"/>
              <a:buFont typeface="Symbol"/>
              <a:buChar char=""/>
              <a:tabLst>
                <a:tab pos="210924" algn="l"/>
              </a:tabLst>
            </a:pPr>
            <a:r>
              <a:rPr sz="1200" b="1" kern="0" spc="-9" dirty="0">
                <a:solidFill>
                  <a:srgbClr val="DBDFF4"/>
                </a:solidFill>
                <a:cs typeface="Calibri"/>
              </a:rPr>
              <a:t>Автоматы</a:t>
            </a:r>
            <a:endParaRPr sz="1200" kern="0" dirty="0">
              <a:solidFill>
                <a:sysClr val="windowText" lastClr="000000"/>
              </a:solidFill>
              <a:cs typeface="Calibri"/>
            </a:endParaRPr>
          </a:p>
          <a:p>
            <a:pPr marL="210924" indent="-199793">
              <a:spcBef>
                <a:spcPts val="259"/>
              </a:spcBef>
              <a:buSzPct val="85714"/>
              <a:buFont typeface="Symbol"/>
              <a:buChar char=""/>
              <a:tabLst>
                <a:tab pos="210924" algn="l"/>
              </a:tabLst>
            </a:pPr>
            <a:r>
              <a:rPr sz="1200" b="1" kern="0" dirty="0">
                <a:solidFill>
                  <a:srgbClr val="DBDFF4"/>
                </a:solidFill>
                <a:cs typeface="Calibri"/>
              </a:rPr>
              <a:t>Программные</a:t>
            </a:r>
            <a:r>
              <a:rPr sz="1200" b="1" kern="0" spc="-48" dirty="0">
                <a:solidFill>
                  <a:srgbClr val="DBDFF4"/>
                </a:solidFill>
                <a:cs typeface="Calibri"/>
              </a:rPr>
              <a:t> </a:t>
            </a:r>
            <a:r>
              <a:rPr sz="1200" b="1" kern="0" spc="-9" dirty="0">
                <a:solidFill>
                  <a:srgbClr val="DBDFF4"/>
                </a:solidFill>
                <a:cs typeface="Calibri"/>
              </a:rPr>
              <a:t>логики</a:t>
            </a:r>
            <a:endParaRPr sz="1200" kern="0" dirty="0">
              <a:solidFill>
                <a:sysClr val="windowText" lastClr="000000"/>
              </a:solidFill>
              <a:cs typeface="Calibri"/>
            </a:endParaRPr>
          </a:p>
          <a:p>
            <a:pPr marL="210924" indent="-199793">
              <a:spcBef>
                <a:spcPts val="250"/>
              </a:spcBef>
              <a:buClr>
                <a:srgbClr val="FFFFFF"/>
              </a:buClr>
              <a:buSzPct val="85714"/>
              <a:buFont typeface="Symbol"/>
              <a:buChar char=""/>
              <a:tabLst>
                <a:tab pos="210924" algn="l"/>
              </a:tabLst>
            </a:pPr>
            <a:r>
              <a:rPr sz="1200" b="1" kern="0" dirty="0">
                <a:solidFill>
                  <a:srgbClr val="DBDFF4"/>
                </a:solidFill>
                <a:cs typeface="Calibri"/>
              </a:rPr>
              <a:t>Онтологии</a:t>
            </a:r>
            <a:r>
              <a:rPr sz="1200" b="1" kern="0" spc="-26" dirty="0">
                <a:solidFill>
                  <a:srgbClr val="DBDFF4"/>
                </a:solidFill>
                <a:cs typeface="Calibri"/>
              </a:rPr>
              <a:t> </a:t>
            </a:r>
            <a:r>
              <a:rPr sz="1200" b="1" kern="0" dirty="0">
                <a:solidFill>
                  <a:srgbClr val="DBDFF4"/>
                </a:solidFill>
                <a:cs typeface="Calibri"/>
              </a:rPr>
              <a:t>и</a:t>
            </a:r>
            <a:r>
              <a:rPr sz="1200" b="1" kern="0" spc="-26" dirty="0">
                <a:solidFill>
                  <a:srgbClr val="DBDFF4"/>
                </a:solidFill>
                <a:cs typeface="Calibri"/>
              </a:rPr>
              <a:t> </a:t>
            </a:r>
            <a:r>
              <a:rPr sz="1200" b="1" kern="0" dirty="0">
                <a:solidFill>
                  <a:srgbClr val="DBDFF4"/>
                </a:solidFill>
                <a:cs typeface="Calibri"/>
              </a:rPr>
              <a:t>логики</a:t>
            </a:r>
            <a:r>
              <a:rPr sz="1200" b="1" kern="0" spc="-31" dirty="0">
                <a:solidFill>
                  <a:srgbClr val="DBDFF4"/>
                </a:solidFill>
                <a:cs typeface="Calibri"/>
              </a:rPr>
              <a:t> </a:t>
            </a:r>
            <a:r>
              <a:rPr sz="1200" b="1" kern="0" spc="-9" dirty="0">
                <a:solidFill>
                  <a:srgbClr val="DBDFF4"/>
                </a:solidFill>
                <a:cs typeface="Calibri"/>
              </a:rPr>
              <a:t>знаний</a:t>
            </a:r>
            <a:endParaRPr sz="1200" kern="0" dirty="0">
              <a:solidFill>
                <a:sysClr val="windowText" lastClr="000000"/>
              </a:solidFill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23928" y="4787818"/>
            <a:ext cx="1296144" cy="288239"/>
          </a:xfrm>
          <a:prstGeom prst="rect">
            <a:avLst/>
          </a:prstGeom>
        </p:spPr>
        <p:txBody>
          <a:bodyPr vert="horz" wrap="square" lIns="0" tIns="11131" rIns="0" bIns="0" rtlCol="0">
            <a:spAutoFit/>
          </a:bodyPr>
          <a:lstStyle/>
          <a:p>
            <a:pPr marL="11131">
              <a:spcBef>
                <a:spcPts val="88"/>
              </a:spcBef>
            </a:pPr>
            <a:r>
              <a:rPr b="1" kern="0" spc="-9" dirty="0">
                <a:solidFill>
                  <a:srgbClr val="C8F195"/>
                </a:solidFill>
                <a:cs typeface="Calibri"/>
              </a:rPr>
              <a:t>Контакты</a:t>
            </a:r>
            <a:endParaRPr kern="0" dirty="0">
              <a:solidFill>
                <a:sysClr val="windowText" lastClr="000000"/>
              </a:solidFill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03487" y="5209870"/>
            <a:ext cx="4203308" cy="920463"/>
          </a:xfrm>
          <a:prstGeom prst="rect">
            <a:avLst/>
          </a:prstGeom>
        </p:spPr>
        <p:txBody>
          <a:bodyPr vert="horz" wrap="square" lIns="0" tIns="11131" rIns="0" bIns="0" rtlCol="0">
            <a:spAutoFit/>
          </a:bodyPr>
          <a:lstStyle/>
          <a:p>
            <a:pPr marL="211480" marR="465258" indent="-200350">
              <a:lnSpc>
                <a:spcPct val="117100"/>
              </a:lnSpc>
              <a:spcBef>
                <a:spcPts val="88"/>
              </a:spcBef>
              <a:buSzPct val="71428"/>
              <a:buFont typeface="Symbol"/>
              <a:buChar char=""/>
              <a:tabLst>
                <a:tab pos="211480" algn="l"/>
              </a:tabLst>
            </a:pPr>
            <a:r>
              <a:rPr sz="1200" b="1" kern="0" dirty="0">
                <a:solidFill>
                  <a:srgbClr val="DBDFF4"/>
                </a:solidFill>
                <a:cs typeface="Calibri"/>
              </a:rPr>
              <a:t>Игорь</a:t>
            </a:r>
            <a:r>
              <a:rPr sz="1200" b="1" kern="0" spc="-35" dirty="0">
                <a:solidFill>
                  <a:srgbClr val="DBDFF4"/>
                </a:solidFill>
                <a:cs typeface="Calibri"/>
              </a:rPr>
              <a:t> </a:t>
            </a:r>
            <a:r>
              <a:rPr sz="1200" b="1" kern="0" dirty="0">
                <a:solidFill>
                  <a:srgbClr val="DBDFF4"/>
                </a:solidFill>
                <a:cs typeface="Calibri"/>
              </a:rPr>
              <a:t>Ануреев,</a:t>
            </a:r>
            <a:r>
              <a:rPr sz="1200" b="1" kern="0" spc="-35" dirty="0">
                <a:solidFill>
                  <a:srgbClr val="DBDFF4"/>
                </a:solidFill>
                <a:cs typeface="Calibri"/>
              </a:rPr>
              <a:t> </a:t>
            </a:r>
            <a:r>
              <a:rPr sz="1200" b="1" kern="0" dirty="0">
                <a:solidFill>
                  <a:srgbClr val="DBDFF4"/>
                </a:solidFill>
                <a:cs typeface="Calibri"/>
              </a:rPr>
              <a:t>Руководитель</a:t>
            </a:r>
            <a:r>
              <a:rPr sz="1200" b="1" kern="0" spc="-31" dirty="0">
                <a:solidFill>
                  <a:srgbClr val="DBDFF4"/>
                </a:solidFill>
                <a:cs typeface="Calibri"/>
              </a:rPr>
              <a:t> </a:t>
            </a:r>
            <a:r>
              <a:rPr sz="1200" b="1" kern="0" dirty="0">
                <a:solidFill>
                  <a:srgbClr val="DBDFF4"/>
                </a:solidFill>
                <a:cs typeface="Calibri"/>
              </a:rPr>
              <a:t>группы,</a:t>
            </a:r>
            <a:r>
              <a:rPr sz="1200" b="1" kern="0" spc="-44" dirty="0">
                <a:solidFill>
                  <a:srgbClr val="DBDFF4"/>
                </a:solidFill>
                <a:cs typeface="Calibri"/>
              </a:rPr>
              <a:t> </a:t>
            </a:r>
            <a:r>
              <a:rPr sz="1200" b="1" kern="0" spc="-9" dirty="0">
                <a:solidFill>
                  <a:srgbClr val="DBDFF4"/>
                </a:solidFill>
                <a:cs typeface="Calibri"/>
              </a:rPr>
              <a:t>+79137694105, </a:t>
            </a:r>
            <a:r>
              <a:rPr sz="1200" b="1" kern="0" spc="-9" dirty="0">
                <a:solidFill>
                  <a:srgbClr val="DBDFF4"/>
                </a:solidFill>
                <a:cs typeface="Calibri"/>
                <a:hlinkClick r:id="rId2"/>
              </a:rPr>
              <a:t>anureev@gmail.com</a:t>
            </a:r>
            <a:endParaRPr sz="1200" kern="0" dirty="0">
              <a:solidFill>
                <a:sysClr val="windowText" lastClr="000000"/>
              </a:solidFill>
              <a:cs typeface="Calibri"/>
            </a:endParaRPr>
          </a:p>
          <a:p>
            <a:pPr marL="210924" indent="-199793">
              <a:spcBef>
                <a:spcPts val="250"/>
              </a:spcBef>
              <a:buSzPct val="71428"/>
              <a:buFont typeface="Symbol"/>
              <a:buChar char=""/>
              <a:tabLst>
                <a:tab pos="210924" algn="l"/>
              </a:tabLst>
            </a:pPr>
            <a:r>
              <a:rPr sz="1200" b="1" kern="0" dirty="0">
                <a:solidFill>
                  <a:srgbClr val="DBDFF4"/>
                </a:solidFill>
                <a:cs typeface="Calibri"/>
              </a:rPr>
              <a:t>Наталья</a:t>
            </a:r>
            <a:r>
              <a:rPr sz="1200" b="1" kern="0" spc="-26" dirty="0">
                <a:solidFill>
                  <a:srgbClr val="DBDFF4"/>
                </a:solidFill>
                <a:cs typeface="Calibri"/>
              </a:rPr>
              <a:t> </a:t>
            </a:r>
            <a:r>
              <a:rPr sz="1200" b="1" kern="0" dirty="0">
                <a:solidFill>
                  <a:srgbClr val="DBDFF4"/>
                </a:solidFill>
                <a:cs typeface="Calibri"/>
              </a:rPr>
              <a:t>Гаранина,</a:t>
            </a:r>
            <a:r>
              <a:rPr sz="1200" b="1" kern="0" spc="-31" dirty="0">
                <a:solidFill>
                  <a:srgbClr val="DBDFF4"/>
                </a:solidFill>
                <a:cs typeface="Calibri"/>
              </a:rPr>
              <a:t> </a:t>
            </a:r>
            <a:r>
              <a:rPr sz="1200" b="1" kern="0" spc="-9" dirty="0">
                <a:solidFill>
                  <a:srgbClr val="DBDFF4"/>
                </a:solidFill>
                <a:cs typeface="Calibri"/>
              </a:rPr>
              <a:t>+79139189293,</a:t>
            </a:r>
            <a:r>
              <a:rPr sz="1200" b="1" kern="0" spc="-31" dirty="0">
                <a:solidFill>
                  <a:srgbClr val="DBDFF4"/>
                </a:solidFill>
                <a:cs typeface="Calibri"/>
              </a:rPr>
              <a:t> </a:t>
            </a:r>
            <a:r>
              <a:rPr sz="1200" b="1" kern="0" spc="-9" dirty="0">
                <a:solidFill>
                  <a:srgbClr val="DBDFF4"/>
                </a:solidFill>
                <a:cs typeface="Calibri"/>
                <a:hlinkClick r:id="rId3"/>
              </a:rPr>
              <a:t>natta.garanina@gmail.com</a:t>
            </a:r>
            <a:endParaRPr sz="1200" kern="0" dirty="0">
              <a:solidFill>
                <a:sysClr val="windowText" lastClr="000000"/>
              </a:solidFill>
              <a:cs typeface="Calibri"/>
            </a:endParaRPr>
          </a:p>
          <a:p>
            <a:pPr marL="210924" indent="-199793">
              <a:spcBef>
                <a:spcPts val="254"/>
              </a:spcBef>
              <a:buSzPct val="71428"/>
              <a:buFont typeface="Symbol"/>
              <a:buChar char=""/>
              <a:tabLst>
                <a:tab pos="210924" algn="l"/>
              </a:tabLst>
            </a:pPr>
            <a:r>
              <a:rPr sz="1200" b="1" kern="0" dirty="0">
                <a:solidFill>
                  <a:srgbClr val="DBDFF4"/>
                </a:solidFill>
                <a:cs typeface="Calibri"/>
              </a:rPr>
              <a:t>Дмитрий</a:t>
            </a:r>
            <a:r>
              <a:rPr sz="1200" b="1" kern="0" spc="-26" dirty="0">
                <a:solidFill>
                  <a:srgbClr val="DBDFF4"/>
                </a:solidFill>
                <a:cs typeface="Calibri"/>
              </a:rPr>
              <a:t> </a:t>
            </a:r>
            <a:r>
              <a:rPr sz="1200" b="1" kern="0" dirty="0">
                <a:solidFill>
                  <a:srgbClr val="DBDFF4"/>
                </a:solidFill>
                <a:cs typeface="Calibri"/>
              </a:rPr>
              <a:t>Кондратьев,</a:t>
            </a:r>
            <a:r>
              <a:rPr sz="1200" b="1" kern="0" spc="-22" dirty="0">
                <a:solidFill>
                  <a:srgbClr val="DBDFF4"/>
                </a:solidFill>
                <a:cs typeface="Calibri"/>
              </a:rPr>
              <a:t> </a:t>
            </a:r>
            <a:r>
              <a:rPr sz="1200" b="1" kern="0" spc="-9" dirty="0">
                <a:solidFill>
                  <a:srgbClr val="DBDFF4"/>
                </a:solidFill>
                <a:cs typeface="Calibri"/>
              </a:rPr>
              <a:t>+79232484459,</a:t>
            </a:r>
            <a:r>
              <a:rPr sz="1200" b="1" kern="0" spc="-31" dirty="0">
                <a:solidFill>
                  <a:srgbClr val="DBDFF4"/>
                </a:solidFill>
                <a:cs typeface="Calibri"/>
              </a:rPr>
              <a:t> </a:t>
            </a:r>
            <a:r>
              <a:rPr sz="1200" b="1" kern="0" dirty="0">
                <a:solidFill>
                  <a:srgbClr val="DBDFF4"/>
                </a:solidFill>
                <a:cs typeface="Calibri"/>
                <a:hlinkClick r:id="rId4"/>
              </a:rPr>
              <a:t>apple-</a:t>
            </a:r>
            <a:r>
              <a:rPr sz="1200" b="1" kern="0" spc="-9" dirty="0">
                <a:solidFill>
                  <a:srgbClr val="DBDFF4"/>
                </a:solidFill>
                <a:cs typeface="Calibri"/>
                <a:hlinkClick r:id="rId4"/>
              </a:rPr>
              <a:t>66@mail.ru</a:t>
            </a:r>
            <a:endParaRPr sz="1200" kern="0" dirty="0">
              <a:solidFill>
                <a:sysClr val="windowText" lastClr="000000"/>
              </a:solidFill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91912" y="6287480"/>
            <a:ext cx="3231894" cy="195906"/>
          </a:xfrm>
          <a:prstGeom prst="rect">
            <a:avLst/>
          </a:prstGeom>
        </p:spPr>
        <p:txBody>
          <a:bodyPr vert="horz" wrap="square" lIns="0" tIns="11131" rIns="0" bIns="0" rtlCol="0">
            <a:spAutoFit/>
          </a:bodyPr>
          <a:lstStyle/>
          <a:p>
            <a:pPr marL="11131">
              <a:spcBef>
                <a:spcPts val="88"/>
              </a:spcBef>
            </a:pPr>
            <a:r>
              <a:rPr sz="1200" b="1" kern="0" dirty="0">
                <a:solidFill>
                  <a:srgbClr val="34AB89"/>
                </a:solidFill>
                <a:cs typeface="Calibri"/>
              </a:rPr>
              <a:t>Звоните,</a:t>
            </a:r>
            <a:r>
              <a:rPr sz="1200" b="1" kern="0" spc="-31" dirty="0">
                <a:solidFill>
                  <a:srgbClr val="34AB89"/>
                </a:solidFill>
                <a:cs typeface="Calibri"/>
              </a:rPr>
              <a:t> </a:t>
            </a:r>
            <a:r>
              <a:rPr sz="1200" b="1" kern="0" dirty="0">
                <a:solidFill>
                  <a:srgbClr val="34AB89"/>
                </a:solidFill>
                <a:cs typeface="Calibri"/>
              </a:rPr>
              <a:t>пишите,</a:t>
            </a:r>
            <a:r>
              <a:rPr sz="1200" b="1" kern="0" spc="-26" dirty="0">
                <a:solidFill>
                  <a:srgbClr val="34AB89"/>
                </a:solidFill>
                <a:cs typeface="Calibri"/>
              </a:rPr>
              <a:t> </a:t>
            </a:r>
            <a:r>
              <a:rPr sz="1200" b="1" kern="0" dirty="0">
                <a:solidFill>
                  <a:srgbClr val="34AB89"/>
                </a:solidFill>
                <a:cs typeface="Calibri"/>
              </a:rPr>
              <a:t>мы</a:t>
            </a:r>
            <a:r>
              <a:rPr sz="1200" b="1" kern="0" spc="-31" dirty="0">
                <a:solidFill>
                  <a:srgbClr val="34AB89"/>
                </a:solidFill>
                <a:cs typeface="Calibri"/>
              </a:rPr>
              <a:t> </a:t>
            </a:r>
            <a:r>
              <a:rPr sz="1200" b="1" kern="0" dirty="0">
                <a:solidFill>
                  <a:srgbClr val="34AB89"/>
                </a:solidFill>
                <a:cs typeface="Calibri"/>
              </a:rPr>
              <a:t>найдем</a:t>
            </a:r>
            <a:r>
              <a:rPr sz="1200" b="1" kern="0" spc="-22" dirty="0">
                <a:solidFill>
                  <a:srgbClr val="34AB89"/>
                </a:solidFill>
                <a:cs typeface="Calibri"/>
              </a:rPr>
              <a:t> </a:t>
            </a:r>
            <a:r>
              <a:rPr sz="1200" b="1" kern="0" dirty="0">
                <a:solidFill>
                  <a:srgbClr val="34AB89"/>
                </a:solidFill>
                <a:cs typeface="Calibri"/>
              </a:rPr>
              <a:t>время</a:t>
            </a:r>
            <a:r>
              <a:rPr sz="1200" b="1" kern="0" spc="-31" dirty="0">
                <a:solidFill>
                  <a:srgbClr val="34AB89"/>
                </a:solidFill>
                <a:cs typeface="Calibri"/>
              </a:rPr>
              <a:t> </a:t>
            </a:r>
            <a:r>
              <a:rPr sz="1200" b="1" kern="0" spc="-9" dirty="0">
                <a:solidFill>
                  <a:srgbClr val="34AB89"/>
                </a:solidFill>
                <a:cs typeface="Calibri"/>
              </a:rPr>
              <a:t>встретиться</a:t>
            </a:r>
            <a:endParaRPr sz="1200" kern="0" dirty="0">
              <a:solidFill>
                <a:sysClr val="windowText" lastClr="000000"/>
              </a:solidFill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6158" y="3911858"/>
            <a:ext cx="781465" cy="346716"/>
          </a:xfrm>
          <a:prstGeom prst="rect">
            <a:avLst/>
          </a:prstGeom>
        </p:spPr>
        <p:txBody>
          <a:bodyPr vert="horz" wrap="square" lIns="0" tIns="11131" rIns="0" bIns="0" rtlCol="0">
            <a:spAutoFit/>
          </a:bodyPr>
          <a:lstStyle/>
          <a:p>
            <a:pPr marL="11131" marR="4453">
              <a:lnSpc>
                <a:spcPct val="109100"/>
              </a:lnSpc>
              <a:spcBef>
                <a:spcPts val="88"/>
              </a:spcBef>
            </a:pPr>
            <a:r>
              <a:rPr sz="1000" kern="0" spc="-22" dirty="0">
                <a:solidFill>
                  <a:srgbClr val="FFFFFF"/>
                </a:solidFill>
                <a:cs typeface="Calibri"/>
              </a:rPr>
              <a:t>к.ф.-</a:t>
            </a:r>
            <a:r>
              <a:rPr sz="1000" kern="0" spc="-18" dirty="0">
                <a:solidFill>
                  <a:srgbClr val="FFFFFF"/>
                </a:solidFill>
                <a:cs typeface="Calibri"/>
              </a:rPr>
              <a:t>м.н. </a:t>
            </a:r>
            <a:r>
              <a:rPr sz="1000" kern="0" spc="-9" dirty="0">
                <a:solidFill>
                  <a:srgbClr val="FFFFFF"/>
                </a:solidFill>
                <a:cs typeface="Calibri"/>
              </a:rPr>
              <a:t>Ануреев</a:t>
            </a:r>
            <a:endParaRPr sz="1000" kern="0" dirty="0">
              <a:solidFill>
                <a:sysClr val="windowText" lastClr="000000"/>
              </a:solidFill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53178" y="3903566"/>
            <a:ext cx="570550" cy="346716"/>
          </a:xfrm>
          <a:prstGeom prst="rect">
            <a:avLst/>
          </a:prstGeom>
        </p:spPr>
        <p:txBody>
          <a:bodyPr vert="horz" wrap="square" lIns="0" tIns="11131" rIns="0" bIns="0" rtlCol="0">
            <a:spAutoFit/>
          </a:bodyPr>
          <a:lstStyle/>
          <a:p>
            <a:pPr marL="11131" marR="4453" indent="22261">
              <a:lnSpc>
                <a:spcPct val="109100"/>
              </a:lnSpc>
              <a:spcBef>
                <a:spcPts val="88"/>
              </a:spcBef>
            </a:pPr>
            <a:r>
              <a:rPr sz="1000" kern="0" spc="-22" dirty="0">
                <a:solidFill>
                  <a:srgbClr val="FFFFFF"/>
                </a:solidFill>
                <a:cs typeface="Calibri"/>
              </a:rPr>
              <a:t>к.ф.-</a:t>
            </a:r>
            <a:r>
              <a:rPr sz="1000" kern="0" spc="-18" dirty="0">
                <a:solidFill>
                  <a:srgbClr val="FFFFFF"/>
                </a:solidFill>
                <a:cs typeface="Calibri"/>
              </a:rPr>
              <a:t>м.н. Гаранина</a:t>
            </a:r>
            <a:endParaRPr sz="1000" kern="0" dirty="0">
              <a:solidFill>
                <a:sysClr val="windowText" lastClr="000000"/>
              </a:solidFill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15272" y="3907712"/>
            <a:ext cx="732592" cy="346716"/>
          </a:xfrm>
          <a:prstGeom prst="rect">
            <a:avLst/>
          </a:prstGeom>
        </p:spPr>
        <p:txBody>
          <a:bodyPr vert="horz" wrap="square" lIns="0" tIns="11131" rIns="0" bIns="0" rtlCol="0">
            <a:spAutoFit/>
          </a:bodyPr>
          <a:lstStyle/>
          <a:p>
            <a:pPr marL="11131" marR="4453" indent="86818">
              <a:lnSpc>
                <a:spcPct val="109100"/>
              </a:lnSpc>
              <a:spcBef>
                <a:spcPts val="88"/>
              </a:spcBef>
            </a:pPr>
            <a:r>
              <a:rPr sz="1000" kern="0" spc="-22" dirty="0">
                <a:solidFill>
                  <a:srgbClr val="FFFFFF"/>
                </a:solidFill>
                <a:cs typeface="Calibri"/>
              </a:rPr>
              <a:t>к.ф.-</a:t>
            </a:r>
            <a:r>
              <a:rPr sz="1000" kern="0" spc="-18" dirty="0">
                <a:solidFill>
                  <a:srgbClr val="FFFFFF"/>
                </a:solidFill>
                <a:cs typeface="Calibri"/>
              </a:rPr>
              <a:t>м.н. </a:t>
            </a:r>
            <a:r>
              <a:rPr sz="1000" kern="0" spc="-9" dirty="0">
                <a:solidFill>
                  <a:srgbClr val="FFFFFF"/>
                </a:solidFill>
                <a:cs typeface="Calibri"/>
              </a:rPr>
              <a:t>Кондратьев</a:t>
            </a:r>
            <a:endParaRPr sz="1000" kern="0" dirty="0">
              <a:solidFill>
                <a:sysClr val="windowText" lastClr="000000"/>
              </a:solidFill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2058" y="2532807"/>
            <a:ext cx="926775" cy="1291434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445584" y="74711"/>
            <a:ext cx="42528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Лаборатория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теоретического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программирования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0109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13413" y="620688"/>
            <a:ext cx="3199314" cy="195907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>
              <a:spcBef>
                <a:spcPts val="88"/>
              </a:spcBef>
            </a:pPr>
            <a:r>
              <a:rPr sz="1200" spc="-9" dirty="0">
                <a:latin typeface="Microsoft Sans Serif"/>
                <a:cs typeface="Microsoft Sans Serif"/>
              </a:rPr>
              <a:t>Лаборатория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9" dirty="0">
                <a:latin typeface="Microsoft Sans Serif"/>
                <a:cs typeface="Microsoft Sans Serif"/>
              </a:rPr>
              <a:t>системного</a:t>
            </a:r>
            <a:r>
              <a:rPr sz="1200" spc="9" dirty="0">
                <a:latin typeface="Microsoft Sans Serif"/>
                <a:cs typeface="Microsoft Sans Serif"/>
              </a:rPr>
              <a:t> </a:t>
            </a:r>
            <a:r>
              <a:rPr sz="1200" spc="-9" dirty="0">
                <a:latin typeface="Microsoft Sans Serif"/>
                <a:cs typeface="Microsoft Sans Serif"/>
              </a:rPr>
              <a:t>программирования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4242" y="1518549"/>
            <a:ext cx="8090594" cy="1628335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L="4065799">
              <a:spcBef>
                <a:spcPts val="92"/>
              </a:spcBef>
            </a:pPr>
            <a:r>
              <a:rPr sz="1200" b="1" i="1" dirty="0">
                <a:solidFill>
                  <a:srgbClr val="17365D"/>
                </a:solidFill>
                <a:latin typeface="Times New Roman"/>
                <a:cs typeface="Times New Roman"/>
              </a:rPr>
              <a:t>Контакты:</a:t>
            </a:r>
            <a:r>
              <a:rPr sz="1200" b="1" i="1" spc="-44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17365D"/>
                </a:solidFill>
                <a:latin typeface="Times New Roman"/>
                <a:cs typeface="Times New Roman"/>
              </a:rPr>
              <a:t>Шелехов</a:t>
            </a:r>
            <a:r>
              <a:rPr sz="1200" b="1" i="1" spc="-31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17365D"/>
                </a:solidFill>
                <a:latin typeface="Times New Roman"/>
                <a:cs typeface="Times New Roman"/>
              </a:rPr>
              <a:t>Владимир</a:t>
            </a:r>
            <a:r>
              <a:rPr sz="1200" b="1" i="1" spc="-26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17365D"/>
                </a:solidFill>
                <a:latin typeface="Times New Roman"/>
                <a:cs typeface="Times New Roman"/>
              </a:rPr>
              <a:t>Иванович,</a:t>
            </a:r>
            <a:r>
              <a:rPr sz="1200" b="1" i="1" spc="-26" dirty="0">
                <a:solidFill>
                  <a:srgbClr val="17365D"/>
                </a:solidFill>
                <a:latin typeface="Times New Roman"/>
                <a:cs typeface="Times New Roman"/>
              </a:rPr>
              <a:t> </a:t>
            </a:r>
            <a:r>
              <a:rPr sz="1200" b="1" i="1" u="sng" spc="-9" dirty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17365D"/>
                  </a:solidFill>
                </a:uFill>
                <a:latin typeface="Times New Roman"/>
                <a:cs typeface="Times New Roman"/>
                <a:hlinkClick r:id="rId2"/>
              </a:rPr>
              <a:t>vshel@iis.nsk.su</a:t>
            </a:r>
            <a:endParaRPr sz="1200" dirty="0">
              <a:solidFill>
                <a:schemeClr val="bg2">
                  <a:lumMod val="25000"/>
                </a:schemeClr>
              </a:solidFill>
              <a:latin typeface="Times New Roman"/>
              <a:cs typeface="Times New Roman"/>
            </a:endParaRPr>
          </a:p>
          <a:p>
            <a:pPr>
              <a:spcBef>
                <a:spcPts val="263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11132" marR="4453" indent="394057" algn="just">
              <a:lnSpc>
                <a:spcPct val="101699"/>
              </a:lnSpc>
              <a:spcBef>
                <a:spcPts val="4"/>
              </a:spcBef>
            </a:pPr>
            <a:r>
              <a:rPr sz="1100" dirty="0">
                <a:latin typeface="Calibri"/>
                <a:cs typeface="Calibri"/>
              </a:rPr>
              <a:t>Реализуется</a:t>
            </a:r>
            <a:r>
              <a:rPr sz="1100" spc="153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на</a:t>
            </a:r>
            <a:r>
              <a:rPr sz="1100" spc="158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базе</a:t>
            </a:r>
            <a:r>
              <a:rPr sz="1100" spc="162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любого</a:t>
            </a:r>
            <a:r>
              <a:rPr sz="1100" spc="158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языка</a:t>
            </a:r>
            <a:r>
              <a:rPr sz="1100" spc="167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программирования</a:t>
            </a:r>
            <a:r>
              <a:rPr sz="1100" spc="158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(ЯП)</a:t>
            </a:r>
            <a:r>
              <a:rPr sz="1100" spc="153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введением</a:t>
            </a:r>
            <a:r>
              <a:rPr sz="1100" spc="162" dirty="0"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C00000"/>
                </a:solidFill>
                <a:latin typeface="Calibri"/>
                <a:cs typeface="Calibri"/>
              </a:rPr>
              <a:t>автоматной</a:t>
            </a:r>
            <a:r>
              <a:rPr sz="1100" spc="153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C00000"/>
                </a:solidFill>
                <a:latin typeface="Calibri"/>
                <a:cs typeface="Calibri"/>
              </a:rPr>
              <a:t>композиции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158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которая</a:t>
            </a:r>
            <a:r>
              <a:rPr sz="1100" spc="1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может</a:t>
            </a:r>
            <a:r>
              <a:rPr sz="1100" spc="158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быть</a:t>
            </a:r>
            <a:r>
              <a:rPr sz="1100" spc="145" dirty="0">
                <a:latin typeface="Calibri"/>
                <a:cs typeface="Calibri"/>
              </a:rPr>
              <a:t> </a:t>
            </a:r>
            <a:r>
              <a:rPr sz="1100" spc="-9" dirty="0">
                <a:latin typeface="Calibri"/>
                <a:cs typeface="Calibri"/>
              </a:rPr>
              <a:t>закодирована </a:t>
            </a:r>
            <a:r>
              <a:rPr sz="1100" dirty="0">
                <a:latin typeface="Calibri"/>
                <a:cs typeface="Calibri"/>
              </a:rPr>
              <a:t>конструкциями</a:t>
            </a:r>
            <a:r>
              <a:rPr sz="1100" spc="118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любого</a:t>
            </a:r>
            <a:r>
              <a:rPr sz="1100" spc="123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ЯП.</a:t>
            </a:r>
            <a:r>
              <a:rPr sz="1100" spc="118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Технология</a:t>
            </a:r>
            <a:r>
              <a:rPr sz="1100" spc="118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не</a:t>
            </a:r>
            <a:r>
              <a:rPr sz="1100" spc="127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использует</a:t>
            </a:r>
            <a:r>
              <a:rPr sz="1100" spc="149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инструментов</a:t>
            </a:r>
            <a:r>
              <a:rPr sz="1100" spc="11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и</a:t>
            </a:r>
            <a:r>
              <a:rPr sz="1100" spc="123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применима</a:t>
            </a:r>
            <a:r>
              <a:rPr sz="1100" spc="123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к</a:t>
            </a:r>
            <a:r>
              <a:rPr sz="1100" spc="118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любому</a:t>
            </a:r>
            <a:r>
              <a:rPr sz="1100" spc="118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ЯП.</a:t>
            </a:r>
            <a:r>
              <a:rPr sz="1100" spc="118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Обеспечивается</a:t>
            </a:r>
            <a:r>
              <a:rPr sz="1100" spc="118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возможность</a:t>
            </a:r>
            <a:r>
              <a:rPr sz="1100" spc="127" dirty="0">
                <a:latin typeface="Calibri"/>
                <a:cs typeface="Calibri"/>
              </a:rPr>
              <a:t> </a:t>
            </a:r>
            <a:r>
              <a:rPr sz="1100" spc="-9" dirty="0">
                <a:latin typeface="Calibri"/>
                <a:cs typeface="Calibri"/>
              </a:rPr>
              <a:t>формальной </a:t>
            </a:r>
            <a:r>
              <a:rPr sz="1100" dirty="0">
                <a:latin typeface="Calibri"/>
                <a:cs typeface="Calibri"/>
              </a:rPr>
              <a:t>верификации</a:t>
            </a:r>
            <a:r>
              <a:rPr sz="1100" spc="307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программ</a:t>
            </a:r>
            <a:r>
              <a:rPr sz="1100" spc="3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на</a:t>
            </a:r>
            <a:r>
              <a:rPr sz="1100" spc="311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базе</a:t>
            </a:r>
            <a:r>
              <a:rPr sz="1100" spc="311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инструментов</a:t>
            </a:r>
            <a:r>
              <a:rPr sz="1100" spc="320" dirty="0"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6FC0"/>
                </a:solidFill>
                <a:latin typeface="Calibri"/>
                <a:cs typeface="Calibri"/>
              </a:rPr>
              <a:t>Event-B</a:t>
            </a:r>
            <a:r>
              <a:rPr sz="1100" spc="30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и</a:t>
            </a:r>
            <a:r>
              <a:rPr sz="1100" spc="311" dirty="0"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6FC0"/>
                </a:solidFill>
                <a:latin typeface="Calibri"/>
                <a:cs typeface="Calibri"/>
              </a:rPr>
              <a:t>Why3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311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Автоматная</a:t>
            </a:r>
            <a:r>
              <a:rPr sz="1100" spc="307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программа</a:t>
            </a:r>
            <a:r>
              <a:rPr sz="1100" spc="302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проще</a:t>
            </a:r>
            <a:r>
              <a:rPr sz="1100" spc="311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и</a:t>
            </a:r>
            <a:r>
              <a:rPr sz="1100" spc="311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эффективней</a:t>
            </a:r>
            <a:r>
              <a:rPr sz="1100" spc="311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в</a:t>
            </a:r>
            <a:r>
              <a:rPr sz="1100" spc="311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сравнении</a:t>
            </a:r>
            <a:r>
              <a:rPr sz="1100" spc="307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с</a:t>
            </a:r>
            <a:r>
              <a:rPr sz="1100" spc="307" dirty="0">
                <a:latin typeface="Calibri"/>
                <a:cs typeface="Calibri"/>
              </a:rPr>
              <a:t> </a:t>
            </a:r>
            <a:r>
              <a:rPr sz="1100" spc="-9" dirty="0">
                <a:latin typeface="Calibri"/>
                <a:cs typeface="Calibri"/>
              </a:rPr>
              <a:t>другими </a:t>
            </a:r>
            <a:r>
              <a:rPr sz="1100" dirty="0">
                <a:latin typeface="Calibri"/>
                <a:cs typeface="Calibri"/>
              </a:rPr>
              <a:t>известными</a:t>
            </a:r>
            <a:r>
              <a:rPr sz="1100" spc="127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подходами.</a:t>
            </a:r>
            <a:r>
              <a:rPr sz="1100" spc="1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Технология</a:t>
            </a:r>
            <a:r>
              <a:rPr sz="1100" spc="127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применима</a:t>
            </a:r>
            <a:r>
              <a:rPr sz="1100" spc="136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для</a:t>
            </a:r>
            <a:r>
              <a:rPr sz="1100" spc="131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разработки</a:t>
            </a:r>
            <a:r>
              <a:rPr sz="1100" spc="131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систем</a:t>
            </a:r>
            <a:r>
              <a:rPr sz="1100" spc="136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управления</a:t>
            </a:r>
            <a:r>
              <a:rPr sz="1100" spc="127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роботами</a:t>
            </a:r>
            <a:r>
              <a:rPr sz="1100" spc="131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и</a:t>
            </a:r>
            <a:r>
              <a:rPr sz="1100" spc="131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БПЛА,</a:t>
            </a:r>
            <a:r>
              <a:rPr sz="1100" spc="131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а</a:t>
            </a:r>
            <a:r>
              <a:rPr sz="1100" spc="131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также</a:t>
            </a:r>
            <a:r>
              <a:rPr sz="1100" spc="136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для</a:t>
            </a:r>
            <a:r>
              <a:rPr sz="1100" spc="131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построения</a:t>
            </a:r>
            <a:r>
              <a:rPr sz="1100" spc="127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моделей</a:t>
            </a:r>
            <a:r>
              <a:rPr sz="1100" spc="136" dirty="0">
                <a:latin typeface="Calibri"/>
                <a:cs typeface="Calibri"/>
              </a:rPr>
              <a:t> </a:t>
            </a:r>
            <a:r>
              <a:rPr sz="1100" spc="-44" dirty="0">
                <a:latin typeface="Calibri"/>
                <a:cs typeface="Calibri"/>
              </a:rPr>
              <a:t>в </a:t>
            </a:r>
            <a:r>
              <a:rPr sz="1100" dirty="0">
                <a:latin typeface="Calibri"/>
                <a:cs typeface="Calibri"/>
              </a:rPr>
              <a:t>системной</a:t>
            </a:r>
            <a:r>
              <a:rPr sz="1100" spc="237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инженерии.</a:t>
            </a:r>
            <a:r>
              <a:rPr sz="1100" spc="2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Разработана</a:t>
            </a:r>
            <a:r>
              <a:rPr sz="1100" spc="241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автоматная</a:t>
            </a:r>
            <a:r>
              <a:rPr sz="1100" spc="237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модель</a:t>
            </a:r>
            <a:r>
              <a:rPr sz="1100" spc="241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научной</a:t>
            </a:r>
            <a:r>
              <a:rPr sz="1100" spc="25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деятельности,</a:t>
            </a:r>
            <a:r>
              <a:rPr sz="1100" spc="241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обнажившая</a:t>
            </a:r>
            <a:r>
              <a:rPr sz="1100" spc="237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принципиальные</a:t>
            </a:r>
            <a:r>
              <a:rPr sz="1100" spc="25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недостатки</a:t>
            </a:r>
            <a:r>
              <a:rPr sz="1100" spc="237" dirty="0">
                <a:latin typeface="Calibri"/>
                <a:cs typeface="Calibri"/>
              </a:rPr>
              <a:t> </a:t>
            </a:r>
            <a:r>
              <a:rPr sz="1100" spc="-9" dirty="0">
                <a:latin typeface="Calibri"/>
                <a:cs typeface="Calibri"/>
              </a:rPr>
              <a:t>существующей </a:t>
            </a:r>
            <a:r>
              <a:rPr sz="1100" dirty="0">
                <a:latin typeface="Calibri"/>
                <a:cs typeface="Calibri"/>
              </a:rPr>
              <a:t>организации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научной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деятельности;</a:t>
            </a:r>
            <a:r>
              <a:rPr sz="1100" spc="-26" dirty="0">
                <a:latin typeface="Calibri"/>
                <a:cs typeface="Calibri"/>
              </a:rPr>
              <a:t> </a:t>
            </a:r>
            <a:r>
              <a:rPr sz="1100" spc="-9" dirty="0">
                <a:latin typeface="Calibri"/>
                <a:cs typeface="Calibri"/>
              </a:rPr>
              <a:t>предложена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альтернативная</a:t>
            </a:r>
            <a:r>
              <a:rPr sz="1100" spc="-39" dirty="0">
                <a:latin typeface="Calibri"/>
                <a:cs typeface="Calibri"/>
              </a:rPr>
              <a:t> </a:t>
            </a:r>
            <a:r>
              <a:rPr sz="1100" spc="-9" dirty="0">
                <a:latin typeface="Calibri"/>
                <a:cs typeface="Calibri"/>
              </a:rPr>
              <a:t>организация.</a:t>
            </a:r>
            <a:endParaRPr sz="1100" dirty="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50843" y="2989766"/>
          <a:ext cx="7659457" cy="38181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6104"/>
                <a:gridCol w="4273353"/>
              </a:tblGrid>
              <a:tr h="32061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ts val="1400"/>
                        </a:lnSpc>
                      </a:pP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Задача-вызов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31750" marR="359410">
                        <a:lnSpc>
                          <a:spcPts val="1380"/>
                        </a:lnSpc>
                        <a:spcBef>
                          <a:spcPts val="5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Управление</a:t>
                      </a:r>
                      <a:r>
                        <a:rPr sz="11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движением</a:t>
                      </a:r>
                      <a:r>
                        <a:rPr sz="11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автомобилей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узком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мосту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использованием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светофоров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сенсоров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76705">
                        <a:lnSpc>
                          <a:spcPts val="1050"/>
                        </a:lnSpc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Публикации</a:t>
                      </a:r>
                      <a:r>
                        <a:rPr sz="10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0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учебные</a:t>
                      </a:r>
                      <a:r>
                        <a:rPr sz="10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материалы: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  <a:p>
                      <a:pPr marL="539115" marR="26034" indent="-172720" algn="just">
                        <a:lnSpc>
                          <a:spcPct val="101899"/>
                        </a:lnSpc>
                        <a:spcBef>
                          <a:spcPts val="1220"/>
                        </a:spcBef>
                        <a:buAutoNum type="arabicPeriod"/>
                        <a:tabLst>
                          <a:tab pos="546735" algn="l"/>
                        </a:tabLst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Шелехов</a:t>
                      </a:r>
                      <a:r>
                        <a:rPr sz="1000" b="1" spc="22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В.И.,</a:t>
                      </a:r>
                      <a:r>
                        <a:rPr sz="1000" b="1" spc="2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Тумуров</a:t>
                      </a:r>
                      <a:r>
                        <a:rPr sz="1000" b="1" spc="2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Э.Г.</a:t>
                      </a:r>
                      <a:r>
                        <a:rPr sz="1000" b="1" spc="2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Методы</a:t>
                      </a:r>
                      <a:r>
                        <a:rPr sz="1000" b="1" spc="22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автоматного</a:t>
                      </a:r>
                      <a:r>
                        <a:rPr sz="1000" b="1" spc="2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программирования 	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1000" b="1" spc="25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разработки</a:t>
                      </a:r>
                      <a:r>
                        <a:rPr sz="1000" b="1" spc="25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000" b="1" spc="2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верификации</a:t>
                      </a:r>
                      <a:r>
                        <a:rPr sz="1000" b="1" spc="2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систем</a:t>
                      </a:r>
                      <a:r>
                        <a:rPr sz="1000" b="1" spc="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управления</a:t>
                      </a:r>
                      <a:r>
                        <a:rPr sz="1000" b="1" spc="25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//</a:t>
                      </a:r>
                      <a:r>
                        <a:rPr sz="1000" b="1" spc="2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Программная 	инженерия.</a:t>
                      </a:r>
                      <a:r>
                        <a:rPr sz="10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2024.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Том</a:t>
                      </a:r>
                      <a:r>
                        <a:rPr sz="10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15,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№2.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С.</a:t>
                      </a:r>
                      <a:r>
                        <a:rPr sz="10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73-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86. DOI:</a:t>
                      </a:r>
                      <a:r>
                        <a:rPr sz="10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10.17587/prin.15.73-</a:t>
                      </a:r>
                      <a:r>
                        <a:rPr sz="1000" b="1" spc="-25" dirty="0">
                          <a:latin typeface="Calibri"/>
                          <a:cs typeface="Calibri"/>
                        </a:rPr>
                        <a:t>86.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  <a:p>
                      <a:pPr marL="546735" marR="24130" indent="-180340" algn="just">
                        <a:lnSpc>
                          <a:spcPts val="1340"/>
                        </a:lnSpc>
                        <a:spcBef>
                          <a:spcPts val="40"/>
                        </a:spcBef>
                        <a:buAutoNum type="arabicPeriod"/>
                        <a:tabLst>
                          <a:tab pos="546735" algn="l"/>
                          <a:tab pos="622935" algn="l"/>
                        </a:tabLst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	Шелехов</a:t>
                      </a:r>
                      <a:r>
                        <a:rPr sz="1000" b="1" spc="32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В.И.</a:t>
                      </a:r>
                      <a:r>
                        <a:rPr sz="1000" b="1" spc="33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Автоматная</a:t>
                      </a:r>
                      <a:r>
                        <a:rPr sz="1000" b="1" spc="32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модель</a:t>
                      </a:r>
                      <a:r>
                        <a:rPr sz="1000" b="1" spc="33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научной</a:t>
                      </a:r>
                      <a:r>
                        <a:rPr sz="1000" b="1" spc="32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деятельности</a:t>
                      </a:r>
                      <a:r>
                        <a:rPr sz="1000" b="1" spc="32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000" b="1" spc="-25" dirty="0">
                          <a:latin typeface="Calibri"/>
                          <a:cs typeface="Calibri"/>
                        </a:rPr>
                        <a:t>//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Программная</a:t>
                      </a:r>
                      <a:r>
                        <a:rPr sz="1000" b="1" spc="4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инженерия.</a:t>
                      </a:r>
                      <a:r>
                        <a:rPr sz="1000" b="1" spc="12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2024.</a:t>
                      </a:r>
                      <a:r>
                        <a:rPr sz="1000" b="1" spc="12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Том</a:t>
                      </a:r>
                      <a:r>
                        <a:rPr sz="1000" b="1" spc="12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15,</a:t>
                      </a:r>
                      <a:r>
                        <a:rPr sz="1000" b="1" spc="12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№</a:t>
                      </a:r>
                      <a:r>
                        <a:rPr sz="1000" b="1" spc="4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9.</a:t>
                      </a:r>
                      <a:r>
                        <a:rPr sz="1000" b="1" spc="12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С.</a:t>
                      </a:r>
                      <a:r>
                        <a:rPr sz="1000" b="1" spc="12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000" b="1" spc="-20" dirty="0">
                          <a:latin typeface="Calibri"/>
                          <a:cs typeface="Calibri"/>
                        </a:rPr>
                        <a:t>485—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496.</a:t>
                      </a:r>
                      <a:r>
                        <a:rPr sz="1000" b="1" spc="12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000" b="1" spc="-20" dirty="0">
                          <a:latin typeface="Calibri"/>
                          <a:cs typeface="Calibri"/>
                        </a:rPr>
                        <a:t>DOI: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10.17587/prin.15.485-</a:t>
                      </a:r>
                      <a:r>
                        <a:rPr sz="1000" b="1" spc="-20" dirty="0">
                          <a:latin typeface="Calibri"/>
                          <a:cs typeface="Calibri"/>
                        </a:rPr>
                        <a:t>496.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  <a:p>
                      <a:pPr marL="546735" marR="26034" indent="-180340" algn="just">
                        <a:lnSpc>
                          <a:spcPts val="1340"/>
                        </a:lnSpc>
                        <a:spcBef>
                          <a:spcPts val="15"/>
                        </a:spcBef>
                        <a:buAutoNum type="arabicPeriod"/>
                        <a:tabLst>
                          <a:tab pos="546735" algn="l"/>
                          <a:tab pos="578485" algn="l"/>
                          <a:tab pos="1474470" algn="l"/>
                          <a:tab pos="2362200" algn="l"/>
                          <a:tab pos="3023870" algn="l"/>
                          <a:tab pos="3631565" algn="l"/>
                          <a:tab pos="4557395" algn="l"/>
                        </a:tabLst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	Shelekhov,</a:t>
                      </a:r>
                      <a:r>
                        <a:rPr sz="1000" b="1" spc="15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V.I.</a:t>
                      </a:r>
                      <a:r>
                        <a:rPr sz="1000" b="1" spc="15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Automata-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Based</a:t>
                      </a:r>
                      <a:r>
                        <a:rPr sz="1000" b="1" spc="15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Software</a:t>
                      </a:r>
                      <a:r>
                        <a:rPr sz="1000" b="1" spc="14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Engineering</a:t>
                      </a:r>
                      <a:r>
                        <a:rPr sz="1000" b="1" spc="15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000" b="1" spc="15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Event-</a:t>
                      </a:r>
                      <a:r>
                        <a:rPr sz="1000" b="1" spc="-25" dirty="0">
                          <a:latin typeface="Calibri"/>
                          <a:cs typeface="Calibri"/>
                        </a:rPr>
                        <a:t>B.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Program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Comput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000" b="1" spc="-20" dirty="0">
                          <a:latin typeface="Calibri"/>
                          <a:cs typeface="Calibri"/>
                        </a:rPr>
                        <a:t>Soft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000" b="1" spc="-25" dirty="0">
                          <a:latin typeface="Calibri"/>
                          <a:cs typeface="Calibri"/>
                        </a:rPr>
                        <a:t>49,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470–483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(2023). </a:t>
                      </a:r>
                      <a:r>
                        <a:rPr sz="1000" b="1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https://doi.org/10.1134/S0361768823050079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  <a:p>
                      <a:pPr marL="509905" marR="24130" indent="-143510" algn="just">
                        <a:lnSpc>
                          <a:spcPts val="1340"/>
                        </a:lnSpc>
                        <a:spcBef>
                          <a:spcPts val="10"/>
                        </a:spcBef>
                        <a:buAutoNum type="arabicPeriod"/>
                        <a:tabLst>
                          <a:tab pos="546735" algn="l"/>
                        </a:tabLst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Тумуров</a:t>
                      </a:r>
                      <a:r>
                        <a:rPr sz="10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Э.Г.,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Шелехов</a:t>
                      </a:r>
                      <a:r>
                        <a:rPr sz="10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В.И.</a:t>
                      </a:r>
                      <a:r>
                        <a:rPr sz="10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Технология</a:t>
                      </a:r>
                      <a:r>
                        <a:rPr sz="10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автоматного</a:t>
                      </a:r>
                      <a:r>
                        <a:rPr sz="10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программирования 	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000" b="1" spc="29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примере</a:t>
                      </a:r>
                      <a:r>
                        <a:rPr sz="1000" b="1" spc="29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программы</a:t>
                      </a:r>
                      <a:r>
                        <a:rPr sz="1000" b="1" spc="29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управления</a:t>
                      </a:r>
                      <a:r>
                        <a:rPr sz="1000" b="1" spc="30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лифтом</a:t>
                      </a:r>
                      <a:r>
                        <a:rPr sz="1000" b="1" spc="30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//</a:t>
                      </a:r>
                      <a:r>
                        <a:rPr sz="1000" b="1" spc="30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Программная 	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инженерия.</a:t>
                      </a:r>
                      <a:r>
                        <a:rPr sz="1000" b="1" spc="2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2017.</a:t>
                      </a:r>
                      <a:r>
                        <a:rPr sz="1000" b="1" spc="24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Том</a:t>
                      </a:r>
                      <a:r>
                        <a:rPr sz="1000" b="1" spc="22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8,</a:t>
                      </a:r>
                      <a:r>
                        <a:rPr sz="1000" b="1" spc="2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№</a:t>
                      </a:r>
                      <a:r>
                        <a:rPr sz="1000" b="1" spc="2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3.</a:t>
                      </a:r>
                      <a:r>
                        <a:rPr sz="1000" b="1" spc="22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С.99-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111.</a:t>
                      </a:r>
                      <a:r>
                        <a:rPr sz="1000" b="1" spc="2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DOI: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Calibri"/>
                          <a:cs typeface="Calibri"/>
                          <a:hlinkClick r:id="rId4"/>
                        </a:rPr>
                        <a:t>10.17587/prin.8.99-</a:t>
                      </a:r>
                      <a:r>
                        <a:rPr sz="1000" b="1" u="sng" spc="-2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Calibri"/>
                          <a:cs typeface="Calibri"/>
                          <a:hlinkClick r:id="rId4"/>
                        </a:rPr>
                        <a:t>111</a:t>
                      </a:r>
                      <a:r>
                        <a:rPr sz="1000" b="1" spc="-20" dirty="0">
                          <a:solidFill>
                            <a:srgbClr val="00008F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  <a:p>
                      <a:pPr marL="546735" algn="just">
                        <a:lnSpc>
                          <a:spcPts val="1295"/>
                        </a:lnSpc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URL:</a:t>
                      </a:r>
                      <a:r>
                        <a:rPr sz="1000" b="1" spc="1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Calibri"/>
                          <a:cs typeface="Calibri"/>
                          <a:hlinkClick r:id="rId5"/>
                        </a:rPr>
                        <a:t>http://novtex.ru/prin/full/pi317_web-99-111.pdf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  <a:p>
                      <a:pPr marL="546735" marR="27940" indent="-180340" algn="just">
                        <a:lnSpc>
                          <a:spcPct val="101800"/>
                        </a:lnSpc>
                        <a:buAutoNum type="arabicPeriod" startAt="5"/>
                        <a:tabLst>
                          <a:tab pos="546735" algn="l"/>
                          <a:tab pos="609600" algn="l"/>
                        </a:tabLst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	Формальные</a:t>
                      </a:r>
                      <a:r>
                        <a:rPr sz="1000" b="1" spc="26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методы</a:t>
                      </a:r>
                      <a:r>
                        <a:rPr sz="1000" b="1" spc="26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000" b="1" spc="27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программной</a:t>
                      </a:r>
                      <a:r>
                        <a:rPr sz="1000" b="1" spc="26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инженерии.</a:t>
                      </a:r>
                      <a:r>
                        <a:rPr sz="1000" b="1" spc="27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Автоматное программирование.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  <a:p>
                      <a:pPr marL="546735" marR="25400" algn="just">
                        <a:lnSpc>
                          <a:spcPct val="101800"/>
                        </a:lnSpc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Система</a:t>
                      </a:r>
                      <a:r>
                        <a:rPr sz="1000" b="1" spc="12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Event-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B.</a:t>
                      </a:r>
                      <a:r>
                        <a:rPr sz="1000" b="1" spc="49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Видеолекции</a:t>
                      </a:r>
                      <a:r>
                        <a:rPr sz="1000" b="1" spc="4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000" b="1" spc="12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презентации.</a:t>
                      </a:r>
                      <a:r>
                        <a:rPr sz="1000" b="1" spc="13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—</a:t>
                      </a:r>
                      <a:r>
                        <a:rPr sz="1000" b="1" spc="4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ИСИ</a:t>
                      </a:r>
                      <a:r>
                        <a:rPr sz="1000" b="1" spc="48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СО</a:t>
                      </a:r>
                      <a:r>
                        <a:rPr sz="1000" b="1" spc="12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000" b="1" spc="-20" dirty="0">
                          <a:latin typeface="Calibri"/>
                          <a:cs typeface="Calibri"/>
                        </a:rPr>
                        <a:t>РАН,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Новосибирск,</a:t>
                      </a:r>
                      <a:r>
                        <a:rPr sz="1000" b="1" spc="14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2024.</a:t>
                      </a:r>
                      <a:r>
                        <a:rPr sz="1000" b="1" spc="14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000" b="1"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Calibri"/>
                          <a:cs typeface="Calibri"/>
                          <a:hlinkClick r:id="rId6"/>
                        </a:rPr>
                        <a:t>http://wasp.iis.nsk.su/page3.html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b="1" spc="13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0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«Стая</a:t>
                      </a:r>
                      <a:r>
                        <a:rPr sz="1000" b="1" spc="13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000" b="1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дронов </a:t>
                      </a:r>
                      <a:r>
                        <a:rPr sz="10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ищет</a:t>
                      </a:r>
                      <a:r>
                        <a:rPr sz="1000" b="1" spc="3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пропавшую</a:t>
                      </a:r>
                      <a:r>
                        <a:rPr sz="1000" b="1" spc="3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000" b="1" spc="3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лесу</a:t>
                      </a:r>
                      <a:r>
                        <a:rPr sz="1000" b="1" spc="30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девочку»</a:t>
                      </a:r>
                      <a:r>
                        <a:rPr sz="1000" b="1" spc="32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000" b="1" spc="30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0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это</a:t>
                      </a:r>
                      <a:r>
                        <a:rPr sz="1000" b="1" spc="3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одна</a:t>
                      </a:r>
                      <a:r>
                        <a:rPr sz="1000" b="1" spc="29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из</a:t>
                      </a:r>
                      <a:r>
                        <a:rPr sz="1000" b="1" spc="29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задач</a:t>
                      </a:r>
                      <a:r>
                        <a:rPr sz="1000" b="1" spc="30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курса</a:t>
                      </a:r>
                      <a:r>
                        <a:rPr sz="1000" b="1" spc="3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для </a:t>
                      </a:r>
                      <a:r>
                        <a:rPr sz="10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студентов</a:t>
                      </a:r>
                      <a:r>
                        <a:rPr sz="10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1000" b="1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построение</a:t>
                      </a:r>
                      <a:r>
                        <a:rPr sz="1000" b="1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модели</a:t>
                      </a:r>
                      <a:r>
                        <a:rPr sz="1000" b="1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000" b="1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ее</a:t>
                      </a:r>
                      <a:r>
                        <a:rPr sz="1000" b="1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формальной</a:t>
                      </a:r>
                      <a:r>
                        <a:rPr sz="1000" b="1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верификации.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87903" y="3257176"/>
            <a:ext cx="2875701" cy="162647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9552" y="836713"/>
            <a:ext cx="8064896" cy="659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32" lvl="0" algn="ctr">
              <a:spcBef>
                <a:spcPts val="88"/>
              </a:spcBef>
            </a:pP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ea typeface="+mj-ea"/>
                <a:cs typeface="+mj-cs"/>
              </a:rPr>
              <a:t>Технология</a:t>
            </a:r>
            <a:r>
              <a:rPr lang="ru-RU" b="1" spc="-66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ea typeface="+mj-ea"/>
                <a:cs typeface="+mj-cs"/>
              </a:rPr>
              <a:t>автоматного</a:t>
            </a:r>
            <a:r>
              <a:rPr lang="ru-RU" b="1" spc="-7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ea typeface="+mj-ea"/>
                <a:cs typeface="+mj-cs"/>
              </a:rPr>
              <a:t>программирования</a:t>
            </a:r>
            <a:r>
              <a:rPr lang="ru-RU" b="1" spc="-57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ea typeface="+mj-ea"/>
                <a:cs typeface="+mj-cs"/>
              </a:rPr>
              <a:t>для</a:t>
            </a:r>
            <a:r>
              <a:rPr lang="ru-RU" b="1" spc="-7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ea typeface="+mj-ea"/>
                <a:cs typeface="+mj-cs"/>
              </a:rPr>
              <a:t>разработки</a:t>
            </a:r>
            <a:endParaRPr lang="en-US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"/>
              <a:ea typeface="+mj-ea"/>
              <a:cs typeface="+mj-cs"/>
            </a:endParaRPr>
          </a:p>
          <a:p>
            <a:pPr marL="11132" lvl="0" algn="ctr">
              <a:spcBef>
                <a:spcPts val="88"/>
              </a:spcBef>
            </a:pPr>
            <a:r>
              <a:rPr lang="ru-RU" b="1" spc="-7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ea typeface="+mj-ea"/>
                <a:cs typeface="+mj-cs"/>
              </a:rPr>
              <a:t>систем</a:t>
            </a:r>
            <a:r>
              <a:rPr lang="ru-RU" b="1" spc="-7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b="1" spc="-9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ea typeface="+mj-ea"/>
                <a:cs typeface="+mj-cs"/>
              </a:rPr>
              <a:t>управления</a:t>
            </a:r>
          </a:p>
        </p:txBody>
      </p:sp>
    </p:spTree>
  </p:cSld>
  <p:clrMapOvr>
    <a:masterClrMapping/>
  </p:clrMapOvr>
  <p:transition advTm="1010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 bwMode="auto">
          <a:xfrm>
            <a:off x="1187616" y="607179"/>
            <a:ext cx="7702550" cy="30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>
            <a:lvl1pPr marL="903288" indent="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solidFill>
                <a:srgbClr val="5B9BD5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75857" y="1268760"/>
            <a:ext cx="5721842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>
              <a:defRPr/>
            </a:pPr>
            <a:r>
              <a:rPr lang="ru-RU" sz="1400" b="1" i="1" dirty="0" smtClean="0">
                <a:solidFill>
                  <a:srgbClr val="1B4089"/>
                </a:solidFill>
                <a:latin typeface="Calibri"/>
                <a:ea typeface="Verdana" pitchFamily="34" charset="0"/>
              </a:rPr>
              <a:t>Контакты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B4089"/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:</a:t>
            </a:r>
            <a:r>
              <a:rPr lang="ru-RU" sz="1400" b="1" i="1" spc="-20" dirty="0" smtClean="0">
                <a:solidFill>
                  <a:srgbClr val="1B4089"/>
                </a:solidFill>
                <a:latin typeface="Calibri"/>
                <a:ea typeface="Verdana" pitchFamily="34" charset="0"/>
              </a:rPr>
              <a:t> Коровина Маргарита  Владимировна  </a:t>
            </a:r>
            <a:r>
              <a:rPr lang="en-GB" sz="1400" b="1" i="1" spc="-20" dirty="0" err="1" smtClean="0">
                <a:solidFill>
                  <a:srgbClr val="1B4089"/>
                </a:solidFill>
                <a:latin typeface="Calibri"/>
                <a:ea typeface="Verdana" pitchFamily="34" charset="0"/>
              </a:rPr>
              <a:t>korovina</a:t>
            </a:r>
            <a:r>
              <a:rPr lang="en-US" sz="1400" b="1" i="1" spc="-20" dirty="0" smtClean="0">
                <a:solidFill>
                  <a:srgbClr val="1B4089"/>
                </a:solidFill>
                <a:latin typeface="Calibri"/>
                <a:ea typeface="Verdana" pitchFamily="34" charset="0"/>
              </a:rPr>
              <a:t>@</a:t>
            </a:r>
            <a:r>
              <a:rPr lang="en-US" sz="1400" b="1" i="1" spc="-20" dirty="0" err="1" smtClean="0">
                <a:solidFill>
                  <a:srgbClr val="1B4089"/>
                </a:solidFill>
                <a:latin typeface="Calibri"/>
                <a:ea typeface="Verdana" pitchFamily="34" charset="0"/>
              </a:rPr>
              <a:t>iis.nsk.su</a:t>
            </a:r>
            <a:r>
              <a:rPr lang="ru-RU" sz="1400" b="1" i="1" spc="-20" dirty="0" smtClean="0">
                <a:solidFill>
                  <a:srgbClr val="1B4089"/>
                </a:solidFill>
                <a:latin typeface="Calibri"/>
                <a:ea typeface="Verdana" pitchFamily="34" charset="0"/>
              </a:rPr>
              <a:t> </a:t>
            </a:r>
            <a:endParaRPr lang="ru-RU" sz="1400" i="1" dirty="0" smtClean="0">
              <a:solidFill>
                <a:srgbClr val="1B4089"/>
              </a:solidFill>
              <a:latin typeface="Calibri"/>
              <a:ea typeface="Verdana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i="1" spc="-20" dirty="0" smtClean="0">
              <a:solidFill>
                <a:srgbClr val="1B4089"/>
              </a:solidFill>
              <a:latin typeface="Calibri"/>
              <a:ea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3889" y="4509120"/>
            <a:ext cx="8406855" cy="2564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>
            <a:defPPr>
              <a:defRPr lang="ru-RU"/>
            </a:defPPr>
            <a:lvl1pPr marL="171450" lvl="0" indent="-1714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  <a:defRPr sz="900" i="1"/>
            </a:lvl1pPr>
          </a:lstStyle>
          <a:p>
            <a:pPr marL="0" lvl="0" indent="0" algn="just">
              <a:buClr>
                <a:srgbClr val="70AD47">
                  <a:lumMod val="75000"/>
                </a:srgbClr>
              </a:buClr>
              <a:buNone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Публикации: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lang="en-US" sz="1200" b="1" i="0" dirty="0" smtClean="0">
                <a:solidFill>
                  <a:srgbClr val="163470"/>
                </a:solidFill>
                <a:latin typeface="+mj-lt"/>
              </a:rPr>
              <a:t>1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lang="en-US" sz="1200" b="1" i="0" dirty="0" smtClean="0">
                <a:solidFill>
                  <a:srgbClr val="163470"/>
                </a:solidFill>
              </a:rPr>
              <a:t>F</a:t>
            </a:r>
            <a:r>
              <a:rPr lang="en-GB" sz="1200" b="1" i="0" dirty="0">
                <a:solidFill>
                  <a:srgbClr val="163470"/>
                </a:solidFill>
              </a:rPr>
              <a:t>.</a:t>
            </a:r>
            <a:r>
              <a:rPr lang="en-US" sz="1200" b="1" i="0" dirty="0" smtClean="0">
                <a:solidFill>
                  <a:srgbClr val="163470"/>
                </a:solidFill>
              </a:rPr>
              <a:t> </a:t>
            </a:r>
            <a:r>
              <a:rPr lang="en-US" sz="1200" b="1" i="0" dirty="0" err="1" smtClean="0">
                <a:solidFill>
                  <a:srgbClr val="163470"/>
                </a:solidFill>
              </a:rPr>
              <a:t>Brauße</a:t>
            </a:r>
            <a:r>
              <a:rPr lang="en-US" sz="1200" b="1" i="0" dirty="0" smtClean="0">
                <a:solidFill>
                  <a:srgbClr val="163470"/>
                </a:solidFill>
              </a:rPr>
              <a:t>, K. </a:t>
            </a:r>
            <a:r>
              <a:rPr lang="en-US" sz="1200" b="1" i="0" dirty="0">
                <a:solidFill>
                  <a:srgbClr val="163470"/>
                </a:solidFill>
              </a:rPr>
              <a:t>Korovin, </a:t>
            </a:r>
            <a:r>
              <a:rPr lang="en-US" sz="1200" b="1" i="0" dirty="0" smtClean="0">
                <a:solidFill>
                  <a:srgbClr val="163470"/>
                </a:solidFill>
              </a:rPr>
              <a:t>M. </a:t>
            </a:r>
            <a:r>
              <a:rPr lang="en-US" sz="1200" b="1" i="0" dirty="0" err="1" smtClean="0">
                <a:solidFill>
                  <a:srgbClr val="163470"/>
                </a:solidFill>
              </a:rPr>
              <a:t>Korovina</a:t>
            </a:r>
            <a:r>
              <a:rPr lang="en-US" sz="1200" b="1" i="0" dirty="0">
                <a:solidFill>
                  <a:srgbClr val="163470"/>
                </a:solidFill>
              </a:rPr>
              <a:t>, </a:t>
            </a:r>
            <a:r>
              <a:rPr lang="en-US" sz="1200" b="1" i="0" dirty="0" smtClean="0">
                <a:solidFill>
                  <a:srgbClr val="163470"/>
                </a:solidFill>
              </a:rPr>
              <a:t>N. </a:t>
            </a:r>
            <a:r>
              <a:rPr lang="en-US" sz="1200" b="1" i="0" dirty="0">
                <a:solidFill>
                  <a:srgbClr val="163470"/>
                </a:solidFill>
              </a:rPr>
              <a:t>Müller//The </a:t>
            </a:r>
            <a:r>
              <a:rPr lang="en-US" sz="1200" b="1" i="0" dirty="0" err="1">
                <a:solidFill>
                  <a:srgbClr val="163470"/>
                </a:solidFill>
              </a:rPr>
              <a:t>ksmt</a:t>
            </a:r>
            <a:r>
              <a:rPr lang="en-US" sz="1200" b="1" i="0" dirty="0">
                <a:solidFill>
                  <a:srgbClr val="163470"/>
                </a:solidFill>
              </a:rPr>
              <a:t> calculus is a δ-complete decision procedure for non-linear constraints. </a:t>
            </a:r>
            <a:r>
              <a:rPr lang="en-US" sz="1200" b="1" i="0" dirty="0" smtClean="0">
                <a:solidFill>
                  <a:srgbClr val="163470"/>
                </a:solidFill>
              </a:rPr>
              <a:t>//</a:t>
            </a:r>
            <a:r>
              <a:rPr lang="ru-RU" sz="1200" b="1" i="0" dirty="0" smtClean="0">
                <a:solidFill>
                  <a:srgbClr val="163470"/>
                </a:solidFill>
              </a:rPr>
              <a:t> </a:t>
            </a:r>
            <a:r>
              <a:rPr lang="en-US" sz="1200" b="1" i="0" dirty="0" err="1" smtClean="0">
                <a:solidFill>
                  <a:srgbClr val="163470"/>
                </a:solidFill>
              </a:rPr>
              <a:t>Theor</a:t>
            </a:r>
            <a:r>
              <a:rPr lang="en-US" sz="1200" b="1" i="0" dirty="0">
                <a:solidFill>
                  <a:srgbClr val="163470"/>
                </a:solidFill>
              </a:rPr>
              <a:t>. </a:t>
            </a:r>
            <a:r>
              <a:rPr lang="en-US" sz="1200" b="1" i="0" dirty="0" err="1">
                <a:solidFill>
                  <a:srgbClr val="163470"/>
                </a:solidFill>
              </a:rPr>
              <a:t>Comput</a:t>
            </a:r>
            <a:r>
              <a:rPr lang="en-US" sz="1200" b="1" i="0" dirty="0">
                <a:solidFill>
                  <a:srgbClr val="163470"/>
                </a:solidFill>
              </a:rPr>
              <a:t>. Sci. 975: 114125 (2023)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16347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lvl="0" indent="0" algn="just">
              <a:buClr>
                <a:srgbClr val="70AD47">
                  <a:lumMod val="75000"/>
                </a:srgbClr>
              </a:buClr>
              <a:buNone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                     </a:t>
            </a:r>
            <a:r>
              <a:rPr lang="en-US" sz="1200" b="1" i="0" dirty="0" smtClean="0">
                <a:solidFill>
                  <a:srgbClr val="163470"/>
                </a:solidFill>
                <a:latin typeface="+mj-lt"/>
              </a:rPr>
              <a:t>2</a:t>
            </a:r>
            <a:r>
              <a:rPr lang="en-US" sz="1200" b="1" i="0" dirty="0">
                <a:solidFill>
                  <a:srgbClr val="163470"/>
                </a:solidFill>
              </a:rPr>
              <a:t>. F</a:t>
            </a:r>
            <a:r>
              <a:rPr lang="en-GB" sz="1200" b="1" i="0" dirty="0">
                <a:solidFill>
                  <a:srgbClr val="163470"/>
                </a:solidFill>
              </a:rPr>
              <a:t>.</a:t>
            </a:r>
            <a:r>
              <a:rPr lang="en-US" sz="1200" b="1" i="0" dirty="0">
                <a:solidFill>
                  <a:srgbClr val="163470"/>
                </a:solidFill>
              </a:rPr>
              <a:t> </a:t>
            </a:r>
            <a:r>
              <a:rPr lang="en-US" sz="1200" b="1" i="0" dirty="0" err="1">
                <a:solidFill>
                  <a:srgbClr val="163470"/>
                </a:solidFill>
              </a:rPr>
              <a:t>Brauße</a:t>
            </a:r>
            <a:r>
              <a:rPr lang="en-US" sz="1200" b="1" i="0" dirty="0">
                <a:solidFill>
                  <a:srgbClr val="163470"/>
                </a:solidFill>
              </a:rPr>
              <a:t>, K. Korovin, M. Korovina, N. </a:t>
            </a:r>
            <a:r>
              <a:rPr lang="en-US" sz="1200" b="1" i="0" dirty="0" err="1" smtClean="0">
                <a:solidFill>
                  <a:srgbClr val="163470"/>
                </a:solidFill>
              </a:rPr>
              <a:t>Müller</a:t>
            </a:r>
            <a:r>
              <a:rPr lang="ru-RU" sz="1200" b="1" i="0" dirty="0" smtClean="0">
                <a:solidFill>
                  <a:srgbClr val="163470"/>
                </a:solidFill>
              </a:rPr>
              <a:t> </a:t>
            </a:r>
            <a:r>
              <a:rPr lang="en-US" sz="1200" b="1" i="0" dirty="0" smtClean="0">
                <a:solidFill>
                  <a:srgbClr val="163470"/>
                </a:solidFill>
              </a:rPr>
              <a:t>//</a:t>
            </a:r>
            <a:r>
              <a:rPr lang="en-US" sz="1200" b="1" i="0" dirty="0"/>
              <a:t>A CDCL-Style Calculus for Solving Non-linear Constraints.</a:t>
            </a:r>
            <a:r>
              <a:rPr lang="en-US" sz="1200" i="0" dirty="0"/>
              <a:t> </a:t>
            </a:r>
            <a:r>
              <a:rPr lang="en-US" sz="1200" i="0" dirty="0" smtClean="0"/>
              <a:t>//</a:t>
            </a:r>
            <a:r>
              <a:rPr lang="ru-RU" sz="1200" i="0" dirty="0" smtClean="0"/>
              <a:t> </a:t>
            </a:r>
            <a:r>
              <a:rPr lang="en-US" sz="1200" b="1" i="0" dirty="0" err="1" smtClean="0"/>
              <a:t>FroCos</a:t>
            </a:r>
            <a:r>
              <a:rPr lang="en-US" sz="1200" b="1" i="0" dirty="0" smtClean="0"/>
              <a:t> </a:t>
            </a:r>
            <a:r>
              <a:rPr lang="en-US" sz="1200" b="1" i="0" dirty="0"/>
              <a:t>2019: </a:t>
            </a:r>
            <a:r>
              <a:rPr lang="en-US" sz="1200" b="1" i="0" dirty="0" smtClean="0"/>
              <a:t>131-148.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63470"/>
              </a:solidFill>
              <a:effectLst/>
              <a:uLnTx/>
              <a:uFillTx/>
              <a:latin typeface="Calibri"/>
            </a:endParaRPr>
          </a:p>
          <a:p>
            <a:pPr marL="0" indent="0" algn="just">
              <a:buClr>
                <a:srgbClr val="70AD47">
                  <a:lumMod val="75000"/>
                </a:srgbClr>
              </a:buClr>
              <a:buNone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	</a:t>
            </a:r>
            <a:r>
              <a:rPr lang="en-US" sz="1200" b="1" i="0" dirty="0">
                <a:solidFill>
                  <a:srgbClr val="163470"/>
                </a:solidFill>
                <a:latin typeface="+mj-lt"/>
              </a:rPr>
              <a:t>3</a:t>
            </a:r>
            <a:r>
              <a:rPr lang="en-US" sz="1200" b="1" i="0" dirty="0">
                <a:solidFill>
                  <a:srgbClr val="163470"/>
                </a:solidFill>
              </a:rPr>
              <a:t>. </a:t>
            </a:r>
            <a:r>
              <a:rPr lang="en-US" sz="1200" b="1" i="0" dirty="0" smtClean="0">
                <a:solidFill>
                  <a:srgbClr val="163470"/>
                </a:solidFill>
              </a:rPr>
              <a:t> E. </a:t>
            </a:r>
            <a:r>
              <a:rPr lang="en-US" sz="1200" b="1" i="0" dirty="0" err="1" smtClean="0">
                <a:solidFill>
                  <a:srgbClr val="163470"/>
                </a:solidFill>
              </a:rPr>
              <a:t>Bozhenkova</a:t>
            </a:r>
            <a:r>
              <a:rPr lang="en-US" sz="1200" b="1" i="0" dirty="0">
                <a:solidFill>
                  <a:srgbClr val="163470"/>
                </a:solidFill>
              </a:rPr>
              <a:t>, </a:t>
            </a:r>
            <a:r>
              <a:rPr lang="en-US" sz="1200" b="1" i="0" dirty="0" smtClean="0">
                <a:solidFill>
                  <a:srgbClr val="163470"/>
                </a:solidFill>
              </a:rPr>
              <a:t> I. </a:t>
            </a:r>
            <a:r>
              <a:rPr lang="en-US" sz="1200" b="1" i="0" dirty="0" err="1" smtClean="0">
                <a:solidFill>
                  <a:srgbClr val="163470"/>
                </a:solidFill>
              </a:rPr>
              <a:t>Virbitskaite</a:t>
            </a:r>
            <a:r>
              <a:rPr lang="en-US" sz="1200" b="1" i="0" dirty="0">
                <a:solidFill>
                  <a:srgbClr val="163470"/>
                </a:solidFill>
              </a:rPr>
              <a:t>.</a:t>
            </a:r>
            <a:r>
              <a:rPr lang="en-US" sz="1200" b="1" i="0" dirty="0" smtClean="0">
                <a:solidFill>
                  <a:srgbClr val="163470"/>
                </a:solidFill>
              </a:rPr>
              <a:t> //</a:t>
            </a:r>
            <a:r>
              <a:rPr lang="ru-RU" sz="1200" b="1" i="0" dirty="0" smtClean="0">
                <a:solidFill>
                  <a:srgbClr val="163470"/>
                </a:solidFill>
              </a:rPr>
              <a:t> </a:t>
            </a:r>
            <a:r>
              <a:rPr lang="en-US" sz="1200" b="1" i="0" dirty="0" smtClean="0">
                <a:solidFill>
                  <a:srgbClr val="163470"/>
                </a:solidFill>
              </a:rPr>
              <a:t>Extended </a:t>
            </a:r>
            <a:r>
              <a:rPr lang="en-US" sz="1200" b="1" i="0" dirty="0">
                <a:solidFill>
                  <a:srgbClr val="163470"/>
                </a:solidFill>
              </a:rPr>
              <a:t>Future in Testing Semantics for Time Petri </a:t>
            </a:r>
            <a:r>
              <a:rPr lang="en-US" sz="1200" b="1" i="0" dirty="0" smtClean="0">
                <a:solidFill>
                  <a:srgbClr val="163470"/>
                </a:solidFill>
              </a:rPr>
              <a:t>Nets</a:t>
            </a:r>
            <a:r>
              <a:rPr lang="ru-RU" sz="1200" b="1" i="0" dirty="0" smtClean="0">
                <a:solidFill>
                  <a:srgbClr val="163470"/>
                </a:solidFill>
              </a:rPr>
              <a:t> </a:t>
            </a:r>
            <a:r>
              <a:rPr lang="en-US" sz="1200" b="1" i="0" dirty="0" smtClean="0">
                <a:solidFill>
                  <a:srgbClr val="163470"/>
                </a:solidFill>
              </a:rPr>
              <a:t>// </a:t>
            </a:r>
            <a:r>
              <a:rPr lang="en-US" sz="1200" b="1" i="0" dirty="0">
                <a:solidFill>
                  <a:srgbClr val="163470"/>
                </a:solidFill>
              </a:rPr>
              <a:t>Studies in Computational Intelligence, 2023, 1091 SCI, </a:t>
            </a:r>
            <a:r>
              <a:rPr lang="en-GB" sz="1200" b="1" i="0" dirty="0">
                <a:solidFill>
                  <a:srgbClr val="163470"/>
                </a:solidFill>
              </a:rPr>
              <a:t> </a:t>
            </a:r>
            <a:r>
              <a:rPr lang="en-GB" sz="1200" b="1" i="0" dirty="0" smtClean="0">
                <a:solidFill>
                  <a:srgbClr val="163470"/>
                </a:solidFill>
              </a:rPr>
              <a:t>pp.</a:t>
            </a:r>
            <a:r>
              <a:rPr lang="ru-RU" sz="1200" b="1" i="0" dirty="0" smtClean="0">
                <a:solidFill>
                  <a:srgbClr val="163470"/>
                </a:solidFill>
              </a:rPr>
              <a:t> 65–89</a:t>
            </a:r>
            <a:r>
              <a:rPr lang="en-GB" sz="1200" b="1" i="0" dirty="0" smtClean="0">
                <a:solidFill>
                  <a:srgbClr val="163470"/>
                </a:solidFill>
              </a:rPr>
              <a:t>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6347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lvl="0" indent="0" algn="just">
              <a:buClr>
                <a:srgbClr val="70AD47">
                  <a:lumMod val="75000"/>
                </a:srgbClr>
              </a:buClr>
              <a:buNone/>
              <a:defRPr/>
            </a:pPr>
            <a:r>
              <a:rPr lang="en-US" sz="1200" b="1" i="0" dirty="0">
                <a:solidFill>
                  <a:srgbClr val="163470"/>
                </a:solidFill>
                <a:latin typeface="Calibri"/>
              </a:rPr>
              <a:t>	</a:t>
            </a:r>
            <a:r>
              <a:rPr lang="en-US" sz="1200" b="1" i="0" dirty="0">
                <a:solidFill>
                  <a:srgbClr val="163470"/>
                </a:solidFill>
              </a:rPr>
              <a:t>4. </a:t>
            </a:r>
            <a:r>
              <a:rPr lang="en-US" sz="1200" b="1" i="0" dirty="0" smtClean="0">
                <a:solidFill>
                  <a:srgbClr val="163470"/>
                </a:solidFill>
              </a:rPr>
              <a:t>N. </a:t>
            </a:r>
            <a:r>
              <a:rPr lang="en-US" sz="1200" b="1" i="0" dirty="0" err="1" smtClean="0">
                <a:solidFill>
                  <a:srgbClr val="163470"/>
                </a:solidFill>
              </a:rPr>
              <a:t>Gribovskaya</a:t>
            </a:r>
            <a:r>
              <a:rPr lang="en-US" sz="1200" b="1" i="0" dirty="0">
                <a:solidFill>
                  <a:srgbClr val="163470"/>
                </a:solidFill>
              </a:rPr>
              <a:t>, </a:t>
            </a:r>
            <a:r>
              <a:rPr lang="en-US" sz="1200" b="1" i="0" dirty="0" smtClean="0">
                <a:solidFill>
                  <a:srgbClr val="163470"/>
                </a:solidFill>
              </a:rPr>
              <a:t>  I. </a:t>
            </a:r>
            <a:r>
              <a:rPr lang="en-US" sz="1200" b="1" i="0" dirty="0" err="1" smtClean="0">
                <a:solidFill>
                  <a:srgbClr val="163470"/>
                </a:solidFill>
              </a:rPr>
              <a:t>Virbitskaite</a:t>
            </a:r>
            <a:r>
              <a:rPr lang="en-US" sz="1200" b="1" i="0" dirty="0">
                <a:solidFill>
                  <a:srgbClr val="163470"/>
                </a:solidFill>
              </a:rPr>
              <a:t>.</a:t>
            </a:r>
            <a:r>
              <a:rPr lang="en-US" sz="1200" b="1" i="0" dirty="0" smtClean="0">
                <a:solidFill>
                  <a:srgbClr val="163470"/>
                </a:solidFill>
              </a:rPr>
              <a:t>  //</a:t>
            </a:r>
            <a:r>
              <a:rPr lang="ru-RU" sz="1200" b="1" i="0" dirty="0" smtClean="0">
                <a:solidFill>
                  <a:srgbClr val="163470"/>
                </a:solidFill>
              </a:rPr>
              <a:t> </a:t>
            </a:r>
            <a:r>
              <a:rPr lang="en-US" sz="1200" b="1" i="0" dirty="0" smtClean="0">
                <a:solidFill>
                  <a:srgbClr val="163470"/>
                </a:solidFill>
              </a:rPr>
              <a:t>Comparative </a:t>
            </a:r>
            <a:r>
              <a:rPr lang="en-US" sz="1200" b="1" i="0" dirty="0">
                <a:solidFill>
                  <a:srgbClr val="163470"/>
                </a:solidFill>
              </a:rPr>
              <a:t>Transition System Semantics for Cause-Respecting Reversible Prime Event </a:t>
            </a:r>
            <a:r>
              <a:rPr lang="en-US" sz="1200" b="1" i="0" dirty="0" smtClean="0">
                <a:solidFill>
                  <a:srgbClr val="163470"/>
                </a:solidFill>
              </a:rPr>
              <a:t>Structures</a:t>
            </a:r>
            <a:r>
              <a:rPr lang="ru-RU" sz="1200" b="1" i="0" dirty="0" smtClean="0">
                <a:solidFill>
                  <a:srgbClr val="163470"/>
                </a:solidFill>
              </a:rPr>
              <a:t> </a:t>
            </a:r>
            <a:r>
              <a:rPr lang="en-US" sz="1200" b="1" i="0" dirty="0" smtClean="0">
                <a:solidFill>
                  <a:srgbClr val="163470"/>
                </a:solidFill>
              </a:rPr>
              <a:t>//</a:t>
            </a:r>
            <a:r>
              <a:rPr lang="ru-RU" sz="1200" b="1" i="0" dirty="0" smtClean="0">
                <a:solidFill>
                  <a:srgbClr val="163470"/>
                </a:solidFill>
              </a:rPr>
              <a:t> </a:t>
            </a:r>
            <a:r>
              <a:rPr lang="ru-RU" sz="1200" b="1" i="0" dirty="0">
                <a:solidFill>
                  <a:srgbClr val="163470"/>
                </a:solidFill>
              </a:rPr>
              <a:t>EPTCS, 2023, 386, </a:t>
            </a:r>
            <a:r>
              <a:rPr lang="en-GB" sz="1200" b="1" i="0" dirty="0" smtClean="0">
                <a:solidFill>
                  <a:srgbClr val="163470"/>
                </a:solidFill>
              </a:rPr>
              <a:t>pp.</a:t>
            </a:r>
            <a:r>
              <a:rPr lang="ru-RU" sz="1200" b="1" i="0" dirty="0" smtClean="0">
                <a:solidFill>
                  <a:srgbClr val="163470"/>
                </a:solidFill>
              </a:rPr>
              <a:t> 112–126</a:t>
            </a:r>
            <a:r>
              <a:rPr lang="en-GB" sz="1200" b="1" i="0" dirty="0" smtClean="0">
                <a:solidFill>
                  <a:srgbClr val="163470"/>
                </a:solidFill>
              </a:rPr>
              <a:t>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6347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 algn="just">
              <a:buClr>
                <a:srgbClr val="70AD47">
                  <a:lumMod val="75000"/>
                </a:srgbClr>
              </a:buClr>
              <a:buNone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lang="en-GB" sz="1200" b="1" i="0" dirty="0">
                <a:solidFill>
                  <a:srgbClr val="163470"/>
                </a:solidFill>
                <a:latin typeface="Calibri"/>
              </a:rPr>
              <a:t>5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lang="en-US" sz="1200" b="1" i="0" dirty="0" smtClean="0">
                <a:solidFill>
                  <a:srgbClr val="163470"/>
                </a:solidFill>
              </a:rPr>
              <a:t>I. </a:t>
            </a:r>
            <a:r>
              <a:rPr lang="en-US" sz="1200" b="1" i="0" dirty="0" err="1" smtClean="0">
                <a:solidFill>
                  <a:srgbClr val="163470"/>
                </a:solidFill>
              </a:rPr>
              <a:t>Virbitskaite</a:t>
            </a:r>
            <a:r>
              <a:rPr lang="en-US" sz="1200" b="1" i="0" dirty="0" smtClean="0">
                <a:solidFill>
                  <a:srgbClr val="163470"/>
                </a:solidFill>
              </a:rPr>
              <a:t>, A. </a:t>
            </a:r>
            <a:r>
              <a:rPr lang="en-US" sz="1200" b="1" i="0" dirty="0" err="1" smtClean="0">
                <a:solidFill>
                  <a:srgbClr val="163470"/>
                </a:solidFill>
              </a:rPr>
              <a:t>Zubarev</a:t>
            </a:r>
            <a:r>
              <a:rPr lang="ru-RU" sz="1200" b="1" i="0" dirty="0" smtClean="0">
                <a:solidFill>
                  <a:srgbClr val="163470"/>
                </a:solidFill>
              </a:rPr>
              <a:t> </a:t>
            </a:r>
            <a:r>
              <a:rPr lang="en-US" sz="1200" b="1" i="0" dirty="0" smtClean="0">
                <a:solidFill>
                  <a:srgbClr val="163470"/>
                </a:solidFill>
              </a:rPr>
              <a:t>//</a:t>
            </a:r>
            <a:r>
              <a:rPr lang="ru-RU" sz="1200" b="1" i="0" dirty="0" smtClean="0">
                <a:solidFill>
                  <a:srgbClr val="163470"/>
                </a:solidFill>
              </a:rPr>
              <a:t> </a:t>
            </a:r>
            <a:r>
              <a:rPr lang="en-US" sz="1200" b="1" i="0" dirty="0" smtClean="0">
                <a:solidFill>
                  <a:srgbClr val="163470"/>
                </a:solidFill>
              </a:rPr>
              <a:t>True </a:t>
            </a:r>
            <a:r>
              <a:rPr lang="en-US" sz="1200" b="1" i="0" dirty="0">
                <a:solidFill>
                  <a:srgbClr val="163470"/>
                </a:solidFill>
              </a:rPr>
              <a:t>Concurrency’ Semantics for Time Petri Nets with Weak Time and Persistent Atomic Policies</a:t>
            </a:r>
            <a:r>
              <a:rPr lang="en-US" sz="1200" b="1" i="0" dirty="0" smtClean="0">
                <a:solidFill>
                  <a:srgbClr val="163470"/>
                </a:solidFill>
              </a:rPr>
              <a:t> </a:t>
            </a:r>
            <a:r>
              <a:rPr lang="en-US" sz="1200" b="1" i="0" dirty="0">
                <a:solidFill>
                  <a:srgbClr val="163470"/>
                </a:solidFill>
              </a:rPr>
              <a:t>// Programming and Computer Software, 2021, 47(5</a:t>
            </a:r>
            <a:r>
              <a:rPr lang="en-US" sz="1200" b="1" i="0" dirty="0" smtClean="0">
                <a:solidFill>
                  <a:srgbClr val="163470"/>
                </a:solidFill>
              </a:rPr>
              <a:t>).</a:t>
            </a:r>
            <a:endParaRPr lang="en-US" sz="1200" b="1" i="0" dirty="0">
              <a:solidFill>
                <a:srgbClr val="163470"/>
              </a:solidFill>
            </a:endParaRPr>
          </a:p>
          <a:p>
            <a:pPr marL="0" lvl="0" indent="0" algn="just">
              <a:buClr>
                <a:srgbClr val="70AD47">
                  <a:lumMod val="75000"/>
                </a:srgbClr>
              </a:buClr>
              <a:buNone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 </a:t>
            </a:r>
            <a:r>
              <a:rPr lang="en-GB" sz="1200" b="1" i="0" dirty="0">
                <a:solidFill>
                  <a:srgbClr val="163470"/>
                </a:solidFill>
              </a:rPr>
              <a:t>I. </a:t>
            </a:r>
            <a:r>
              <a:rPr lang="en-GB" sz="1200" b="1" i="0" dirty="0" err="1">
                <a:solidFill>
                  <a:srgbClr val="163470"/>
                </a:solidFill>
              </a:rPr>
              <a:t>Tarasyuk</a:t>
            </a:r>
            <a:r>
              <a:rPr lang="en-GB" sz="1200" b="1" i="0" dirty="0">
                <a:solidFill>
                  <a:srgbClr val="163470"/>
                </a:solidFill>
              </a:rPr>
              <a:t>, I.V</a:t>
            </a:r>
            <a:r>
              <a:rPr lang="en-GB" sz="1200" b="1" i="0" dirty="0" smtClean="0">
                <a:solidFill>
                  <a:srgbClr val="163470"/>
                </a:solidFill>
              </a:rPr>
              <a:t>.</a:t>
            </a:r>
            <a:r>
              <a:rPr lang="ru-RU" sz="1200" b="1" i="0" dirty="0" smtClean="0">
                <a:solidFill>
                  <a:srgbClr val="163470"/>
                </a:solidFill>
              </a:rPr>
              <a:t> </a:t>
            </a:r>
            <a:r>
              <a:rPr lang="en-GB" sz="1200" b="1" i="0" dirty="0" smtClean="0">
                <a:solidFill>
                  <a:srgbClr val="163470"/>
                </a:solidFill>
              </a:rPr>
              <a:t>//</a:t>
            </a:r>
            <a:r>
              <a:rPr lang="ru-RU" sz="1200" b="1" i="0" dirty="0" smtClean="0">
                <a:solidFill>
                  <a:srgbClr val="163470"/>
                </a:solidFill>
              </a:rPr>
              <a:t> </a:t>
            </a:r>
            <a:r>
              <a:rPr lang="en-US" sz="1200" b="1" i="0" dirty="0" smtClean="0">
                <a:solidFill>
                  <a:srgbClr val="163470"/>
                </a:solidFill>
              </a:rPr>
              <a:t>PERFORMANCE </a:t>
            </a:r>
            <a:r>
              <a:rPr lang="en-US" sz="1200" b="1" i="0" dirty="0">
                <a:solidFill>
                  <a:srgbClr val="163470"/>
                </a:solidFill>
              </a:rPr>
              <a:t>PRESERVING EQUIVALENCE FOR STOCHASTIC PROCESS ALGEBRA DTSDPBC </a:t>
            </a:r>
            <a:r>
              <a:rPr lang="ru-RU" sz="1200" b="1" i="0" dirty="0" smtClean="0">
                <a:solidFill>
                  <a:srgbClr val="163470"/>
                </a:solidFill>
              </a:rPr>
              <a:t>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// </a:t>
            </a:r>
            <a:r>
              <a:rPr lang="en-US" sz="1200" b="1" i="0" dirty="0" err="1" smtClean="0">
                <a:solidFill>
                  <a:srgbClr val="163470"/>
                </a:solidFill>
              </a:rPr>
              <a:t>SeMR</a:t>
            </a:r>
            <a:r>
              <a:rPr lang="ru-RU" sz="1200" b="1" i="0" dirty="0">
                <a:solidFill>
                  <a:srgbClr val="163470"/>
                </a:solidFill>
              </a:rPr>
              <a:t>2023, 20(2), </a:t>
            </a:r>
            <a:r>
              <a:rPr lang="en-GB" sz="1200" b="1" i="0" dirty="0" smtClean="0">
                <a:solidFill>
                  <a:srgbClr val="163470"/>
                </a:solidFill>
              </a:rPr>
              <a:t>pp.</a:t>
            </a:r>
            <a:r>
              <a:rPr lang="ru-RU" sz="1200" b="1" i="0" dirty="0" smtClean="0">
                <a:solidFill>
                  <a:srgbClr val="163470"/>
                </a:solidFill>
              </a:rPr>
              <a:t> 646–699.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6347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200" b="1" i="0" dirty="0">
                <a:solidFill>
                  <a:srgbClr val="163470"/>
                </a:solidFill>
                <a:latin typeface="Calibri"/>
              </a:rPr>
              <a:t>	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16347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07629" y="1412777"/>
            <a:ext cx="5190069" cy="3816424"/>
          </a:xfrm>
          <a:prstGeom prst="rect">
            <a:avLst/>
          </a:prstGeom>
          <a:noFill/>
        </p:spPr>
        <p:txBody>
          <a:bodyPr vert="horz" lIns="91438" tIns="45719" rIns="91438" bIns="45719" rtlCol="0" anchor="ctr">
            <a:noAutofit/>
          </a:bodyPr>
          <a:lstStyle>
            <a:defPPr>
              <a:defRPr lang="ru-RU"/>
            </a:defPPr>
            <a:lvl1pPr marL="171450" lvl="0" indent="-171450" algn="just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 sz="1300">
                <a:solidFill>
                  <a:schemeClr val="accent6"/>
                </a:solidFill>
                <a:latin typeface="+mj-lt"/>
              </a:defRPr>
            </a:lvl1pPr>
          </a:lstStyle>
          <a:p>
            <a:pPr marL="0" lvl="0" indent="0">
              <a:lnSpc>
                <a:spcPts val="1400"/>
              </a:lnSpc>
              <a:spcBef>
                <a:spcPts val="0"/>
              </a:spcBef>
              <a:buClr>
                <a:srgbClr val="70AD47">
                  <a:lumMod val="75000"/>
                </a:srgbClr>
              </a:buClr>
              <a:buNone/>
              <a:defRPr/>
            </a:pPr>
            <a:r>
              <a:rPr lang="ru-RU" sz="1600" spc="-20" dirty="0" smtClean="0">
                <a:solidFill>
                  <a:srgbClr val="163470"/>
                </a:solidFill>
                <a:latin typeface="Calibri"/>
              </a:rPr>
              <a:t>          </a:t>
            </a:r>
            <a:r>
              <a:rPr lang="ru-RU" sz="1400" spc="-20" dirty="0" smtClean="0">
                <a:solidFill>
                  <a:srgbClr val="163470"/>
                </a:solidFill>
                <a:latin typeface="Calibri"/>
              </a:rPr>
              <a:t>В </a:t>
            </a:r>
            <a:r>
              <a:rPr lang="ru-RU" sz="1400" spc="-20" dirty="0">
                <a:solidFill>
                  <a:srgbClr val="163470"/>
                </a:solidFill>
                <a:latin typeface="Calibri"/>
              </a:rPr>
              <a:t>нашей повседневной жизни мы в значительной степени полагаемся на системы, критически </a:t>
            </a:r>
            <a:r>
              <a:rPr lang="ru-RU" sz="1400" spc="-20" dirty="0" smtClean="0">
                <a:solidFill>
                  <a:srgbClr val="163470"/>
                </a:solidFill>
                <a:latin typeface="Calibri"/>
              </a:rPr>
              <a:t>важны</a:t>
            </a:r>
            <a:r>
              <a:rPr lang="ru-RU" sz="1400" spc="-20" dirty="0" smtClean="0">
                <a:solidFill>
                  <a:schemeClr val="tx1"/>
                </a:solidFill>
                <a:latin typeface="Calibri"/>
              </a:rPr>
              <a:t>е</a:t>
            </a:r>
            <a:r>
              <a:rPr lang="ru-RU" sz="1400" spc="-20" dirty="0" smtClean="0">
                <a:solidFill>
                  <a:srgbClr val="163470"/>
                </a:solidFill>
                <a:latin typeface="Calibri"/>
              </a:rPr>
              <a:t> </a:t>
            </a:r>
            <a:r>
              <a:rPr lang="ru-RU" sz="1400" spc="-20" dirty="0">
                <a:solidFill>
                  <a:srgbClr val="163470"/>
                </a:solidFill>
                <a:latin typeface="Calibri"/>
              </a:rPr>
              <a:t>для безопасности, которые включают управление воздушным движением, железнодорожные системы, электростанции, навигационные системы, медицину: измерительные и лечебные приборы. Поэтому верификация систем, критически важных для безопасности, имеет первостепенное значение. </a:t>
            </a:r>
            <a:endParaRPr lang="ru-RU" sz="1400" spc="-20" dirty="0" smtClean="0">
              <a:solidFill>
                <a:srgbClr val="163470"/>
              </a:solidFill>
              <a:latin typeface="Calibri"/>
            </a:endParaRPr>
          </a:p>
          <a:p>
            <a:pPr marL="0" lvl="0" indent="0">
              <a:lnSpc>
                <a:spcPts val="1400"/>
              </a:lnSpc>
              <a:spcBef>
                <a:spcPts val="0"/>
              </a:spcBef>
              <a:buClr>
                <a:srgbClr val="70AD47">
                  <a:lumMod val="75000"/>
                </a:srgbClr>
              </a:buClr>
              <a:buNone/>
              <a:defRPr/>
            </a:pPr>
            <a:r>
              <a:rPr lang="ru-RU" sz="1400" spc="-20" dirty="0" smtClean="0">
                <a:solidFill>
                  <a:srgbClr val="163470"/>
                </a:solidFill>
                <a:latin typeface="Calibri"/>
              </a:rPr>
              <a:t>            В </a:t>
            </a:r>
            <a:r>
              <a:rPr lang="ru-RU" sz="1400" spc="-20" dirty="0">
                <a:solidFill>
                  <a:srgbClr val="163470"/>
                </a:solidFill>
                <a:latin typeface="Calibri"/>
              </a:rPr>
              <a:t>рамках </a:t>
            </a:r>
            <a:r>
              <a:rPr lang="en-US" sz="1400" spc="-20" dirty="0">
                <a:solidFill>
                  <a:srgbClr val="163470"/>
                </a:solidFill>
                <a:latin typeface="Calibri"/>
              </a:rPr>
              <a:t> </a:t>
            </a:r>
            <a:r>
              <a:rPr lang="ru-RU" sz="1400" spc="-20" dirty="0" smtClean="0">
                <a:solidFill>
                  <a:srgbClr val="163470"/>
                </a:solidFill>
                <a:latin typeface="Calibri"/>
              </a:rPr>
              <a:t>лаборатории </a:t>
            </a:r>
            <a:r>
              <a:rPr lang="ru-RU" sz="1400" spc="-20" dirty="0">
                <a:solidFill>
                  <a:srgbClr val="163470"/>
                </a:solidFill>
                <a:latin typeface="Calibri"/>
              </a:rPr>
              <a:t>мы разрабатываем формальные методы верификации таких систем, в частности, методы, основанные на гибридных автоматах, </a:t>
            </a:r>
            <a:r>
              <a:rPr lang="ru-RU" sz="1400" spc="-20" dirty="0" smtClean="0">
                <a:solidFill>
                  <a:srgbClr val="163470"/>
                </a:solidFill>
                <a:latin typeface="Calibri"/>
              </a:rPr>
              <a:t>сетях </a:t>
            </a:r>
            <a:r>
              <a:rPr lang="ru-RU" sz="1400" spc="-20" dirty="0">
                <a:solidFill>
                  <a:srgbClr val="163470"/>
                </a:solidFill>
                <a:latin typeface="Calibri"/>
              </a:rPr>
              <a:t>П</a:t>
            </a:r>
            <a:r>
              <a:rPr lang="ru-RU" sz="1400" spc="-20" dirty="0" smtClean="0">
                <a:solidFill>
                  <a:srgbClr val="163470"/>
                </a:solidFill>
                <a:latin typeface="Calibri"/>
              </a:rPr>
              <a:t>етри, </a:t>
            </a:r>
            <a:r>
              <a:rPr lang="ru-RU" sz="1400" spc="-20" dirty="0">
                <a:solidFill>
                  <a:srgbClr val="163470"/>
                </a:solidFill>
                <a:latin typeface="Calibri"/>
              </a:rPr>
              <a:t>эволюционирующих и адаптивных систем</a:t>
            </a:r>
            <a:r>
              <a:rPr lang="ru-RU" sz="1400" spc="-20" dirty="0" smtClean="0">
                <a:solidFill>
                  <a:srgbClr val="163470"/>
                </a:solidFill>
                <a:latin typeface="Calibri"/>
              </a:rPr>
              <a:t>.</a:t>
            </a:r>
            <a:r>
              <a:rPr lang="en-US" sz="1400" spc="-20" dirty="0" smtClean="0">
                <a:solidFill>
                  <a:srgbClr val="163470"/>
                </a:solidFill>
                <a:latin typeface="Calibri"/>
              </a:rPr>
              <a:t>    </a:t>
            </a:r>
            <a:r>
              <a:rPr lang="ru-RU" sz="1400" spc="-20" dirty="0" smtClean="0">
                <a:solidFill>
                  <a:srgbClr val="163470"/>
                </a:solidFill>
                <a:latin typeface="Calibri"/>
              </a:rPr>
              <a:t>На </a:t>
            </a:r>
            <a:r>
              <a:rPr lang="ru-RU" sz="1400" spc="-20" dirty="0">
                <a:solidFill>
                  <a:srgbClr val="163470"/>
                </a:solidFill>
                <a:latin typeface="Calibri"/>
              </a:rPr>
              <a:t>рисунке </a:t>
            </a:r>
            <a:r>
              <a:rPr lang="ru-RU" sz="1400" spc="-20" dirty="0" smtClean="0">
                <a:solidFill>
                  <a:srgbClr val="163470"/>
                </a:solidFill>
                <a:latin typeface="Calibri"/>
              </a:rPr>
              <a:t>слева </a:t>
            </a:r>
            <a:r>
              <a:rPr lang="ru-RU" sz="1400" spc="-20" dirty="0">
                <a:solidFill>
                  <a:srgbClr val="163470"/>
                </a:solidFill>
                <a:latin typeface="Calibri"/>
              </a:rPr>
              <a:t>изображен гибридный автомат, моделирующий сценарий кооперативного движения поездов. Основная цель — гарантировать, что поезда не смогут врезаться в другие поезда, т. е. расстояние между ними будет больше критического расстояния</a:t>
            </a:r>
            <a:r>
              <a:rPr lang="ru-RU" sz="1400" spc="-20" dirty="0" smtClean="0">
                <a:solidFill>
                  <a:srgbClr val="163470"/>
                </a:solidFill>
                <a:latin typeface="Calibri"/>
              </a:rPr>
              <a:t>.</a:t>
            </a:r>
            <a:endParaRPr lang="en-GB" sz="1400" spc="-20" dirty="0" smtClean="0">
              <a:solidFill>
                <a:srgbClr val="163470"/>
              </a:solidFill>
              <a:latin typeface="Calibri"/>
            </a:endParaRPr>
          </a:p>
          <a:p>
            <a:pPr marL="0" lvl="0" indent="0" algn="l">
              <a:spcBef>
                <a:spcPts val="0"/>
              </a:spcBef>
              <a:buClr>
                <a:srgbClr val="70AD47">
                  <a:lumMod val="75000"/>
                </a:srgbClr>
              </a:buClr>
              <a:buNone/>
              <a:defRPr/>
            </a:pPr>
            <a:endParaRPr kumimoji="0" lang="en-GB" sz="1600" b="0" i="0" u="none" strike="noStrike" kern="1200" cap="none" spc="-20" normalizeH="0" noProof="0" dirty="0">
              <a:ln>
                <a:noFill/>
              </a:ln>
              <a:solidFill>
                <a:srgbClr val="16347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lvl="0" indent="0" algn="l">
              <a:spcBef>
                <a:spcPts val="0"/>
              </a:spcBef>
              <a:buClr>
                <a:srgbClr val="70AD47">
                  <a:lumMod val="75000"/>
                </a:srgbClr>
              </a:buClr>
              <a:buNone/>
              <a:defRPr/>
            </a:pPr>
            <a:endParaRPr kumimoji="0" lang="ru-RU" sz="1600" b="0" i="0" u="none" strike="noStrike" kern="1200" cap="none" spc="-20" normalizeH="0" noProof="0" dirty="0">
              <a:ln>
                <a:noFill/>
              </a:ln>
              <a:solidFill>
                <a:srgbClr val="16347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873588"/>
            <a:ext cx="9030615" cy="323165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B0F0"/>
                </a:solidFill>
              </a:rPr>
              <a:t>    Формальные методы для верификации гибридных систем</a:t>
            </a:r>
            <a:endParaRPr lang="ru-RU" sz="1800" b="1" dirty="0">
              <a:solidFill>
                <a:srgbClr val="16347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1" y="-184664"/>
            <a:ext cx="18472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8" tIns="45719" rIns="91438" bIns="4571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E8AE386-7A56-ADDE-D7C1-053D2F527C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458" y="2097190"/>
            <a:ext cx="2534844" cy="2123898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77106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Лаборатория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теории параллельных процессов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4803561"/>
      </p:ext>
    </p:extLst>
  </p:cSld>
  <p:clrMapOvr>
    <a:masterClrMapping/>
  </p:clrMapOvr>
  <p:transition advTm="1012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 bwMode="auto">
          <a:xfrm>
            <a:off x="1201756" y="607179"/>
            <a:ext cx="7702550" cy="46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>
            <a:lvl1pPr marL="903288" indent="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solidFill>
                <a:srgbClr val="5B9BD5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1268760"/>
            <a:ext cx="5688632" cy="307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 algn="just"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1B4089"/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Автор:</a:t>
            </a:r>
            <a:r>
              <a:rPr lang="ru-RU" sz="1400" b="1" i="1" spc="-20" dirty="0">
                <a:solidFill>
                  <a:srgbClr val="1B4089"/>
                </a:solidFill>
                <a:latin typeface="Calibri"/>
                <a:ea typeface="Verdana" pitchFamily="34" charset="0"/>
              </a:rPr>
              <a:t> к.ф.-м.н. </a:t>
            </a:r>
            <a:r>
              <a:rPr kumimoji="0" lang="ru-RU" sz="1400" b="1" i="1" u="none" strike="noStrike" kern="1200" cap="none" spc="-20" normalizeH="0" baseline="0" noProof="0" dirty="0">
                <a:ln>
                  <a:noFill/>
                </a:ln>
                <a:solidFill>
                  <a:srgbClr val="1B4089"/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Емельянов П</a:t>
            </a:r>
            <a:r>
              <a:rPr lang="ru-RU" sz="1400" b="1" i="1" spc="-20" dirty="0" err="1">
                <a:solidFill>
                  <a:srgbClr val="1B4089"/>
                </a:solidFill>
                <a:latin typeface="Calibri"/>
                <a:ea typeface="Verdana" pitchFamily="34" charset="0"/>
              </a:rPr>
              <a:t>авел</a:t>
            </a:r>
            <a:r>
              <a:rPr lang="ru-RU" sz="1400" b="1" i="1" spc="-20" dirty="0">
                <a:solidFill>
                  <a:srgbClr val="1B4089"/>
                </a:solidFill>
                <a:latin typeface="Calibri"/>
                <a:ea typeface="Verdana" pitchFamily="34" charset="0"/>
              </a:rPr>
              <a:t> </a:t>
            </a:r>
            <a:r>
              <a:rPr kumimoji="0" lang="ru-RU" sz="1400" b="1" i="1" u="none" strike="noStrike" kern="1200" cap="none" spc="-20" normalizeH="0" baseline="0" noProof="0" dirty="0" smtClean="0">
                <a:ln>
                  <a:noFill/>
                </a:ln>
                <a:solidFill>
                  <a:srgbClr val="1B4089"/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Г</a:t>
            </a:r>
            <a:r>
              <a:rPr lang="ru-RU" sz="1400" b="1" i="1" spc="-20" dirty="0" err="1" smtClean="0">
                <a:solidFill>
                  <a:srgbClr val="1B4089"/>
                </a:solidFill>
                <a:latin typeface="Calibri"/>
                <a:ea typeface="Verdana" pitchFamily="34" charset="0"/>
              </a:rPr>
              <a:t>еннадьевич</a:t>
            </a:r>
            <a:r>
              <a:rPr lang="ru-RU" sz="1400" b="1" i="1" spc="-20" smtClean="0">
                <a:solidFill>
                  <a:srgbClr val="1B4089"/>
                </a:solidFill>
                <a:latin typeface="Calibri"/>
                <a:ea typeface="Verdana" pitchFamily="34" charset="0"/>
              </a:rPr>
              <a:t>    </a:t>
            </a:r>
            <a:r>
              <a:rPr lang="en-US" sz="1400" b="1" i="1" spc="-20" smtClean="0">
                <a:solidFill>
                  <a:srgbClr val="1B4089"/>
                </a:solidFill>
                <a:latin typeface="Calibri"/>
                <a:ea typeface="Verdana" pitchFamily="34" charset="0"/>
              </a:rPr>
              <a:t>emelyanov@iis.nsk.su</a:t>
            </a:r>
            <a:r>
              <a:rPr lang="ru-RU" sz="1400" b="1" i="1" spc="-20" dirty="0" smtClean="0">
                <a:solidFill>
                  <a:srgbClr val="1B4089"/>
                </a:solidFill>
                <a:latin typeface="Calibri"/>
                <a:ea typeface="Verdana" pitchFamily="34" charset="0"/>
              </a:rPr>
              <a:t>     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1B4089"/>
              </a:solidFill>
              <a:effectLst/>
              <a:uLnTx/>
              <a:uFillTx/>
              <a:latin typeface="Calibri"/>
              <a:ea typeface="Verdana" pitchFamily="34" charset="0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5896" y="1700809"/>
            <a:ext cx="5268409" cy="3600399"/>
          </a:xfrm>
          <a:prstGeom prst="rect">
            <a:avLst/>
          </a:prstGeom>
          <a:noFill/>
        </p:spPr>
        <p:txBody>
          <a:bodyPr vert="horz" lIns="91438" tIns="45719" rIns="91438" bIns="45719" rtlCol="0" anchor="ctr">
            <a:noAutofit/>
          </a:bodyPr>
          <a:lstStyle>
            <a:defPPr>
              <a:defRPr lang="ru-RU"/>
            </a:defPPr>
            <a:lvl1pPr marL="171450" lvl="0" indent="-171450" algn="just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 sz="1300">
                <a:solidFill>
                  <a:schemeClr val="accent6"/>
                </a:solidFill>
                <a:latin typeface="+mj-lt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400" b="0" i="0" u="none" strike="noStrike" kern="1200" cap="none" spc="-20" normalizeH="0" noProof="0" dirty="0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рамках полного производственного цикла микроэлектроники важным этапом является этап проектирования логических схем в САПР, в том числе их оптимизация. Оптимизация комбинационной части схемы состоит в отыскании представления составляющих ее булевых функций, удовлетворяющего тем или иным критериям: скорость срабатывания, компактность, энергоэффективность. Декомпозиция булевых функций – один из методов достижения поставленной цели. Разработка систем на основе ПЛИС является по сути отысканием декомпозиции с заданными свойствами.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400" b="0" i="0" u="none" strike="noStrike" kern="1200" cap="none" spc="-40" normalizeH="0" noProof="0" dirty="0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данном проекте разработан обобщенный алгоритм декомпозиции, настраиваемый на различные представления булевых функций, используемых в САПР микроэлектроники: (частичные) таблицы истин-</a:t>
            </a:r>
            <a:r>
              <a:rPr kumimoji="0" lang="ru-RU" sz="1400" b="0" i="0" u="none" strike="noStrike" kern="1200" cap="none" spc="-40" normalizeH="0" noProof="0" dirty="0" err="1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ности</a:t>
            </a:r>
            <a:r>
              <a:rPr kumimoji="0" lang="ru-RU" sz="1400" b="0" i="0" u="none" strike="noStrike" kern="1200" cap="none" spc="-40" normalizeH="0" noProof="0" dirty="0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АНФ (разные форматы), СДНФ/СКНФ (множество нулей/единиц), ДНФ/КНФ, БДР, ФБДР, КИГ. Тестирование продемонстрировало хорошую производительность данных методов. Кроме того, данные методы применимы и в других областях (например, </a:t>
            </a:r>
            <a:r>
              <a:rPr kumimoji="0" lang="en-US" sz="1400" b="0" i="0" u="none" strike="noStrike" kern="1200" cap="none" spc="-40" normalizeH="0" noProof="0" dirty="0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K&amp;DM</a:t>
            </a:r>
            <a:r>
              <a:rPr kumimoji="0" lang="ru-RU" sz="1400" b="0" i="0" u="none" strike="noStrike" kern="1200" cap="none" spc="-40" normalizeH="0" noProof="0" dirty="0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оптимизации таблиц принятия решений и т.д.).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16386" y="596588"/>
            <a:ext cx="7814229" cy="600164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rgbClr val="00B0F0"/>
                </a:solidFill>
              </a:rPr>
              <a:t>Методы и средства декомпозиции булевых функций для задач синтеза логических схем микроэлектроники</a:t>
            </a:r>
            <a:endParaRPr lang="ru-RU" sz="1800" b="1" dirty="0">
              <a:solidFill>
                <a:srgbClr val="16347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1" y="-184664"/>
            <a:ext cx="18472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8" tIns="45719" rIns="91438" bIns="4571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4767537"/>
            <a:ext cx="3168352" cy="461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rgbClr val="163470"/>
                </a:solidFill>
                <a:latin typeface="+mj-lt"/>
              </a:rPr>
              <a:t>Декомпозиция функции </a:t>
            </a:r>
            <a:r>
              <a:rPr lang="en-US" sz="1200" i="1" dirty="0">
                <a:solidFill>
                  <a:srgbClr val="163470"/>
                </a:solidFill>
                <a:latin typeface="+mj-lt"/>
                <a:cs typeface="Times New Roman" panose="02020603050405020304" pitchFamily="18" charset="0"/>
              </a:rPr>
              <a:t>F</a:t>
            </a:r>
            <a:r>
              <a:rPr lang="ru-RU" sz="1200" i="1" dirty="0">
                <a:solidFill>
                  <a:srgbClr val="163470"/>
                </a:solidFill>
                <a:latin typeface="+mj-lt"/>
              </a:rPr>
              <a:t> </a:t>
            </a:r>
            <a:r>
              <a:rPr lang="ru-RU" sz="1200" dirty="0">
                <a:solidFill>
                  <a:srgbClr val="163470"/>
                </a:solidFill>
                <a:latin typeface="+mj-lt"/>
              </a:rPr>
              <a:t>с одной разделяемой переменной </a:t>
            </a:r>
            <a:r>
              <a:rPr lang="en-US" sz="1200" i="1" dirty="0">
                <a:solidFill>
                  <a:srgbClr val="163470"/>
                </a:solidFill>
                <a:latin typeface="+mj-lt"/>
                <a:cs typeface="Times New Roman" panose="02020603050405020304" pitchFamily="18" charset="0"/>
              </a:rPr>
              <a:t>x</a:t>
            </a:r>
            <a:r>
              <a:rPr lang="en-US" sz="1200" baseline="-20000" dirty="0">
                <a:solidFill>
                  <a:srgbClr val="163470"/>
                </a:solidFill>
                <a:latin typeface="+mj-lt"/>
                <a:cs typeface="Times New Roman" panose="02020603050405020304" pitchFamily="18" charset="0"/>
              </a:rPr>
              <a:t>4</a:t>
            </a:r>
            <a:r>
              <a:rPr lang="ru-RU" sz="1200" dirty="0">
                <a:solidFill>
                  <a:srgbClr val="163470"/>
                </a:solidFill>
                <a:latin typeface="+mj-lt"/>
              </a:rPr>
              <a:t>.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163470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E8AE386-7A56-ADDE-D7C1-053D2F527C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7" y="1323743"/>
            <a:ext cx="3162531" cy="3332569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60648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Лаборатория смешанных вычислений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9512" y="5257944"/>
            <a:ext cx="5442965" cy="11233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конъюнктивная F(X,Y)=G(X) AND H(Y);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дизъюнктивная</a:t>
            </a:r>
            <a:r>
              <a:rPr kumimoji="0" lang="fr-FR" altLang="ru-RU" sz="1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F(X,Y)=G(X) OR H(Y);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j-lt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400" b="0" i="0" u="none" strike="noStrike" cap="none" spc="-50" normalizeH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с заданными разделяемыми переменными </a:t>
            </a:r>
            <a:r>
              <a:rPr kumimoji="0" lang="fr-FR" altLang="ru-RU" sz="1400" b="0" i="0" u="none" strike="noStrike" cap="none" spc="-50" normalizeH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F</a:t>
            </a:r>
            <a:r>
              <a:rPr kumimoji="0" lang="ru-RU" altLang="ru-RU" sz="1400" b="0" i="0" u="none" strike="noStrike" cap="none" spc="-50" normalizeH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kumimoji="0" lang="fr-FR" altLang="ru-RU" sz="1400" b="0" i="0" u="none" strike="noStrike" cap="none" spc="-50" normalizeH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kumimoji="0" lang="ru-RU" altLang="ru-RU" sz="1400" b="0" i="0" u="none" strike="noStrike" cap="none" spc="-50" normalizeH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,</a:t>
            </a:r>
            <a:r>
              <a:rPr kumimoji="0" lang="fr-FR" altLang="ru-RU" sz="1400" b="0" i="0" u="none" strike="noStrike" cap="none" spc="-50" normalizeH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Y</a:t>
            </a:r>
            <a:r>
              <a:rPr kumimoji="0" lang="ru-RU" altLang="ru-RU" sz="1400" b="0" i="0" u="none" strike="noStrike" cap="none" spc="-50" normalizeH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,</a:t>
            </a:r>
            <a:r>
              <a:rPr kumimoji="0" lang="fr-FR" altLang="ru-RU" sz="1400" b="0" i="0" u="none" strike="noStrike" cap="none" spc="-50" normalizeH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Z</a:t>
            </a:r>
            <a:r>
              <a:rPr kumimoji="0" lang="ru-RU" altLang="ru-RU" sz="1400" b="0" i="0" u="none" strike="noStrike" cap="none" spc="-50" normalizeH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) = </a:t>
            </a:r>
            <a:r>
              <a:rPr kumimoji="0" lang="fr-FR" altLang="ru-RU" sz="1400" b="0" i="0" u="none" strike="noStrike" cap="none" spc="-50" normalizeH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G</a:t>
            </a:r>
            <a:r>
              <a:rPr kumimoji="0" lang="ru-RU" altLang="ru-RU" sz="1400" b="0" i="0" u="none" strike="noStrike" cap="none" spc="-50" normalizeH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kumimoji="0" lang="fr-FR" altLang="ru-RU" sz="1400" b="0" i="0" u="none" strike="noStrike" cap="none" spc="-50" normalizeH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kumimoji="0" lang="ru-RU" altLang="ru-RU" sz="1400" b="0" i="0" u="none" strike="noStrike" cap="none" spc="-50" normalizeH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,</a:t>
            </a:r>
            <a:r>
              <a:rPr kumimoji="0" lang="fr-FR" altLang="ru-RU" sz="1400" b="0" i="0" u="none" strike="noStrike" cap="none" spc="-50" normalizeH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Z</a:t>
            </a:r>
            <a:r>
              <a:rPr kumimoji="0" lang="ru-RU" altLang="ru-RU" sz="1400" b="0" i="0" u="none" strike="noStrike" cap="none" spc="-50" normalizeH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) </a:t>
            </a:r>
            <a:r>
              <a:rPr kumimoji="0" lang="fr-FR" altLang="ru-RU" sz="1400" b="0" i="0" u="none" strike="noStrike" cap="none" spc="-50" normalizeH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AND H</a:t>
            </a:r>
            <a:r>
              <a:rPr kumimoji="0" lang="ru-RU" altLang="ru-RU" sz="1400" b="0" i="0" u="none" strike="noStrike" cap="none" spc="-50" normalizeH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kumimoji="0" lang="fr-FR" altLang="ru-RU" sz="1400" b="0" i="0" u="none" strike="noStrike" cap="none" spc="-50" normalizeH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Y</a:t>
            </a:r>
            <a:r>
              <a:rPr kumimoji="0" lang="ru-RU" altLang="ru-RU" sz="1400" b="0" i="0" u="none" strike="noStrike" cap="none" spc="-50" normalizeH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,</a:t>
            </a:r>
            <a:r>
              <a:rPr kumimoji="0" lang="fr-FR" altLang="ru-RU" sz="1400" b="0" i="0" u="none" strike="noStrike" cap="none" spc="-50" normalizeH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Z</a:t>
            </a:r>
            <a:r>
              <a:rPr kumimoji="0" lang="ru-RU" altLang="ru-RU" sz="1400" b="0" i="0" u="none" strike="noStrike" cap="none" spc="-50" normalizeH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);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с малым дефектом F(X,Y)=G(X) AND H(Y) XOR D(Z);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с сокращением переменных F(X,Y)=G(X)=H(Y).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F7979C4-E108-06D7-654F-6E563857316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9377" y="5329952"/>
            <a:ext cx="3271786" cy="139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4803561"/>
      </p:ext>
    </p:extLst>
  </p:cSld>
  <p:clrMapOvr>
    <a:masterClrMapping/>
  </p:clrMapOvr>
  <p:transition advTm="1015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067C4F-409D-4486-8CF5-90A2DBBB88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364" y="1122364"/>
            <a:ext cx="8063345" cy="817273"/>
          </a:xfrm>
        </p:spPr>
        <p:txBody>
          <a:bodyPr>
            <a:noAutofit/>
          </a:bodyPr>
          <a:lstStyle/>
          <a:p>
            <a:r>
              <a:rPr lang="ru-RU" sz="2400" b="1" dirty="0"/>
              <a:t>МИКС-ПРОСТОР</a:t>
            </a:r>
            <a:br>
              <a:rPr lang="ru-RU" sz="2400" b="1" dirty="0"/>
            </a:br>
            <a:r>
              <a:rPr lang="ru-RU" sz="2400" b="1" dirty="0" smtClean="0"/>
              <a:t>система прогнозирования </a:t>
            </a:r>
            <a:r>
              <a:rPr lang="ru-RU" sz="2400" b="1" dirty="0"/>
              <a:t>развития транспортной </a:t>
            </a:r>
            <a:r>
              <a:rPr lang="ru-RU" sz="2400" b="1" dirty="0" smtClean="0"/>
              <a:t>сети</a:t>
            </a:r>
            <a:br>
              <a:rPr lang="ru-RU" sz="2400" b="1" dirty="0" smtClean="0"/>
            </a:br>
            <a:r>
              <a:rPr lang="ru-RU" sz="2400" b="1" dirty="0" smtClean="0"/>
              <a:t>(совместно с ИЭиОПП СО РАН)</a:t>
            </a:r>
            <a:endParaRPr lang="ru-RU" sz="24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DEA7AF0-9716-4DF8-AA1A-B860F9383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189018"/>
            <a:ext cx="7398327" cy="3837709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ru-RU" dirty="0" smtClean="0"/>
              <a:t> Позволяет задавать и варьировать опорную транспортную сеть </a:t>
            </a:r>
          </a:p>
          <a:p>
            <a:pPr lvl="1" algn="l">
              <a:buFont typeface="Arial" pitchFamily="34" charset="0"/>
              <a:buChar char="•"/>
            </a:pPr>
            <a:r>
              <a:rPr lang="ru-RU" sz="2400" dirty="0" smtClean="0"/>
              <a:t>  с различными видами транспорта</a:t>
            </a:r>
          </a:p>
          <a:p>
            <a:pPr lvl="1" algn="l">
              <a:buFont typeface="Arial" pitchFamily="34" charset="0"/>
              <a:buChar char="•"/>
            </a:pPr>
            <a:r>
              <a:rPr lang="ru-RU" sz="2400" dirty="0" smtClean="0"/>
              <a:t>  множеством видов продуктов</a:t>
            </a:r>
          </a:p>
          <a:p>
            <a:pPr lvl="1" algn="l">
              <a:buFont typeface="Arial" pitchFamily="34" charset="0"/>
              <a:buChar char="•"/>
            </a:pPr>
            <a:r>
              <a:rPr lang="ru-RU" sz="2400" dirty="0" smtClean="0"/>
              <a:t>  различной стоимостью и пропускной способностью          отдельных плеч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 Находит оптимальное (с точки зрения суммарной         </a:t>
            </a:r>
            <a:r>
              <a:rPr lang="ru-RU" smtClean="0"/>
              <a:t>стоимости перевозок</a:t>
            </a:r>
            <a:r>
              <a:rPr lang="ru-RU" dirty="0" smtClean="0"/>
              <a:t>) решение.</a:t>
            </a:r>
            <a:endParaRPr lang="ru-RU" dirty="0"/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 Предоставляет широкий набор инструментов, как статистических так и визуальных, для сравнительного анализа различных вариантов.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88640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Лаборатория</a:t>
            </a:r>
            <a:r>
              <a:rPr lang="en-US" dirty="0" smtClean="0"/>
              <a:t> </a:t>
            </a:r>
            <a:r>
              <a:rPr lang="en-US" dirty="0" err="1" smtClean="0"/>
              <a:t>смешанных</a:t>
            </a:r>
            <a:r>
              <a:rPr lang="en-US" dirty="0" smtClean="0"/>
              <a:t> </a:t>
            </a:r>
            <a:r>
              <a:rPr lang="en-US" dirty="0" err="1" smtClean="0"/>
              <a:t>вычислений</a:t>
            </a:r>
            <a:endParaRPr lang="ru-RU" dirty="0" smtClean="0"/>
          </a:p>
          <a:p>
            <a:pPr algn="ctr"/>
            <a:r>
              <a:rPr lang="ru-RU" sz="1400" dirty="0" smtClean="0"/>
              <a:t>Зав. лабораторией </a:t>
            </a:r>
            <a:r>
              <a:rPr lang="ru-RU" sz="1400" dirty="0" err="1" smtClean="0"/>
              <a:t>Бульонков</a:t>
            </a:r>
            <a:r>
              <a:rPr lang="ru-RU" sz="1400" dirty="0" smtClean="0"/>
              <a:t> Михаил Алексеевич </a:t>
            </a:r>
            <a:r>
              <a:rPr lang="en-US" sz="1400" dirty="0" smtClean="0"/>
              <a:t>mike@iis.nsk.su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219071631"/>
      </p:ext>
    </p:extLst>
  </p:cSld>
  <p:clrMapOvr>
    <a:masterClrMapping/>
  </p:clrMapOvr>
  <p:transition advTm="1010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77E5BBF-DC46-46B5-9DA1-694FFFEF0A6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509" y="465881"/>
            <a:ext cx="8239991" cy="632183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758363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82852383"/>
      </p:ext>
    </p:extLst>
  </p:cSld>
  <p:clrMapOvr>
    <a:masterClrMapping/>
  </p:clrMapOvr>
  <p:transition advTm="1009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650" y="1021775"/>
            <a:ext cx="6366704" cy="407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7181" y="-85725"/>
            <a:ext cx="9679781" cy="697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82992854"/>
      </p:ext>
    </p:extLst>
  </p:cSld>
  <p:clrMapOvr>
    <a:masterClrMapping/>
  </p:clrMapOvr>
  <p:transition advTm="10265"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BDFF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645</TotalTime>
  <Words>894</Words>
  <Application>Microsoft Office PowerPoint</Application>
  <PresentationFormat>Экран (4:3)</PresentationFormat>
  <Paragraphs>145</Paragraphs>
  <Slides>14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Office Theme</vt:lpstr>
      <vt:lpstr>Поток</vt:lpstr>
      <vt:lpstr>Acrobat Document</vt:lpstr>
      <vt:lpstr>  Федеральное государственное бюджетное учреждение науки  Институт систем информатики им. А.П. Ершова  Сибирского отделения Российской             академии наук (ИСИ СО РАН)</vt:lpstr>
      <vt:lpstr>          II НАУЧНО-ПРОИЗВОДСТВЕННЫЙ ФОРУМ «ЗОЛОТАЯ ДОЛИНА» - 2024 </vt:lpstr>
      <vt:lpstr>Если вам нужно</vt:lpstr>
      <vt:lpstr>Слайд 4</vt:lpstr>
      <vt:lpstr>    Формальные методы для верификации гибридных систем</vt:lpstr>
      <vt:lpstr>Методы и средства декомпозиции булевых функций для задач синтеза логических схем микроэлектроники</vt:lpstr>
      <vt:lpstr>МИКС-ПРОСТОР система прогнозирования развития транспортной сети (совместно с ИЭиОПП СО РАН)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учреждение науки  Институт систем информатики им. А.П. Ершова  Сибирского отделения Российской академии наук;   (ИСИ СО РАН)</dc:title>
  <dc:creator>Галя</dc:creator>
  <cp:lastModifiedBy>Галя</cp:lastModifiedBy>
  <cp:revision>57</cp:revision>
  <dcterms:created xsi:type="dcterms:W3CDTF">2024-10-21T06:01:06Z</dcterms:created>
  <dcterms:modified xsi:type="dcterms:W3CDTF">2024-10-30T07:46:01Z</dcterms:modified>
</cp:coreProperties>
</file>